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</p:sldIdLst>
  <p:sldSz cx="9144000" cy="6858000" type="screen4x3"/>
  <p:notesSz cx="9144000" cy="6858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BEBC3-FF25-4C9D-078B-8AB77F1FAAD7}" v="2" dt="2023-07-04T14:07:08.090"/>
    <p1510:client id="{54FC9A34-CCEC-000E-50D1-AF91BE78BF62}" v="83" dt="2023-07-04T14:39:00"/>
    <p1510:client id="{59DA2E53-5673-18FC-119F-4F5080506F7F}" v="2" dt="2023-07-04T14:40:49.621"/>
    <p1510:client id="{B80DB578-1A8C-2E00-5C2B-1271E1D46FF5}" v="9" dt="2023-07-04T14:06:20.62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50950" cy="2652395"/>
          </a:xfrm>
          <a:custGeom>
            <a:avLst/>
            <a:gdLst/>
            <a:ahLst/>
            <a:cxnLst/>
            <a:rect l="l" t="t" r="r" b="b"/>
            <a:pathLst>
              <a:path w="1250950" h="2652395">
                <a:moveTo>
                  <a:pt x="1250492" y="0"/>
                </a:moveTo>
                <a:lnTo>
                  <a:pt x="0" y="0"/>
                </a:lnTo>
                <a:lnTo>
                  <a:pt x="0" y="2652356"/>
                </a:lnTo>
                <a:lnTo>
                  <a:pt x="125049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976630" cy="2070100"/>
          </a:xfrm>
          <a:custGeom>
            <a:avLst/>
            <a:gdLst/>
            <a:ahLst/>
            <a:cxnLst/>
            <a:rect l="l" t="t" r="r" b="b"/>
            <a:pathLst>
              <a:path w="976630" h="2070100">
                <a:moveTo>
                  <a:pt x="976249" y="0"/>
                </a:moveTo>
                <a:lnTo>
                  <a:pt x="0" y="0"/>
                </a:lnTo>
                <a:lnTo>
                  <a:pt x="0" y="2069592"/>
                </a:lnTo>
                <a:lnTo>
                  <a:pt x="976249" y="0"/>
                </a:lnTo>
                <a:close/>
              </a:path>
            </a:pathLst>
          </a:custGeom>
          <a:solidFill>
            <a:srgbClr val="E80A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92056" y="2133010"/>
            <a:ext cx="3159886" cy="1249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8178" y="1361326"/>
            <a:ext cx="3848100" cy="4304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930132" y="1551243"/>
            <a:ext cx="3672204" cy="4035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1092" y="1161601"/>
            <a:ext cx="5115560" cy="296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BEBEB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2511" y="1455930"/>
            <a:ext cx="4900295" cy="3355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4.jpg"/><Relationship Id="rId4" Type="http://schemas.openxmlformats.org/officeDocument/2006/relationships/image" Target="../media/image39.jpg"/><Relationship Id="rId9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6.png"/><Relationship Id="rId7" Type="http://schemas.openxmlformats.org/officeDocument/2006/relationships/image" Target="../media/image97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2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113.png"/><Relationship Id="rId21" Type="http://schemas.openxmlformats.org/officeDocument/2006/relationships/image" Target="../media/image131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image" Target="../media/image112.png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19" Type="http://schemas.openxmlformats.org/officeDocument/2006/relationships/image" Target="../media/image129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Relationship Id="rId2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9" Type="http://schemas.openxmlformats.org/officeDocument/2006/relationships/image" Target="../media/image169.png"/><Relationship Id="rId3" Type="http://schemas.openxmlformats.org/officeDocument/2006/relationships/image" Target="../media/image133.jpg"/><Relationship Id="rId21" Type="http://schemas.openxmlformats.org/officeDocument/2006/relationships/image" Target="../media/image151.png"/><Relationship Id="rId34" Type="http://schemas.openxmlformats.org/officeDocument/2006/relationships/image" Target="../media/image164.png"/><Relationship Id="rId42" Type="http://schemas.openxmlformats.org/officeDocument/2006/relationships/image" Target="../media/image172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5" Type="http://schemas.openxmlformats.org/officeDocument/2006/relationships/image" Target="../media/image155.png"/><Relationship Id="rId33" Type="http://schemas.openxmlformats.org/officeDocument/2006/relationships/image" Target="../media/image163.png"/><Relationship Id="rId38" Type="http://schemas.openxmlformats.org/officeDocument/2006/relationships/image" Target="../media/image168.png"/><Relationship Id="rId2" Type="http://schemas.openxmlformats.org/officeDocument/2006/relationships/image" Target="../media/image6.png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29" Type="http://schemas.openxmlformats.org/officeDocument/2006/relationships/image" Target="../media/image159.png"/><Relationship Id="rId41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24" Type="http://schemas.openxmlformats.org/officeDocument/2006/relationships/image" Target="../media/image154.png"/><Relationship Id="rId32" Type="http://schemas.openxmlformats.org/officeDocument/2006/relationships/image" Target="../media/image162.png"/><Relationship Id="rId37" Type="http://schemas.openxmlformats.org/officeDocument/2006/relationships/image" Target="../media/image167.png"/><Relationship Id="rId40" Type="http://schemas.openxmlformats.org/officeDocument/2006/relationships/image" Target="../media/image170.png"/><Relationship Id="rId45" Type="http://schemas.openxmlformats.org/officeDocument/2006/relationships/image" Target="../media/image175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23" Type="http://schemas.openxmlformats.org/officeDocument/2006/relationships/image" Target="../media/image153.png"/><Relationship Id="rId28" Type="http://schemas.openxmlformats.org/officeDocument/2006/relationships/image" Target="../media/image158.png"/><Relationship Id="rId36" Type="http://schemas.openxmlformats.org/officeDocument/2006/relationships/image" Target="../media/image166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31" Type="http://schemas.openxmlformats.org/officeDocument/2006/relationships/image" Target="../media/image161.png"/><Relationship Id="rId44" Type="http://schemas.openxmlformats.org/officeDocument/2006/relationships/image" Target="../media/image174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Relationship Id="rId30" Type="http://schemas.openxmlformats.org/officeDocument/2006/relationships/image" Target="../media/image160.png"/><Relationship Id="rId35" Type="http://schemas.openxmlformats.org/officeDocument/2006/relationships/image" Target="../media/image165.png"/><Relationship Id="rId43" Type="http://schemas.openxmlformats.org/officeDocument/2006/relationships/image" Target="../media/image17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26" Type="http://schemas.openxmlformats.org/officeDocument/2006/relationships/image" Target="../media/image199.png"/><Relationship Id="rId39" Type="http://schemas.openxmlformats.org/officeDocument/2006/relationships/image" Target="../media/image212.png"/><Relationship Id="rId3" Type="http://schemas.openxmlformats.org/officeDocument/2006/relationships/image" Target="../media/image176.png"/><Relationship Id="rId21" Type="http://schemas.openxmlformats.org/officeDocument/2006/relationships/image" Target="../media/image194.png"/><Relationship Id="rId34" Type="http://schemas.openxmlformats.org/officeDocument/2006/relationships/image" Target="../media/image207.png"/><Relationship Id="rId42" Type="http://schemas.openxmlformats.org/officeDocument/2006/relationships/image" Target="../media/image215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5" Type="http://schemas.openxmlformats.org/officeDocument/2006/relationships/image" Target="../media/image198.png"/><Relationship Id="rId33" Type="http://schemas.openxmlformats.org/officeDocument/2006/relationships/image" Target="../media/image206.png"/><Relationship Id="rId38" Type="http://schemas.openxmlformats.org/officeDocument/2006/relationships/image" Target="../media/image211.png"/><Relationship Id="rId2" Type="http://schemas.openxmlformats.org/officeDocument/2006/relationships/image" Target="../media/image6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29" Type="http://schemas.openxmlformats.org/officeDocument/2006/relationships/image" Target="../media/image202.png"/><Relationship Id="rId41" Type="http://schemas.openxmlformats.org/officeDocument/2006/relationships/image" Target="../media/image2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24" Type="http://schemas.openxmlformats.org/officeDocument/2006/relationships/image" Target="../media/image197.png"/><Relationship Id="rId32" Type="http://schemas.openxmlformats.org/officeDocument/2006/relationships/image" Target="../media/image205.png"/><Relationship Id="rId37" Type="http://schemas.openxmlformats.org/officeDocument/2006/relationships/image" Target="../media/image210.png"/><Relationship Id="rId40" Type="http://schemas.openxmlformats.org/officeDocument/2006/relationships/image" Target="../media/image213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23" Type="http://schemas.openxmlformats.org/officeDocument/2006/relationships/image" Target="../media/image196.png"/><Relationship Id="rId28" Type="http://schemas.openxmlformats.org/officeDocument/2006/relationships/image" Target="../media/image201.png"/><Relationship Id="rId36" Type="http://schemas.openxmlformats.org/officeDocument/2006/relationships/image" Target="../media/image209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31" Type="http://schemas.openxmlformats.org/officeDocument/2006/relationships/image" Target="../media/image204.png"/><Relationship Id="rId44" Type="http://schemas.openxmlformats.org/officeDocument/2006/relationships/image" Target="../media/image217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Relationship Id="rId22" Type="http://schemas.openxmlformats.org/officeDocument/2006/relationships/image" Target="../media/image195.png"/><Relationship Id="rId27" Type="http://schemas.openxmlformats.org/officeDocument/2006/relationships/image" Target="../media/image200.png"/><Relationship Id="rId30" Type="http://schemas.openxmlformats.org/officeDocument/2006/relationships/image" Target="../media/image203.png"/><Relationship Id="rId35" Type="http://schemas.openxmlformats.org/officeDocument/2006/relationships/image" Target="../media/image208.png"/><Relationship Id="rId43" Type="http://schemas.openxmlformats.org/officeDocument/2006/relationships/image" Target="../media/image2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g"/><Relationship Id="rId3" Type="http://schemas.openxmlformats.org/officeDocument/2006/relationships/image" Target="../media/image222.jpg"/><Relationship Id="rId7" Type="http://schemas.openxmlformats.org/officeDocument/2006/relationships/image" Target="../media/image22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g"/><Relationship Id="rId5" Type="http://schemas.openxmlformats.org/officeDocument/2006/relationships/image" Target="../media/image224.jpg"/><Relationship Id="rId4" Type="http://schemas.openxmlformats.org/officeDocument/2006/relationships/image" Target="../media/image2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g"/><Relationship Id="rId3" Type="http://schemas.openxmlformats.org/officeDocument/2006/relationships/image" Target="../media/image228.jpg"/><Relationship Id="rId7" Type="http://schemas.openxmlformats.org/officeDocument/2006/relationships/image" Target="../media/image23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jpg"/><Relationship Id="rId5" Type="http://schemas.openxmlformats.org/officeDocument/2006/relationships/image" Target="../media/image230.jpg"/><Relationship Id="rId4" Type="http://schemas.openxmlformats.org/officeDocument/2006/relationships/image" Target="../media/image2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g"/><Relationship Id="rId5" Type="http://schemas.openxmlformats.org/officeDocument/2006/relationships/image" Target="../media/image234.jpg"/><Relationship Id="rId4" Type="http://schemas.openxmlformats.org/officeDocument/2006/relationships/image" Target="../media/image23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.jpg"/><Relationship Id="rId4" Type="http://schemas.openxmlformats.org/officeDocument/2006/relationships/image" Target="../media/image24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9.jpg"/><Relationship Id="rId4" Type="http://schemas.openxmlformats.org/officeDocument/2006/relationships/image" Target="../media/image13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263.png"/><Relationship Id="rId3" Type="http://schemas.openxmlformats.org/officeDocument/2006/relationships/image" Target="../media/image253.png"/><Relationship Id="rId7" Type="http://schemas.openxmlformats.org/officeDocument/2006/relationships/image" Target="../media/image257.png"/><Relationship Id="rId12" Type="http://schemas.openxmlformats.org/officeDocument/2006/relationships/image" Target="../media/image262.png"/><Relationship Id="rId2" Type="http://schemas.openxmlformats.org/officeDocument/2006/relationships/image" Target="../media/image6.png"/><Relationship Id="rId16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11" Type="http://schemas.openxmlformats.org/officeDocument/2006/relationships/image" Target="../media/image261.png"/><Relationship Id="rId5" Type="http://schemas.openxmlformats.org/officeDocument/2006/relationships/image" Target="../media/image255.png"/><Relationship Id="rId15" Type="http://schemas.openxmlformats.org/officeDocument/2006/relationships/image" Target="../media/image265.png"/><Relationship Id="rId10" Type="http://schemas.openxmlformats.org/officeDocument/2006/relationships/image" Target="../media/image260.png"/><Relationship Id="rId4" Type="http://schemas.openxmlformats.org/officeDocument/2006/relationships/image" Target="../media/image254.png"/><Relationship Id="rId9" Type="http://schemas.openxmlformats.org/officeDocument/2006/relationships/image" Target="../media/image259.png"/><Relationship Id="rId14" Type="http://schemas.openxmlformats.org/officeDocument/2006/relationships/image" Target="../media/image26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12" Type="http://schemas.openxmlformats.org/officeDocument/2006/relationships/image" Target="../media/image2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275.png"/><Relationship Id="rId5" Type="http://schemas.openxmlformats.org/officeDocument/2006/relationships/image" Target="../media/image269.png"/><Relationship Id="rId10" Type="http://schemas.openxmlformats.org/officeDocument/2006/relationships/image" Target="../media/image274.png"/><Relationship Id="rId4" Type="http://schemas.openxmlformats.org/officeDocument/2006/relationships/image" Target="../media/image268.png"/><Relationship Id="rId9" Type="http://schemas.openxmlformats.org/officeDocument/2006/relationships/image" Target="../media/image2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03258" y="2133010"/>
            <a:ext cx="3736975" cy="1249680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75"/>
              </a:spcBef>
            </a:pPr>
            <a:r>
              <a:rPr sz="5400" spc="-5" dirty="0">
                <a:solidFill>
                  <a:srgbClr val="C00000"/>
                </a:solidFill>
                <a:latin typeface="Calibri"/>
                <a:cs typeface="Calibri"/>
              </a:rPr>
              <a:t>GUÍA</a:t>
            </a:r>
            <a:r>
              <a:rPr sz="5400" spc="-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400" dirty="0">
                <a:solidFill>
                  <a:srgbClr val="C00000"/>
                </a:solidFill>
                <a:latin typeface="Calibri"/>
                <a:cs typeface="Calibri"/>
              </a:rPr>
              <a:t>DEMOS</a:t>
            </a:r>
            <a:endParaRPr sz="54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320"/>
              </a:spcBef>
            </a:pPr>
            <a:r>
              <a:rPr sz="800" spc="5" dirty="0">
                <a:latin typeface="Calibri"/>
                <a:cs typeface="Calibri"/>
              </a:rPr>
              <a:t>DISTRITOS</a:t>
            </a:r>
            <a:r>
              <a:rPr sz="800" spc="10" dirty="0">
                <a:latin typeface="Calibri"/>
                <a:cs typeface="Calibri"/>
              </a:rPr>
              <a:t> ESPECIALES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DE MEJORAMIENTO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Y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ORGANIZACIÓN SECTORIAL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48424" y="3482512"/>
            <a:ext cx="384619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800" spc="5" dirty="0">
                <a:latin typeface="Calibri"/>
                <a:cs typeface="Calibri"/>
              </a:rPr>
              <a:t>Lineamientos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metodológicos</a:t>
            </a:r>
            <a:r>
              <a:rPr sz="800" spc="55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para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la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estructuración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y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seguimiento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de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propuestas</a:t>
            </a:r>
            <a:r>
              <a:rPr sz="800" spc="55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técnicas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00" dirty="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lang="es-ES" sz="800" spc="5" dirty="0" smtClean="0">
                <a:latin typeface="Calibri"/>
                <a:cs typeface="Calibri"/>
              </a:rPr>
              <a:t>Julio </a:t>
            </a:r>
            <a:r>
              <a:rPr sz="800" spc="10" dirty="0" smtClean="0">
                <a:latin typeface="Calibri"/>
                <a:cs typeface="Calibri"/>
              </a:rPr>
              <a:t>de</a:t>
            </a:r>
            <a:r>
              <a:rPr sz="800" dirty="0" smtClean="0">
                <a:latin typeface="Calibri"/>
                <a:cs typeface="Calibri"/>
              </a:rPr>
              <a:t> </a:t>
            </a:r>
            <a:r>
              <a:rPr sz="800" spc="10" dirty="0" smtClean="0">
                <a:latin typeface="Calibri"/>
                <a:cs typeface="Calibri"/>
              </a:rPr>
              <a:t>202</a:t>
            </a:r>
            <a:r>
              <a:rPr lang="es-ES" sz="800" spc="10" dirty="0" smtClean="0">
                <a:latin typeface="Calibri"/>
                <a:cs typeface="Calibri"/>
              </a:rPr>
              <a:t>3</a:t>
            </a:r>
            <a:endParaRPr sz="8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845" y="2804013"/>
            <a:ext cx="9133205" cy="4074160"/>
            <a:chOff x="10845" y="2784348"/>
            <a:chExt cx="9133205" cy="4074160"/>
          </a:xfrm>
        </p:grpSpPr>
        <p:sp>
          <p:nvSpPr>
            <p:cNvPr id="5" name="object 5"/>
            <p:cNvSpPr/>
            <p:nvPr/>
          </p:nvSpPr>
          <p:spPr>
            <a:xfrm>
              <a:off x="350520" y="5151120"/>
              <a:ext cx="8294370" cy="59055"/>
            </a:xfrm>
            <a:custGeom>
              <a:avLst/>
              <a:gdLst/>
              <a:ahLst/>
              <a:cxnLst/>
              <a:rect l="l" t="t" r="r" b="b"/>
              <a:pathLst>
                <a:path w="8294370" h="59054">
                  <a:moveTo>
                    <a:pt x="0" y="0"/>
                  </a:moveTo>
                  <a:lnTo>
                    <a:pt x="8293887" y="58521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45" y="4689348"/>
              <a:ext cx="9122485" cy="10743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215971" y="2784348"/>
              <a:ext cx="1928495" cy="4074160"/>
            </a:xfrm>
            <a:custGeom>
              <a:avLst/>
              <a:gdLst/>
              <a:ahLst/>
              <a:cxnLst/>
              <a:rect l="l" t="t" r="r" b="b"/>
              <a:pathLst>
                <a:path w="1928495" h="4074159">
                  <a:moveTo>
                    <a:pt x="1928025" y="0"/>
                  </a:moveTo>
                  <a:lnTo>
                    <a:pt x="0" y="4073652"/>
                  </a:lnTo>
                  <a:lnTo>
                    <a:pt x="1928025" y="4073652"/>
                  </a:lnTo>
                  <a:lnTo>
                    <a:pt x="1928025" y="0"/>
                  </a:lnTo>
                  <a:close/>
                </a:path>
              </a:pathLst>
            </a:custGeom>
            <a:solidFill>
              <a:srgbClr val="E80A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79601" y="6310465"/>
              <a:ext cx="1261110" cy="333375"/>
            </a:xfrm>
            <a:custGeom>
              <a:avLst/>
              <a:gdLst/>
              <a:ahLst/>
              <a:cxnLst/>
              <a:rect l="l" t="t" r="r" b="b"/>
              <a:pathLst>
                <a:path w="1261109" h="333375">
                  <a:moveTo>
                    <a:pt x="147281" y="180555"/>
                  </a:moveTo>
                  <a:lnTo>
                    <a:pt x="146202" y="168998"/>
                  </a:lnTo>
                  <a:lnTo>
                    <a:pt x="143954" y="161099"/>
                  </a:lnTo>
                  <a:lnTo>
                    <a:pt x="143040" y="157873"/>
                  </a:lnTo>
                  <a:lnTo>
                    <a:pt x="137909" y="147485"/>
                  </a:lnTo>
                  <a:lnTo>
                    <a:pt x="130924" y="138125"/>
                  </a:lnTo>
                  <a:lnTo>
                    <a:pt x="135089" y="130390"/>
                  </a:lnTo>
                  <a:lnTo>
                    <a:pt x="137375" y="124180"/>
                  </a:lnTo>
                  <a:lnTo>
                    <a:pt x="138112" y="122174"/>
                  </a:lnTo>
                  <a:lnTo>
                    <a:pt x="139941" y="113576"/>
                  </a:lnTo>
                  <a:lnTo>
                    <a:pt x="140550" y="104762"/>
                  </a:lnTo>
                  <a:lnTo>
                    <a:pt x="136626" y="85344"/>
                  </a:lnTo>
                  <a:lnTo>
                    <a:pt x="135534" y="79984"/>
                  </a:lnTo>
                  <a:lnTo>
                    <a:pt x="121843" y="59753"/>
                  </a:lnTo>
                  <a:lnTo>
                    <a:pt x="103301" y="47269"/>
                  </a:lnTo>
                  <a:lnTo>
                    <a:pt x="103301" y="180555"/>
                  </a:lnTo>
                  <a:lnTo>
                    <a:pt x="101714" y="188112"/>
                  </a:lnTo>
                  <a:lnTo>
                    <a:pt x="97472" y="194297"/>
                  </a:lnTo>
                  <a:lnTo>
                    <a:pt x="91186" y="198475"/>
                  </a:lnTo>
                  <a:lnTo>
                    <a:pt x="83502" y="200012"/>
                  </a:lnTo>
                  <a:lnTo>
                    <a:pt x="51447" y="200012"/>
                  </a:lnTo>
                  <a:lnTo>
                    <a:pt x="51447" y="161099"/>
                  </a:lnTo>
                  <a:lnTo>
                    <a:pt x="83502" y="161099"/>
                  </a:lnTo>
                  <a:lnTo>
                    <a:pt x="91186" y="162636"/>
                  </a:lnTo>
                  <a:lnTo>
                    <a:pt x="97485" y="166839"/>
                  </a:lnTo>
                  <a:lnTo>
                    <a:pt x="101739" y="173024"/>
                  </a:lnTo>
                  <a:lnTo>
                    <a:pt x="103301" y="180555"/>
                  </a:lnTo>
                  <a:lnTo>
                    <a:pt x="103301" y="47269"/>
                  </a:lnTo>
                  <a:lnTo>
                    <a:pt x="101561" y="46088"/>
                  </a:lnTo>
                  <a:lnTo>
                    <a:pt x="96532" y="45072"/>
                  </a:lnTo>
                  <a:lnTo>
                    <a:pt x="96532" y="104762"/>
                  </a:lnTo>
                  <a:lnTo>
                    <a:pt x="94983" y="112318"/>
                  </a:lnTo>
                  <a:lnTo>
                    <a:pt x="90741" y="118491"/>
                  </a:lnTo>
                  <a:lnTo>
                    <a:pt x="84442" y="122656"/>
                  </a:lnTo>
                  <a:lnTo>
                    <a:pt x="76733" y="124180"/>
                  </a:lnTo>
                  <a:lnTo>
                    <a:pt x="51409" y="124180"/>
                  </a:lnTo>
                  <a:lnTo>
                    <a:pt x="51409" y="85344"/>
                  </a:lnTo>
                  <a:lnTo>
                    <a:pt x="76733" y="85344"/>
                  </a:lnTo>
                  <a:lnTo>
                    <a:pt x="84442" y="86868"/>
                  </a:lnTo>
                  <a:lnTo>
                    <a:pt x="90741" y="91020"/>
                  </a:lnTo>
                  <a:lnTo>
                    <a:pt x="94983" y="97193"/>
                  </a:lnTo>
                  <a:lnTo>
                    <a:pt x="96532" y="104762"/>
                  </a:lnTo>
                  <a:lnTo>
                    <a:pt x="96532" y="45072"/>
                  </a:lnTo>
                  <a:lnTo>
                    <a:pt x="76733" y="41071"/>
                  </a:lnTo>
                  <a:lnTo>
                    <a:pt x="0" y="41071"/>
                  </a:lnTo>
                  <a:lnTo>
                    <a:pt x="0" y="244195"/>
                  </a:lnTo>
                  <a:lnTo>
                    <a:pt x="83464" y="244195"/>
                  </a:lnTo>
                  <a:lnTo>
                    <a:pt x="108280" y="239191"/>
                  </a:lnTo>
                  <a:lnTo>
                    <a:pt x="128574" y="225539"/>
                  </a:lnTo>
                  <a:lnTo>
                    <a:pt x="142252" y="205308"/>
                  </a:lnTo>
                  <a:lnTo>
                    <a:pt x="143332" y="200012"/>
                  </a:lnTo>
                  <a:lnTo>
                    <a:pt x="147281" y="180555"/>
                  </a:lnTo>
                  <a:close/>
                </a:path>
                <a:path w="1261109" h="333375">
                  <a:moveTo>
                    <a:pt x="359397" y="143510"/>
                  </a:moveTo>
                  <a:lnTo>
                    <a:pt x="351370" y="102260"/>
                  </a:lnTo>
                  <a:lnTo>
                    <a:pt x="345071" y="92557"/>
                  </a:lnTo>
                  <a:lnTo>
                    <a:pt x="329488" y="68516"/>
                  </a:lnTo>
                  <a:lnTo>
                    <a:pt x="304507" y="50977"/>
                  </a:lnTo>
                  <a:lnTo>
                    <a:pt x="304507" y="143560"/>
                  </a:lnTo>
                  <a:lnTo>
                    <a:pt x="300799" y="163423"/>
                  </a:lnTo>
                  <a:lnTo>
                    <a:pt x="290690" y="179666"/>
                  </a:lnTo>
                  <a:lnTo>
                    <a:pt x="275704" y="190614"/>
                  </a:lnTo>
                  <a:lnTo>
                    <a:pt x="257378" y="194627"/>
                  </a:lnTo>
                  <a:lnTo>
                    <a:pt x="239052" y="190627"/>
                  </a:lnTo>
                  <a:lnTo>
                    <a:pt x="224066" y="179679"/>
                  </a:lnTo>
                  <a:lnTo>
                    <a:pt x="213944" y="163449"/>
                  </a:lnTo>
                  <a:lnTo>
                    <a:pt x="210235" y="143560"/>
                  </a:lnTo>
                  <a:lnTo>
                    <a:pt x="213944" y="123748"/>
                  </a:lnTo>
                  <a:lnTo>
                    <a:pt x="224066" y="107530"/>
                  </a:lnTo>
                  <a:lnTo>
                    <a:pt x="239052" y="96583"/>
                  </a:lnTo>
                  <a:lnTo>
                    <a:pt x="257378" y="92557"/>
                  </a:lnTo>
                  <a:lnTo>
                    <a:pt x="275704" y="96570"/>
                  </a:lnTo>
                  <a:lnTo>
                    <a:pt x="290690" y="107518"/>
                  </a:lnTo>
                  <a:lnTo>
                    <a:pt x="300799" y="123723"/>
                  </a:lnTo>
                  <a:lnTo>
                    <a:pt x="304507" y="143560"/>
                  </a:lnTo>
                  <a:lnTo>
                    <a:pt x="304507" y="50977"/>
                  </a:lnTo>
                  <a:lnTo>
                    <a:pt x="297053" y="45732"/>
                  </a:lnTo>
                  <a:lnTo>
                    <a:pt x="257378" y="37363"/>
                  </a:lnTo>
                  <a:lnTo>
                    <a:pt x="217690" y="45732"/>
                  </a:lnTo>
                  <a:lnTo>
                    <a:pt x="185242" y="68516"/>
                  </a:lnTo>
                  <a:lnTo>
                    <a:pt x="163347" y="102260"/>
                  </a:lnTo>
                  <a:lnTo>
                    <a:pt x="155308" y="143510"/>
                  </a:lnTo>
                  <a:lnTo>
                    <a:pt x="163347" y="184873"/>
                  </a:lnTo>
                  <a:lnTo>
                    <a:pt x="185242" y="218655"/>
                  </a:lnTo>
                  <a:lnTo>
                    <a:pt x="217690" y="241427"/>
                  </a:lnTo>
                  <a:lnTo>
                    <a:pt x="257378" y="249783"/>
                  </a:lnTo>
                  <a:lnTo>
                    <a:pt x="297053" y="241439"/>
                  </a:lnTo>
                  <a:lnTo>
                    <a:pt x="329488" y="218668"/>
                  </a:lnTo>
                  <a:lnTo>
                    <a:pt x="345059" y="194627"/>
                  </a:lnTo>
                  <a:lnTo>
                    <a:pt x="351370" y="184886"/>
                  </a:lnTo>
                  <a:lnTo>
                    <a:pt x="359397" y="143510"/>
                  </a:lnTo>
                  <a:close/>
                </a:path>
                <a:path w="1261109" h="333375">
                  <a:moveTo>
                    <a:pt x="563803" y="119684"/>
                  </a:moveTo>
                  <a:lnTo>
                    <a:pt x="484949" y="119684"/>
                  </a:lnTo>
                  <a:lnTo>
                    <a:pt x="484949" y="174802"/>
                  </a:lnTo>
                  <a:lnTo>
                    <a:pt x="508889" y="174802"/>
                  </a:lnTo>
                  <a:lnTo>
                    <a:pt x="508889" y="185940"/>
                  </a:lnTo>
                  <a:lnTo>
                    <a:pt x="501942" y="189674"/>
                  </a:lnTo>
                  <a:lnTo>
                    <a:pt x="494512" y="192392"/>
                  </a:lnTo>
                  <a:lnTo>
                    <a:pt x="486752" y="194068"/>
                  </a:lnTo>
                  <a:lnTo>
                    <a:pt x="478802" y="194627"/>
                  </a:lnTo>
                  <a:lnTo>
                    <a:pt x="457784" y="190627"/>
                  </a:lnTo>
                  <a:lnTo>
                    <a:pt x="440588" y="179679"/>
                  </a:lnTo>
                  <a:lnTo>
                    <a:pt x="428993" y="163449"/>
                  </a:lnTo>
                  <a:lnTo>
                    <a:pt x="424738" y="143560"/>
                  </a:lnTo>
                  <a:lnTo>
                    <a:pt x="428993" y="123723"/>
                  </a:lnTo>
                  <a:lnTo>
                    <a:pt x="440588" y="107518"/>
                  </a:lnTo>
                  <a:lnTo>
                    <a:pt x="457784" y="96570"/>
                  </a:lnTo>
                  <a:lnTo>
                    <a:pt x="478802" y="92557"/>
                  </a:lnTo>
                  <a:lnTo>
                    <a:pt x="489216" y="93510"/>
                  </a:lnTo>
                  <a:lnTo>
                    <a:pt x="499122" y="96304"/>
                  </a:lnTo>
                  <a:lnTo>
                    <a:pt x="508266" y="100838"/>
                  </a:lnTo>
                  <a:lnTo>
                    <a:pt x="516420" y="107048"/>
                  </a:lnTo>
                  <a:lnTo>
                    <a:pt x="521754" y="111937"/>
                  </a:lnTo>
                  <a:lnTo>
                    <a:pt x="558850" y="71221"/>
                  </a:lnTo>
                  <a:lnTo>
                    <a:pt x="518998" y="44843"/>
                  </a:lnTo>
                  <a:lnTo>
                    <a:pt x="478802" y="37363"/>
                  </a:lnTo>
                  <a:lnTo>
                    <a:pt x="436435" y="45732"/>
                  </a:lnTo>
                  <a:lnTo>
                    <a:pt x="401802" y="68516"/>
                  </a:lnTo>
                  <a:lnTo>
                    <a:pt x="378421" y="102260"/>
                  </a:lnTo>
                  <a:lnTo>
                    <a:pt x="369849" y="143510"/>
                  </a:lnTo>
                  <a:lnTo>
                    <a:pt x="378421" y="184873"/>
                  </a:lnTo>
                  <a:lnTo>
                    <a:pt x="401802" y="218655"/>
                  </a:lnTo>
                  <a:lnTo>
                    <a:pt x="436435" y="241427"/>
                  </a:lnTo>
                  <a:lnTo>
                    <a:pt x="478802" y="249783"/>
                  </a:lnTo>
                  <a:lnTo>
                    <a:pt x="486448" y="249529"/>
                  </a:lnTo>
                  <a:lnTo>
                    <a:pt x="494004" y="248767"/>
                  </a:lnTo>
                  <a:lnTo>
                    <a:pt x="501484" y="247484"/>
                  </a:lnTo>
                  <a:lnTo>
                    <a:pt x="508889" y="245668"/>
                  </a:lnTo>
                  <a:lnTo>
                    <a:pt x="508889" y="246075"/>
                  </a:lnTo>
                  <a:lnTo>
                    <a:pt x="563803" y="246075"/>
                  </a:lnTo>
                  <a:lnTo>
                    <a:pt x="563803" y="119684"/>
                  </a:lnTo>
                  <a:close/>
                </a:path>
                <a:path w="1261109" h="333375">
                  <a:moveTo>
                    <a:pt x="972146" y="38684"/>
                  </a:moveTo>
                  <a:lnTo>
                    <a:pt x="783844" y="38684"/>
                  </a:lnTo>
                  <a:lnTo>
                    <a:pt x="783844" y="100761"/>
                  </a:lnTo>
                  <a:lnTo>
                    <a:pt x="845566" y="100761"/>
                  </a:lnTo>
                  <a:lnTo>
                    <a:pt x="845566" y="246468"/>
                  </a:lnTo>
                  <a:lnTo>
                    <a:pt x="910704" y="246468"/>
                  </a:lnTo>
                  <a:lnTo>
                    <a:pt x="910704" y="100761"/>
                  </a:lnTo>
                  <a:lnTo>
                    <a:pt x="972146" y="100761"/>
                  </a:lnTo>
                  <a:lnTo>
                    <a:pt x="972146" y="38684"/>
                  </a:lnTo>
                  <a:close/>
                </a:path>
                <a:path w="1261109" h="333375">
                  <a:moveTo>
                    <a:pt x="1260500" y="333133"/>
                  </a:moveTo>
                  <a:lnTo>
                    <a:pt x="1135888" y="0"/>
                  </a:lnTo>
                  <a:lnTo>
                    <a:pt x="1024039" y="0"/>
                  </a:lnTo>
                  <a:lnTo>
                    <a:pt x="932459" y="245668"/>
                  </a:lnTo>
                  <a:lnTo>
                    <a:pt x="1000264" y="245668"/>
                  </a:lnTo>
                  <a:lnTo>
                    <a:pt x="1079817" y="43561"/>
                  </a:lnTo>
                  <a:lnTo>
                    <a:pt x="1192707" y="333133"/>
                  </a:lnTo>
                  <a:lnTo>
                    <a:pt x="1260500" y="333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55712" y="6347823"/>
              <a:ext cx="204076" cy="21242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607479" y="6008077"/>
              <a:ext cx="297815" cy="302895"/>
            </a:xfrm>
            <a:custGeom>
              <a:avLst/>
              <a:gdLst/>
              <a:ahLst/>
              <a:cxnLst/>
              <a:rect l="l" t="t" r="r" b="b"/>
              <a:pathLst>
                <a:path w="297815" h="302895">
                  <a:moveTo>
                    <a:pt x="276634" y="302376"/>
                  </a:moveTo>
                  <a:lnTo>
                    <a:pt x="176744" y="218093"/>
                  </a:lnTo>
                  <a:lnTo>
                    <a:pt x="39841" y="267537"/>
                  </a:lnTo>
                  <a:lnTo>
                    <a:pt x="77797" y="165058"/>
                  </a:lnTo>
                  <a:lnTo>
                    <a:pt x="0" y="80408"/>
                  </a:lnTo>
                  <a:lnTo>
                    <a:pt x="110219" y="103172"/>
                  </a:lnTo>
                  <a:lnTo>
                    <a:pt x="164243" y="0"/>
                  </a:lnTo>
                  <a:lnTo>
                    <a:pt x="216299" y="140091"/>
                  </a:lnTo>
                  <a:lnTo>
                    <a:pt x="297621" y="169301"/>
                  </a:lnTo>
                  <a:lnTo>
                    <a:pt x="236506" y="194472"/>
                  </a:lnTo>
                  <a:lnTo>
                    <a:pt x="276634" y="302376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5382" y="6155472"/>
              <a:ext cx="95914" cy="824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12671" y="6001020"/>
              <a:ext cx="100095" cy="8603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662607" y="6540527"/>
            <a:ext cx="1144905" cy="194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500"/>
              </a:lnSpc>
              <a:spcBef>
                <a:spcPts val="130"/>
              </a:spcBef>
            </a:pPr>
            <a:r>
              <a:rPr sz="450" spc="25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450" dirty="0">
                <a:solidFill>
                  <a:srgbClr val="FFFFFF"/>
                </a:solidFill>
                <a:latin typeface="Arial MT"/>
                <a:cs typeface="Arial MT"/>
              </a:rPr>
              <a:t>epa</a:t>
            </a:r>
            <a:r>
              <a:rPr sz="450" spc="1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-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4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450" spc="-16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450" spc="1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spc="-229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450" spc="35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450" spc="-6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450" spc="4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450" spc="-5" dirty="0">
                <a:solidFill>
                  <a:srgbClr val="FFFFFF"/>
                </a:solidFill>
                <a:latin typeface="Arial MT"/>
                <a:cs typeface="Arial MT"/>
              </a:rPr>
              <a:t>ini</a:t>
            </a:r>
            <a:r>
              <a:rPr sz="450" spc="-3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450" spc="-9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-4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-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spc="-4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450" spc="-25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450" spc="1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45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450" spc="1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450" spc="-10" dirty="0">
                <a:solidFill>
                  <a:srgbClr val="FFFFFF"/>
                </a:solidFill>
                <a:latin typeface="Arial MT"/>
                <a:cs typeface="Arial MT"/>
              </a:rPr>
              <a:t> l</a:t>
            </a:r>
            <a:r>
              <a:rPr sz="450" spc="1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450">
              <a:latin typeface="Arial MT"/>
              <a:cs typeface="Arial MT"/>
            </a:endParaRPr>
          </a:p>
          <a:p>
            <a:pPr marL="12700">
              <a:lnSpc>
                <a:spcPts val="800"/>
              </a:lnSpc>
            </a:pPr>
            <a:r>
              <a:rPr sz="700" spc="-25" dirty="0">
                <a:solidFill>
                  <a:srgbClr val="FFFFFF"/>
                </a:solidFill>
                <a:latin typeface="Arial MT"/>
                <a:cs typeface="Arial MT"/>
              </a:rPr>
              <a:t>Defensoría</a:t>
            </a:r>
            <a:r>
              <a:rPr sz="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7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FFFFFF"/>
                </a:solidFill>
                <a:latin typeface="Arial MT"/>
                <a:cs typeface="Arial MT"/>
              </a:rPr>
              <a:t>Espacio</a:t>
            </a:r>
            <a:r>
              <a:rPr sz="7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spc="-110" dirty="0">
                <a:solidFill>
                  <a:srgbClr val="FFFFFF"/>
                </a:solidFill>
                <a:latin typeface="Arial MT"/>
                <a:cs typeface="Arial MT"/>
              </a:rPr>
              <a:t>Pcúobli</a:t>
            </a:r>
            <a:endParaRPr sz="700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2692" y="5899403"/>
            <a:ext cx="1391412" cy="812292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6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06084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1092" y="1229000"/>
            <a:ext cx="20739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1.6.</a:t>
            </a:r>
            <a:r>
              <a:rPr spc="-3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Financiación</a:t>
            </a:r>
            <a:r>
              <a:rPr spc="-4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DEMOS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1092" y="1645051"/>
            <a:ext cx="33521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Aprovechamiento</a:t>
            </a:r>
            <a:r>
              <a:rPr sz="1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económico</a:t>
            </a:r>
            <a:r>
              <a:rPr sz="12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del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espacio</a:t>
            </a:r>
            <a:r>
              <a:rPr sz="12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público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1164" y="1963163"/>
            <a:ext cx="37090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91465" algn="l"/>
                <a:tab pos="1124585" algn="l"/>
                <a:tab pos="1450975" algn="l"/>
                <a:tab pos="2033270" algn="l"/>
                <a:tab pos="2308860" algn="l"/>
                <a:tab pos="2833370" algn="l"/>
                <a:tab pos="3051175" algn="l"/>
                <a:tab pos="3520440" algn="l"/>
              </a:tabLst>
            </a:pPr>
            <a:r>
              <a:rPr sz="1100" dirty="0">
                <a:latin typeface="Calibri"/>
                <a:cs typeface="Calibri"/>
              </a:rPr>
              <a:t>La	</a:t>
            </a:r>
            <a:r>
              <a:rPr sz="1100" spc="-5" dirty="0">
                <a:latin typeface="Calibri"/>
                <a:cs typeface="Calibri"/>
              </a:rPr>
              <a:t>finan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spc="-5" dirty="0">
                <a:latin typeface="Calibri"/>
                <a:cs typeface="Calibri"/>
              </a:rPr>
              <a:t>ia</a:t>
            </a:r>
            <a:r>
              <a:rPr sz="1100" spc="-15" dirty="0">
                <a:latin typeface="Calibri"/>
                <a:cs typeface="Calibri"/>
              </a:rPr>
              <a:t>ci</a:t>
            </a:r>
            <a:r>
              <a:rPr sz="1100" spc="5" dirty="0">
                <a:latin typeface="Calibri"/>
                <a:cs typeface="Calibri"/>
              </a:rPr>
              <a:t>ó</a:t>
            </a:r>
            <a:r>
              <a:rPr sz="1100" dirty="0">
                <a:latin typeface="Calibri"/>
                <a:cs typeface="Calibri"/>
              </a:rPr>
              <a:t>n	</a:t>
            </a:r>
            <a:r>
              <a:rPr sz="1100" spc="-5" dirty="0">
                <a:latin typeface="Calibri"/>
                <a:cs typeface="Calibri"/>
              </a:rPr>
              <a:t>d</a:t>
            </a:r>
            <a:r>
              <a:rPr sz="1100" dirty="0">
                <a:latin typeface="Calibri"/>
                <a:cs typeface="Calibri"/>
              </a:rPr>
              <a:t>el	</a:t>
            </a:r>
            <a:r>
              <a:rPr sz="1100" spc="-10" dirty="0">
                <a:latin typeface="Calibri"/>
                <a:cs typeface="Calibri"/>
              </a:rPr>
              <a:t>D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10" dirty="0">
                <a:latin typeface="Calibri"/>
                <a:cs typeface="Calibri"/>
              </a:rPr>
              <a:t>M</a:t>
            </a:r>
            <a:r>
              <a:rPr sz="1100" dirty="0">
                <a:latin typeface="Calibri"/>
                <a:cs typeface="Calibri"/>
              </a:rPr>
              <a:t>OS	</a:t>
            </a:r>
            <a:r>
              <a:rPr sz="1100" spc="-15" dirty="0">
                <a:latin typeface="Calibri"/>
                <a:cs typeface="Calibri"/>
              </a:rPr>
              <a:t>s</a:t>
            </a:r>
            <a:r>
              <a:rPr sz="1100" dirty="0">
                <a:latin typeface="Calibri"/>
                <a:cs typeface="Calibri"/>
              </a:rPr>
              <a:t>e	</a:t>
            </a:r>
            <a:r>
              <a:rPr sz="1100" spc="-5" dirty="0">
                <a:latin typeface="Calibri"/>
                <a:cs typeface="Calibri"/>
              </a:rPr>
              <a:t>r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5" dirty="0">
                <a:latin typeface="Calibri"/>
                <a:cs typeface="Calibri"/>
              </a:rPr>
              <a:t>aliz</a:t>
            </a:r>
            <a:r>
              <a:rPr sz="1100" dirty="0">
                <a:latin typeface="Calibri"/>
                <a:cs typeface="Calibri"/>
              </a:rPr>
              <a:t>a	a	</a:t>
            </a:r>
            <a:r>
              <a:rPr sz="1100" spc="-5" dirty="0">
                <a:latin typeface="Calibri"/>
                <a:cs typeface="Calibri"/>
              </a:rPr>
              <a:t>par</a:t>
            </a:r>
            <a:r>
              <a:rPr sz="110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r	</a:t>
            </a:r>
            <a:r>
              <a:rPr sz="1100" spc="-5" dirty="0">
                <a:latin typeface="Calibri"/>
                <a:cs typeface="Calibri"/>
              </a:rPr>
              <a:t>d</a:t>
            </a:r>
            <a:r>
              <a:rPr sz="1100" dirty="0">
                <a:latin typeface="Calibri"/>
                <a:cs typeface="Calibri"/>
              </a:rPr>
              <a:t>el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0884" y="2130852"/>
            <a:ext cx="3710304" cy="1992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aprovechamiento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económico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espacios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públicos </a:t>
            </a:r>
            <a:r>
              <a:rPr sz="1100" spc="-5" dirty="0">
                <a:latin typeface="Calibri"/>
                <a:cs typeface="Calibri"/>
              </a:rPr>
              <a:t>autorizados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privados</a:t>
            </a:r>
            <a:r>
              <a:rPr sz="1100" spc="-5" dirty="0">
                <a:latin typeface="Calibri"/>
                <a:cs typeface="Calibri"/>
              </a:rPr>
              <a:t> para</a:t>
            </a:r>
            <a:r>
              <a:rPr sz="1100" dirty="0">
                <a:latin typeface="Calibri"/>
                <a:cs typeface="Calibri"/>
              </a:rPr>
              <a:t> ese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fin.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aprovechamiento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económico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espacios públicos </a:t>
            </a:r>
            <a:r>
              <a:rPr sz="1100" dirty="0">
                <a:latin typeface="Calibri"/>
                <a:cs typeface="Calibri"/>
              </a:rPr>
              <a:t>es </a:t>
            </a:r>
            <a:r>
              <a:rPr sz="1100" spc="-5" dirty="0">
                <a:latin typeface="Calibri"/>
                <a:cs typeface="Calibri"/>
              </a:rPr>
              <a:t>la principal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fuente de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ingresos </a:t>
            </a:r>
            <a:r>
              <a:rPr sz="1100" spc="-5" dirty="0">
                <a:latin typeface="Calibri"/>
                <a:cs typeface="Calibri"/>
              </a:rPr>
              <a:t>para financiar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mejoramiento, mantenimiento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administración</a:t>
            </a:r>
            <a:r>
              <a:rPr sz="1100" spc="-5" dirty="0">
                <a:latin typeface="Calibri"/>
                <a:cs typeface="Calibri"/>
              </a:rPr>
              <a:t> del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espacio </a:t>
            </a:r>
            <a:r>
              <a:rPr sz="1100" spc="-5" dirty="0">
                <a:latin typeface="Calibri"/>
                <a:cs typeface="Calibri"/>
              </a:rPr>
              <a:t> público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garantizar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su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sostenibilidad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 marR="40005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ingresos que </a:t>
            </a:r>
            <a:r>
              <a:rPr sz="1100" dirty="0">
                <a:latin typeface="Calibri"/>
                <a:cs typeface="Calibri"/>
              </a:rPr>
              <a:t>se </a:t>
            </a:r>
            <a:r>
              <a:rPr sz="1100" spc="-5" dirty="0">
                <a:latin typeface="Calibri"/>
                <a:cs typeface="Calibri"/>
              </a:rPr>
              <a:t>generen </a:t>
            </a:r>
            <a:r>
              <a:rPr sz="1100" dirty="0">
                <a:latin typeface="Calibri"/>
                <a:cs typeface="Calibri"/>
              </a:rPr>
              <a:t>con estas </a:t>
            </a:r>
            <a:r>
              <a:rPr sz="1100" spc="-5" dirty="0">
                <a:latin typeface="Calibri"/>
                <a:cs typeface="Calibri"/>
              </a:rPr>
              <a:t>actividades </a:t>
            </a:r>
            <a:r>
              <a:rPr sz="1100" dirty="0">
                <a:latin typeface="Calibri"/>
                <a:cs typeface="Calibri"/>
              </a:rPr>
              <a:t>son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base de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los presupuestos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inversión y gastos </a:t>
            </a:r>
            <a:r>
              <a:rPr sz="1100" spc="-5" dirty="0">
                <a:latin typeface="Calibri"/>
                <a:cs typeface="Calibri"/>
              </a:rPr>
              <a:t>que </a:t>
            </a:r>
            <a:r>
              <a:rPr sz="1100" dirty="0">
                <a:latin typeface="Calibri"/>
                <a:cs typeface="Calibri"/>
              </a:rPr>
              <a:t>se </a:t>
            </a:r>
            <a:r>
              <a:rPr sz="1100" spc="-5" dirty="0">
                <a:latin typeface="Calibri"/>
                <a:cs typeface="Calibri"/>
              </a:rPr>
              <a:t>destinarán </a:t>
            </a:r>
            <a:r>
              <a:rPr sz="1100" dirty="0">
                <a:latin typeface="Calibri"/>
                <a:cs typeface="Calibri"/>
              </a:rPr>
              <a:t>a ga-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rantizar la sostenibilidad de </a:t>
            </a:r>
            <a:r>
              <a:rPr sz="1100" dirty="0">
                <a:latin typeface="Calibri"/>
                <a:cs typeface="Calibri"/>
              </a:rPr>
              <a:t>los espacios </a:t>
            </a:r>
            <a:r>
              <a:rPr sz="1100" spc="-5" dirty="0">
                <a:latin typeface="Calibri"/>
                <a:cs typeface="Calibri"/>
              </a:rPr>
              <a:t>públicos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la adminis- </a:t>
            </a:r>
            <a:r>
              <a:rPr sz="1100" dirty="0">
                <a:latin typeface="Calibri"/>
                <a:cs typeface="Calibri"/>
              </a:rPr>
              <a:t> tración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DEMOS.</a:t>
            </a:r>
            <a:endParaRPr sz="1100">
              <a:latin typeface="Calibri"/>
              <a:cs typeface="Calibri"/>
            </a:endParaRPr>
          </a:p>
          <a:p>
            <a:pPr marL="12700" marR="149225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rubros 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inversión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para la sostenibilidad </a:t>
            </a:r>
            <a:r>
              <a:rPr sz="1100" dirty="0">
                <a:latin typeface="Calibri"/>
                <a:cs typeface="Calibri"/>
              </a:rPr>
              <a:t>más </a:t>
            </a:r>
            <a:r>
              <a:rPr sz="1100" spc="-5" dirty="0">
                <a:latin typeface="Calibri"/>
                <a:cs typeface="Calibri"/>
              </a:rPr>
              <a:t>importantes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son: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1164" y="4097373"/>
            <a:ext cx="3458845" cy="11684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Mantenimiento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rutinario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periódico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Intervenciones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mejoramiento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Vigilancia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sistemas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electrónicos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seguridad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Rediseño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Paisajismo,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señalética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mobiliario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urbano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85588" y="2193035"/>
            <a:ext cx="3469004" cy="2539365"/>
            <a:chOff x="5085588" y="2193035"/>
            <a:chExt cx="3469004" cy="2539365"/>
          </a:xfrm>
        </p:grpSpPr>
        <p:sp>
          <p:nvSpPr>
            <p:cNvPr id="9" name="object 9"/>
            <p:cNvSpPr/>
            <p:nvPr/>
          </p:nvSpPr>
          <p:spPr>
            <a:xfrm>
              <a:off x="5085588" y="2808731"/>
              <a:ext cx="3469004" cy="1923414"/>
            </a:xfrm>
            <a:custGeom>
              <a:avLst/>
              <a:gdLst/>
              <a:ahLst/>
              <a:cxnLst/>
              <a:rect l="l" t="t" r="r" b="b"/>
              <a:pathLst>
                <a:path w="3469004" h="1923414">
                  <a:moveTo>
                    <a:pt x="0" y="1923287"/>
                  </a:moveTo>
                  <a:lnTo>
                    <a:pt x="3468623" y="1923287"/>
                  </a:lnTo>
                  <a:lnTo>
                    <a:pt x="3468623" y="0"/>
                  </a:lnTo>
                  <a:lnTo>
                    <a:pt x="0" y="0"/>
                  </a:lnTo>
                  <a:lnTo>
                    <a:pt x="0" y="1923287"/>
                  </a:lnTo>
                  <a:close/>
                </a:path>
              </a:pathLst>
            </a:custGeom>
            <a:solidFill>
              <a:srgbClr val="F8E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85588" y="2193035"/>
              <a:ext cx="3451860" cy="615950"/>
            </a:xfrm>
            <a:custGeom>
              <a:avLst/>
              <a:gdLst/>
              <a:ahLst/>
              <a:cxnLst/>
              <a:rect l="l" t="t" r="r" b="b"/>
              <a:pathLst>
                <a:path w="3451859" h="615950">
                  <a:moveTo>
                    <a:pt x="3451860" y="0"/>
                  </a:moveTo>
                  <a:lnTo>
                    <a:pt x="0" y="0"/>
                  </a:lnTo>
                  <a:lnTo>
                    <a:pt x="0" y="615696"/>
                  </a:lnTo>
                  <a:lnTo>
                    <a:pt x="3451860" y="615696"/>
                  </a:lnTo>
                  <a:lnTo>
                    <a:pt x="3451860" y="0"/>
                  </a:lnTo>
                  <a:close/>
                </a:path>
              </a:pathLst>
            </a:custGeom>
            <a:solidFill>
              <a:srgbClr val="F6B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085588" y="2193035"/>
            <a:ext cx="3451860" cy="61595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Times New Roman"/>
              <a:cs typeface="Times New Roman"/>
            </a:endParaRPr>
          </a:p>
          <a:p>
            <a:pPr marL="630555" marR="622935" indent="80645">
              <a:lnSpc>
                <a:spcPct val="100000"/>
              </a:lnSpc>
            </a:pPr>
            <a:r>
              <a:rPr sz="1100" b="1" dirty="0">
                <a:solidFill>
                  <a:srgbClr val="6F0000"/>
                </a:solidFill>
                <a:latin typeface="Calibri"/>
                <a:cs typeface="Calibri"/>
              </a:rPr>
              <a:t>ESPACIOS PÚBLICOS SUSCEPTIBLES </a:t>
            </a:r>
            <a:r>
              <a:rPr sz="1100" b="1" spc="5" dirty="0">
                <a:solidFill>
                  <a:srgbClr val="6F0000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6F0000"/>
                </a:solidFill>
                <a:latin typeface="Calibri"/>
                <a:cs typeface="Calibri"/>
              </a:rPr>
              <a:t>DE</a:t>
            </a:r>
            <a:r>
              <a:rPr sz="1100" b="1" spc="-35" dirty="0">
                <a:solidFill>
                  <a:srgbClr val="6F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APROVECHAMIENTO</a:t>
            </a:r>
            <a:r>
              <a:rPr sz="11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ECONÓMICO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05774" y="2950359"/>
            <a:ext cx="1055370" cy="1504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43B0B"/>
                </a:solidFill>
                <a:latin typeface="Calibri"/>
                <a:cs typeface="Calibri"/>
              </a:rPr>
              <a:t>EGRESOS</a:t>
            </a:r>
            <a:endParaRPr sz="1200">
              <a:latin typeface="Calibri"/>
              <a:cs typeface="Calibri"/>
            </a:endParaRPr>
          </a:p>
          <a:p>
            <a:pPr marL="144780" indent="-144780">
              <a:lnSpc>
                <a:spcPct val="100000"/>
              </a:lnSpc>
              <a:spcBef>
                <a:spcPts val="725"/>
              </a:spcBef>
              <a:buChar char="•"/>
              <a:tabLst>
                <a:tab pos="144780" algn="l"/>
              </a:tabLst>
            </a:pPr>
            <a:r>
              <a:rPr sz="900" spc="-5" dirty="0">
                <a:solidFill>
                  <a:srgbClr val="C00000"/>
                </a:solidFill>
                <a:latin typeface="Arial MT"/>
                <a:cs typeface="Arial MT"/>
              </a:rPr>
              <a:t>Mejoramiento</a:t>
            </a:r>
            <a:endParaRPr sz="900">
              <a:latin typeface="Arial MT"/>
              <a:cs typeface="Arial MT"/>
            </a:endParaRPr>
          </a:p>
          <a:p>
            <a:pPr marL="144780" indent="-144780">
              <a:lnSpc>
                <a:spcPct val="100000"/>
              </a:lnSpc>
              <a:spcBef>
                <a:spcPts val="600"/>
              </a:spcBef>
              <a:buChar char="•"/>
              <a:tabLst>
                <a:tab pos="144780" algn="l"/>
              </a:tabLst>
            </a:pPr>
            <a:r>
              <a:rPr sz="900" spc="-5" dirty="0">
                <a:solidFill>
                  <a:srgbClr val="C00000"/>
                </a:solidFill>
                <a:latin typeface="Arial MT"/>
                <a:cs typeface="Arial MT"/>
              </a:rPr>
              <a:t>Mantenimiento</a:t>
            </a:r>
            <a:endParaRPr sz="900">
              <a:latin typeface="Arial MT"/>
              <a:cs typeface="Arial MT"/>
            </a:endParaRPr>
          </a:p>
          <a:p>
            <a:pPr marL="144780" indent="-144780">
              <a:lnSpc>
                <a:spcPct val="100000"/>
              </a:lnSpc>
              <a:spcBef>
                <a:spcPts val="600"/>
              </a:spcBef>
              <a:buChar char="•"/>
              <a:tabLst>
                <a:tab pos="144780" algn="l"/>
              </a:tabLst>
            </a:pPr>
            <a:r>
              <a:rPr sz="900" dirty="0">
                <a:latin typeface="Arial MT"/>
                <a:cs typeface="Arial MT"/>
              </a:rPr>
              <a:t>Vigilancia</a:t>
            </a:r>
            <a:endParaRPr sz="900">
              <a:latin typeface="Arial MT"/>
              <a:cs typeface="Arial MT"/>
            </a:endParaRPr>
          </a:p>
          <a:p>
            <a:pPr marL="144780" indent="-144780">
              <a:lnSpc>
                <a:spcPct val="100000"/>
              </a:lnSpc>
              <a:spcBef>
                <a:spcPts val="600"/>
              </a:spcBef>
              <a:buChar char="•"/>
              <a:tabLst>
                <a:tab pos="144780" algn="l"/>
              </a:tabLst>
            </a:pPr>
            <a:r>
              <a:rPr sz="900" dirty="0">
                <a:latin typeface="Arial MT"/>
                <a:cs typeface="Arial MT"/>
              </a:rPr>
              <a:t>Logística</a:t>
            </a:r>
            <a:endParaRPr sz="900">
              <a:latin typeface="Arial MT"/>
              <a:cs typeface="Arial MT"/>
            </a:endParaRPr>
          </a:p>
          <a:p>
            <a:pPr marL="144780" indent="-144780">
              <a:lnSpc>
                <a:spcPct val="100000"/>
              </a:lnSpc>
              <a:spcBef>
                <a:spcPts val="600"/>
              </a:spcBef>
              <a:buChar char="•"/>
              <a:tabLst>
                <a:tab pos="144780" algn="l"/>
              </a:tabLst>
            </a:pPr>
            <a:r>
              <a:rPr sz="900" spc="-5" dirty="0">
                <a:latin typeface="Arial MT"/>
                <a:cs typeface="Arial MT"/>
              </a:rPr>
              <a:t>Mobiliario</a:t>
            </a:r>
            <a:r>
              <a:rPr sz="900" spc="-40" dirty="0">
                <a:latin typeface="Arial MT"/>
                <a:cs typeface="Arial MT"/>
              </a:rPr>
              <a:t> </a:t>
            </a:r>
            <a:r>
              <a:rPr sz="900" spc="-5" dirty="0">
                <a:latin typeface="Arial MT"/>
                <a:cs typeface="Arial MT"/>
              </a:rPr>
              <a:t>Urbano</a:t>
            </a:r>
            <a:endParaRPr sz="900">
              <a:latin typeface="Arial MT"/>
              <a:cs typeface="Arial MT"/>
            </a:endParaRPr>
          </a:p>
          <a:p>
            <a:pPr marL="144780" indent="-144780">
              <a:lnSpc>
                <a:spcPct val="100000"/>
              </a:lnSpc>
              <a:spcBef>
                <a:spcPts val="600"/>
              </a:spcBef>
              <a:buChar char="•"/>
              <a:tabLst>
                <a:tab pos="144780" algn="l"/>
              </a:tabLst>
            </a:pPr>
            <a:r>
              <a:rPr sz="900" dirty="0">
                <a:latin typeface="Arial MT"/>
                <a:cs typeface="Arial MT"/>
              </a:rPr>
              <a:t>Señalética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85588" y="1897379"/>
            <a:ext cx="3451860" cy="295910"/>
          </a:xfrm>
          <a:prstGeom prst="rect">
            <a:avLst/>
          </a:prstGeom>
          <a:solidFill>
            <a:srgbClr val="F8EEE2"/>
          </a:solidFill>
        </p:spPr>
        <p:txBody>
          <a:bodyPr vert="horz" wrap="square" lIns="0" tIns="88265" rIns="0" bIns="0" rtlCol="0">
            <a:spAutoFit/>
          </a:bodyPr>
          <a:lstStyle/>
          <a:p>
            <a:pPr marL="19050" algn="ctr">
              <a:lnSpc>
                <a:spcPct val="100000"/>
              </a:lnSpc>
              <a:spcBef>
                <a:spcPts val="695"/>
              </a:spcBef>
            </a:pPr>
            <a:r>
              <a:rPr sz="1100" b="1" dirty="0">
                <a:solidFill>
                  <a:srgbClr val="843B0B"/>
                </a:solidFill>
                <a:latin typeface="Arial"/>
                <a:cs typeface="Arial"/>
              </a:rPr>
              <a:t>ESQUEMA</a:t>
            </a:r>
            <a:r>
              <a:rPr sz="1100" b="1" spc="-20" dirty="0">
                <a:solidFill>
                  <a:srgbClr val="843B0B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843B0B"/>
                </a:solidFill>
                <a:latin typeface="Arial"/>
                <a:cs typeface="Arial"/>
              </a:rPr>
              <a:t>DE</a:t>
            </a:r>
            <a:r>
              <a:rPr sz="1100" b="1" spc="-20" dirty="0">
                <a:solidFill>
                  <a:srgbClr val="843B0B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843B0B"/>
                </a:solidFill>
                <a:latin typeface="Arial"/>
                <a:cs typeface="Arial"/>
              </a:rPr>
              <a:t>FINANCIACIÓN </a:t>
            </a:r>
            <a:r>
              <a:rPr sz="1100" b="1" dirty="0">
                <a:solidFill>
                  <a:srgbClr val="843B0B"/>
                </a:solidFill>
                <a:latin typeface="Arial"/>
                <a:cs typeface="Arial"/>
              </a:rPr>
              <a:t>DEMOS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95444" y="2950359"/>
            <a:ext cx="1186180" cy="1504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43B0B"/>
                </a:solidFill>
                <a:latin typeface="Calibri"/>
                <a:cs typeface="Calibri"/>
              </a:rPr>
              <a:t>INGRESOS</a:t>
            </a:r>
            <a:endParaRPr sz="1200">
              <a:latin typeface="Calibri"/>
              <a:cs typeface="Calibri"/>
            </a:endParaRPr>
          </a:p>
          <a:p>
            <a:pPr marL="144780" indent="-144780">
              <a:lnSpc>
                <a:spcPct val="100000"/>
              </a:lnSpc>
              <a:spcBef>
                <a:spcPts val="725"/>
              </a:spcBef>
              <a:buChar char="•"/>
              <a:tabLst>
                <a:tab pos="144780" algn="l"/>
              </a:tabLst>
            </a:pPr>
            <a:r>
              <a:rPr sz="900" spc="-5" dirty="0">
                <a:solidFill>
                  <a:srgbClr val="212121"/>
                </a:solidFill>
                <a:latin typeface="Arial MT"/>
                <a:cs typeface="Arial MT"/>
              </a:rPr>
              <a:t>Eventos</a:t>
            </a:r>
            <a:endParaRPr sz="900">
              <a:latin typeface="Arial MT"/>
              <a:cs typeface="Arial MT"/>
            </a:endParaRPr>
          </a:p>
          <a:p>
            <a:pPr marL="144780" indent="-144780">
              <a:lnSpc>
                <a:spcPct val="100000"/>
              </a:lnSpc>
              <a:spcBef>
                <a:spcPts val="600"/>
              </a:spcBef>
              <a:buChar char="•"/>
              <a:tabLst>
                <a:tab pos="144780" algn="l"/>
              </a:tabLst>
            </a:pPr>
            <a:r>
              <a:rPr sz="900" spc="-5" dirty="0">
                <a:solidFill>
                  <a:srgbClr val="212121"/>
                </a:solidFill>
                <a:latin typeface="Arial MT"/>
                <a:cs typeface="Arial MT"/>
              </a:rPr>
              <a:t>Estacionamientos</a:t>
            </a:r>
            <a:endParaRPr sz="900">
              <a:latin typeface="Arial MT"/>
              <a:cs typeface="Arial MT"/>
            </a:endParaRPr>
          </a:p>
          <a:p>
            <a:pPr marL="144780" indent="-144780">
              <a:lnSpc>
                <a:spcPct val="100000"/>
              </a:lnSpc>
              <a:spcBef>
                <a:spcPts val="600"/>
              </a:spcBef>
              <a:buChar char="•"/>
              <a:tabLst>
                <a:tab pos="144780" algn="l"/>
              </a:tabLst>
            </a:pPr>
            <a:r>
              <a:rPr sz="900" spc="-5" dirty="0">
                <a:solidFill>
                  <a:srgbClr val="212121"/>
                </a:solidFill>
                <a:latin typeface="Arial MT"/>
                <a:cs typeface="Arial MT"/>
              </a:rPr>
              <a:t>Módulos</a:t>
            </a:r>
            <a:r>
              <a:rPr sz="900" spc="-3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212121"/>
                </a:solidFill>
                <a:latin typeface="Arial MT"/>
                <a:cs typeface="Arial MT"/>
              </a:rPr>
              <a:t>de</a:t>
            </a:r>
            <a:r>
              <a:rPr sz="900" spc="-3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212121"/>
                </a:solidFill>
                <a:latin typeface="Arial MT"/>
                <a:cs typeface="Arial MT"/>
              </a:rPr>
              <a:t>servicio</a:t>
            </a:r>
            <a:endParaRPr sz="900">
              <a:latin typeface="Arial MT"/>
              <a:cs typeface="Arial MT"/>
            </a:endParaRPr>
          </a:p>
          <a:p>
            <a:pPr marL="144780" indent="-144780">
              <a:lnSpc>
                <a:spcPct val="100000"/>
              </a:lnSpc>
              <a:spcBef>
                <a:spcPts val="600"/>
              </a:spcBef>
              <a:buChar char="•"/>
              <a:tabLst>
                <a:tab pos="144780" algn="l"/>
              </a:tabLst>
            </a:pPr>
            <a:r>
              <a:rPr sz="900" spc="-5" dirty="0">
                <a:solidFill>
                  <a:srgbClr val="212121"/>
                </a:solidFill>
                <a:latin typeface="Arial MT"/>
                <a:cs typeface="Arial MT"/>
              </a:rPr>
              <a:t>Activación</a:t>
            </a:r>
            <a:r>
              <a:rPr sz="900" spc="-5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212121"/>
                </a:solidFill>
                <a:latin typeface="Arial MT"/>
                <a:cs typeface="Arial MT"/>
              </a:rPr>
              <a:t>de</a:t>
            </a:r>
            <a:r>
              <a:rPr sz="900" spc="-1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212121"/>
                </a:solidFill>
                <a:latin typeface="Arial MT"/>
                <a:cs typeface="Arial MT"/>
              </a:rPr>
              <a:t>Marca</a:t>
            </a:r>
            <a:endParaRPr sz="900">
              <a:latin typeface="Arial MT"/>
              <a:cs typeface="Arial MT"/>
            </a:endParaRPr>
          </a:p>
          <a:p>
            <a:pPr marL="144780" indent="-144780">
              <a:lnSpc>
                <a:spcPct val="100000"/>
              </a:lnSpc>
              <a:spcBef>
                <a:spcPts val="600"/>
              </a:spcBef>
              <a:buChar char="•"/>
              <a:tabLst>
                <a:tab pos="144780" algn="l"/>
              </a:tabLst>
            </a:pPr>
            <a:r>
              <a:rPr sz="900" spc="-5" dirty="0">
                <a:solidFill>
                  <a:srgbClr val="212121"/>
                </a:solidFill>
                <a:latin typeface="Arial MT"/>
                <a:cs typeface="Arial MT"/>
              </a:rPr>
              <a:t>Mercados</a:t>
            </a:r>
            <a:r>
              <a:rPr sz="900" spc="-3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212121"/>
                </a:solidFill>
                <a:latin typeface="Arial MT"/>
                <a:cs typeface="Arial MT"/>
              </a:rPr>
              <a:t>y</a:t>
            </a:r>
            <a:r>
              <a:rPr sz="900" spc="-3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212121"/>
                </a:solidFill>
                <a:latin typeface="Arial MT"/>
                <a:cs typeface="Arial MT"/>
              </a:rPr>
              <a:t>ferias</a:t>
            </a:r>
            <a:endParaRPr sz="900">
              <a:latin typeface="Arial MT"/>
              <a:cs typeface="Arial MT"/>
            </a:endParaRPr>
          </a:p>
          <a:p>
            <a:pPr marL="144780" indent="-144780">
              <a:lnSpc>
                <a:spcPct val="100000"/>
              </a:lnSpc>
              <a:spcBef>
                <a:spcPts val="600"/>
              </a:spcBef>
              <a:buChar char="•"/>
              <a:tabLst>
                <a:tab pos="144780" algn="l"/>
              </a:tabLst>
            </a:pPr>
            <a:r>
              <a:rPr sz="900" dirty="0">
                <a:solidFill>
                  <a:srgbClr val="212121"/>
                </a:solidFill>
                <a:latin typeface="Arial MT"/>
                <a:cs typeface="Arial MT"/>
              </a:rPr>
              <a:t>Publicidad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533388" y="2727090"/>
            <a:ext cx="654050" cy="969010"/>
            <a:chOff x="6533388" y="2727090"/>
            <a:chExt cx="654050" cy="96901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33388" y="3032760"/>
              <a:ext cx="653795" cy="66293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55410" y="2727090"/>
              <a:ext cx="398780" cy="205740"/>
            </a:xfrm>
            <a:custGeom>
              <a:avLst/>
              <a:gdLst/>
              <a:ahLst/>
              <a:cxnLst/>
              <a:rect l="l" t="t" r="r" b="b"/>
              <a:pathLst>
                <a:path w="398779" h="205739">
                  <a:moveTo>
                    <a:pt x="398780" y="0"/>
                  </a:moveTo>
                  <a:lnTo>
                    <a:pt x="0" y="11582"/>
                  </a:lnTo>
                  <a:lnTo>
                    <a:pt x="193598" y="205181"/>
                  </a:lnTo>
                  <a:lnTo>
                    <a:pt x="398780" y="0"/>
                  </a:lnTo>
                  <a:close/>
                </a:path>
              </a:pathLst>
            </a:custGeom>
            <a:solidFill>
              <a:srgbClr val="F6B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085588" y="4732020"/>
            <a:ext cx="3451860" cy="533400"/>
          </a:xfrm>
          <a:prstGeom prst="rect">
            <a:avLst/>
          </a:prstGeom>
          <a:solidFill>
            <a:srgbClr val="C55A11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750">
              <a:latin typeface="Times New Roman"/>
              <a:cs typeface="Times New Roman"/>
            </a:endParaRPr>
          </a:p>
          <a:p>
            <a:pPr marL="165735" algn="ctr">
              <a:lnSpc>
                <a:spcPct val="100000"/>
              </a:lnSpc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INVERSIONES</a:t>
            </a:r>
            <a:r>
              <a:rPr sz="10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GASTOS</a:t>
            </a:r>
            <a:r>
              <a:rPr sz="10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endParaRPr sz="1000">
              <a:latin typeface="Calibri"/>
              <a:cs typeface="Calibri"/>
            </a:endParaRPr>
          </a:p>
          <a:p>
            <a:pPr marL="195580" algn="ctr">
              <a:lnSpc>
                <a:spcPct val="100000"/>
              </a:lnSpc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 SOSTENIBILIDAD</a:t>
            </a:r>
            <a:r>
              <a:rPr sz="10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10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ESPACIO</a:t>
            </a:r>
            <a:r>
              <a:rPr sz="10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PÚBLICO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503098" y="3787283"/>
            <a:ext cx="685800" cy="973455"/>
            <a:chOff x="6503098" y="3787283"/>
            <a:chExt cx="685800" cy="97345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1299" y="3895344"/>
              <a:ext cx="544067" cy="51358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517385" y="3859532"/>
              <a:ext cx="657225" cy="584200"/>
            </a:xfrm>
            <a:custGeom>
              <a:avLst/>
              <a:gdLst/>
              <a:ahLst/>
              <a:cxnLst/>
              <a:rect l="l" t="t" r="r" b="b"/>
              <a:pathLst>
                <a:path w="657225" h="584200">
                  <a:moveTo>
                    <a:pt x="0" y="97281"/>
                  </a:moveTo>
                  <a:lnTo>
                    <a:pt x="7645" y="59412"/>
                  </a:lnTo>
                  <a:lnTo>
                    <a:pt x="28495" y="28490"/>
                  </a:lnTo>
                  <a:lnTo>
                    <a:pt x="59418" y="7644"/>
                  </a:lnTo>
                  <a:lnTo>
                    <a:pt x="97282" y="0"/>
                  </a:lnTo>
                  <a:lnTo>
                    <a:pt x="559562" y="0"/>
                  </a:lnTo>
                  <a:lnTo>
                    <a:pt x="597425" y="7644"/>
                  </a:lnTo>
                  <a:lnTo>
                    <a:pt x="628348" y="28490"/>
                  </a:lnTo>
                  <a:lnTo>
                    <a:pt x="649198" y="59412"/>
                  </a:lnTo>
                  <a:lnTo>
                    <a:pt x="656844" y="97281"/>
                  </a:lnTo>
                  <a:lnTo>
                    <a:pt x="656844" y="486409"/>
                  </a:lnTo>
                  <a:lnTo>
                    <a:pt x="649198" y="524273"/>
                  </a:lnTo>
                  <a:lnTo>
                    <a:pt x="628348" y="555196"/>
                  </a:lnTo>
                  <a:lnTo>
                    <a:pt x="597425" y="576046"/>
                  </a:lnTo>
                  <a:lnTo>
                    <a:pt x="559562" y="583691"/>
                  </a:lnTo>
                  <a:lnTo>
                    <a:pt x="97282" y="583691"/>
                  </a:lnTo>
                  <a:lnTo>
                    <a:pt x="59418" y="576046"/>
                  </a:lnTo>
                  <a:lnTo>
                    <a:pt x="28495" y="555196"/>
                  </a:lnTo>
                  <a:lnTo>
                    <a:pt x="7645" y="524273"/>
                  </a:lnTo>
                  <a:lnTo>
                    <a:pt x="0" y="486409"/>
                  </a:lnTo>
                  <a:lnTo>
                    <a:pt x="0" y="97281"/>
                  </a:lnTo>
                  <a:close/>
                </a:path>
              </a:pathLst>
            </a:custGeom>
            <a:ln w="2857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49705" y="4556922"/>
              <a:ext cx="399415" cy="203835"/>
            </a:xfrm>
            <a:custGeom>
              <a:avLst/>
              <a:gdLst/>
              <a:ahLst/>
              <a:cxnLst/>
              <a:rect l="l" t="t" r="r" b="b"/>
              <a:pathLst>
                <a:path w="399415" h="203835">
                  <a:moveTo>
                    <a:pt x="192316" y="0"/>
                  </a:moveTo>
                  <a:lnTo>
                    <a:pt x="0" y="194881"/>
                  </a:lnTo>
                  <a:lnTo>
                    <a:pt x="398856" y="203809"/>
                  </a:lnTo>
                  <a:lnTo>
                    <a:pt x="192316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903719" y="3817620"/>
              <a:ext cx="66040" cy="78105"/>
            </a:xfrm>
            <a:custGeom>
              <a:avLst/>
              <a:gdLst/>
              <a:ahLst/>
              <a:cxnLst/>
              <a:rect l="l" t="t" r="r" b="b"/>
              <a:pathLst>
                <a:path w="66040" h="78104">
                  <a:moveTo>
                    <a:pt x="65531" y="0"/>
                  </a:moveTo>
                  <a:lnTo>
                    <a:pt x="0" y="0"/>
                  </a:lnTo>
                  <a:lnTo>
                    <a:pt x="0" y="77723"/>
                  </a:lnTo>
                  <a:lnTo>
                    <a:pt x="65531" y="77723"/>
                  </a:lnTo>
                  <a:lnTo>
                    <a:pt x="65531" y="0"/>
                  </a:lnTo>
                  <a:close/>
                </a:path>
              </a:pathLst>
            </a:custGeom>
            <a:solidFill>
              <a:srgbClr val="F5E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51547" y="3962400"/>
              <a:ext cx="66040" cy="78105"/>
            </a:xfrm>
            <a:custGeom>
              <a:avLst/>
              <a:gdLst/>
              <a:ahLst/>
              <a:cxnLst/>
              <a:rect l="l" t="t" r="r" b="b"/>
              <a:pathLst>
                <a:path w="66040" h="78104">
                  <a:moveTo>
                    <a:pt x="65531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65531" y="77724"/>
                  </a:lnTo>
                  <a:lnTo>
                    <a:pt x="65531" y="0"/>
                  </a:lnTo>
                  <a:close/>
                </a:path>
              </a:pathLst>
            </a:custGeom>
            <a:solidFill>
              <a:srgbClr val="F0D9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48271" y="4399788"/>
              <a:ext cx="66040" cy="78105"/>
            </a:xfrm>
            <a:custGeom>
              <a:avLst/>
              <a:gdLst/>
              <a:ahLst/>
              <a:cxnLst/>
              <a:rect l="l" t="t" r="r" b="b"/>
              <a:pathLst>
                <a:path w="66040" h="78104">
                  <a:moveTo>
                    <a:pt x="65531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65531" y="77724"/>
                  </a:lnTo>
                  <a:lnTo>
                    <a:pt x="65531" y="0"/>
                  </a:lnTo>
                  <a:close/>
                </a:path>
              </a:pathLst>
            </a:custGeom>
            <a:solidFill>
              <a:srgbClr val="F5E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96798" y="3787292"/>
              <a:ext cx="123189" cy="730885"/>
            </a:xfrm>
            <a:custGeom>
              <a:avLst/>
              <a:gdLst/>
              <a:ahLst/>
              <a:cxnLst/>
              <a:rect l="l" t="t" r="r" b="b"/>
              <a:pathLst>
                <a:path w="123190" h="730885">
                  <a:moveTo>
                    <a:pt x="81203" y="730834"/>
                  </a:moveTo>
                  <a:lnTo>
                    <a:pt x="68338" y="581774"/>
                  </a:lnTo>
                  <a:lnTo>
                    <a:pt x="0" y="658406"/>
                  </a:lnTo>
                  <a:lnTo>
                    <a:pt x="81203" y="730834"/>
                  </a:lnTo>
                  <a:close/>
                </a:path>
                <a:path w="123190" h="730885">
                  <a:moveTo>
                    <a:pt x="122669" y="72618"/>
                  </a:moveTo>
                  <a:lnTo>
                    <a:pt x="50076" y="0"/>
                  </a:lnTo>
                  <a:lnTo>
                    <a:pt x="45720" y="149542"/>
                  </a:lnTo>
                  <a:lnTo>
                    <a:pt x="122669" y="72618"/>
                  </a:lnTo>
                  <a:close/>
                </a:path>
              </a:pathLst>
            </a:custGeom>
            <a:solidFill>
              <a:srgbClr val="B452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31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092" y="1234338"/>
            <a:ext cx="19005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1.7.</a:t>
            </a:r>
            <a:r>
              <a:rPr spc="-25" dirty="0"/>
              <a:t> </a:t>
            </a:r>
            <a:r>
              <a:rPr spc="-5" dirty="0"/>
              <a:t>El</a:t>
            </a:r>
            <a:r>
              <a:rPr spc="-25" dirty="0"/>
              <a:t> </a:t>
            </a:r>
            <a:r>
              <a:rPr spc="-10" dirty="0"/>
              <a:t>proceso</a:t>
            </a:r>
            <a:r>
              <a:rPr spc="15" dirty="0"/>
              <a:t> </a:t>
            </a:r>
            <a:r>
              <a:rPr spc="-5" dirty="0"/>
              <a:t>DEMOS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1092" y="1603147"/>
            <a:ext cx="3573779" cy="4017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Procedimientos</a:t>
            </a:r>
            <a:r>
              <a:rPr sz="12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administrativos</a:t>
            </a:r>
            <a:endParaRPr sz="1200">
              <a:latin typeface="Calibri"/>
              <a:cs typeface="Calibri"/>
            </a:endParaRPr>
          </a:p>
          <a:p>
            <a:pPr marL="85725" marR="5080" indent="-635">
              <a:lnSpc>
                <a:spcPct val="100000"/>
              </a:lnSpc>
              <a:spcBef>
                <a:spcPts val="1065"/>
              </a:spcBef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creación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un </a:t>
            </a:r>
            <a:r>
              <a:rPr sz="1100" dirty="0">
                <a:latin typeface="Calibri"/>
                <a:cs typeface="Calibri"/>
              </a:rPr>
              <a:t>DEMOS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resultado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proceso</a:t>
            </a:r>
            <a:r>
              <a:rPr sz="11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coor- </a:t>
            </a:r>
            <a:r>
              <a:rPr sz="1100" spc="-22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dinado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participativo de planeación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gestión </a:t>
            </a:r>
            <a:r>
              <a:rPr sz="1100" spc="-5" dirty="0">
                <a:latin typeface="Calibri"/>
                <a:cs typeface="Calibri"/>
              </a:rPr>
              <a:t>que </a:t>
            </a:r>
            <a:r>
              <a:rPr sz="1100" dirty="0">
                <a:latin typeface="Calibri"/>
                <a:cs typeface="Calibri"/>
              </a:rPr>
              <a:t>se </a:t>
            </a:r>
            <a:r>
              <a:rPr sz="1100" spc="-5" dirty="0">
                <a:latin typeface="Calibri"/>
                <a:cs typeface="Calibri"/>
              </a:rPr>
              <a:t>puede </a:t>
            </a:r>
            <a:r>
              <a:rPr sz="1100" dirty="0">
                <a:latin typeface="Calibri"/>
                <a:cs typeface="Calibri"/>
              </a:rPr>
              <a:t> resumir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8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pasos:</a:t>
            </a:r>
            <a:endParaRPr sz="1100">
              <a:latin typeface="Calibri"/>
              <a:cs typeface="Calibri"/>
            </a:endParaRPr>
          </a:p>
          <a:p>
            <a:pPr marL="243840" marR="199390" lvl="1" indent="-15875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5527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Creación de la asociación </a:t>
            </a:r>
            <a:r>
              <a:rPr sz="1100" spc="-5" dirty="0">
                <a:latin typeface="Calibri"/>
                <a:cs typeface="Calibri"/>
              </a:rPr>
              <a:t>sin </a:t>
            </a:r>
            <a:r>
              <a:rPr sz="1100" dirty="0">
                <a:latin typeface="Calibri"/>
                <a:cs typeface="Calibri"/>
              </a:rPr>
              <a:t>ánimo </a:t>
            </a:r>
            <a:r>
              <a:rPr sz="1100" spc="-5" dirty="0">
                <a:latin typeface="Calibri"/>
                <a:cs typeface="Calibri"/>
              </a:rPr>
              <a:t>de lucro que </a:t>
            </a:r>
            <a:r>
              <a:rPr sz="1100" dirty="0">
                <a:latin typeface="Calibri"/>
                <a:cs typeface="Calibri"/>
              </a:rPr>
              <a:t>se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encargará de formular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ejecutar </a:t>
            </a:r>
            <a:r>
              <a:rPr sz="1100" dirty="0">
                <a:latin typeface="Calibri"/>
                <a:cs typeface="Calibri"/>
              </a:rPr>
              <a:t>el DEMOS </a:t>
            </a:r>
            <a:r>
              <a:rPr sz="1100" spc="-5" dirty="0">
                <a:latin typeface="Calibri"/>
                <a:cs typeface="Calibri"/>
              </a:rPr>
              <a:t>(asociación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DEMOS).</a:t>
            </a:r>
            <a:endParaRPr sz="1100">
              <a:latin typeface="Calibri"/>
              <a:cs typeface="Calibri"/>
            </a:endParaRPr>
          </a:p>
          <a:p>
            <a:pPr marL="212090" marR="280670" lvl="1" indent="-1270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2479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Manifestación de interés </a:t>
            </a:r>
            <a:r>
              <a:rPr sz="1100" spc="-5" dirty="0">
                <a:latin typeface="Calibri"/>
                <a:cs typeface="Calibri"/>
              </a:rPr>
              <a:t>presentada </a:t>
            </a:r>
            <a:r>
              <a:rPr sz="1100" dirty="0">
                <a:latin typeface="Calibri"/>
                <a:cs typeface="Calibri"/>
              </a:rPr>
              <a:t>por </a:t>
            </a:r>
            <a:r>
              <a:rPr sz="1100" spc="-5" dirty="0">
                <a:latin typeface="Calibri"/>
                <a:cs typeface="Calibri"/>
              </a:rPr>
              <a:t>la asociación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ante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administración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distrital.</a:t>
            </a:r>
            <a:endParaRPr sz="1100">
              <a:latin typeface="Calibri"/>
              <a:cs typeface="Calibri"/>
            </a:endParaRPr>
          </a:p>
          <a:p>
            <a:pPr marL="212090" marR="38735" lvl="1" indent="-1270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24790" algn="l"/>
              </a:tabLst>
            </a:pPr>
            <a:r>
              <a:rPr sz="1100" spc="-5" dirty="0">
                <a:latin typeface="Calibri"/>
                <a:cs typeface="Calibri"/>
              </a:rPr>
              <a:t>Realización 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los estudios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técnicos, financieros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jurídicos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Formulación </a:t>
            </a:r>
            <a:r>
              <a:rPr sz="1100" dirty="0">
                <a:latin typeface="Calibri"/>
                <a:cs typeface="Calibri"/>
              </a:rPr>
              <a:t>con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asesoría 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acompañamiento integral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DADEP.</a:t>
            </a:r>
            <a:endParaRPr sz="1100">
              <a:latin typeface="Calibri"/>
              <a:cs typeface="Calibri"/>
            </a:endParaRPr>
          </a:p>
          <a:p>
            <a:pPr marL="212090" marR="285115" lvl="1" indent="-1270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24790" algn="l"/>
              </a:tabLst>
            </a:pP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Evaluación</a:t>
            </a:r>
            <a:r>
              <a:rPr sz="11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aprobación</a:t>
            </a:r>
            <a:r>
              <a:rPr sz="11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propuesta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DADEP</a:t>
            </a:r>
            <a:endParaRPr sz="1100">
              <a:latin typeface="Calibri"/>
              <a:cs typeface="Calibri"/>
            </a:endParaRPr>
          </a:p>
          <a:p>
            <a:pPr marL="212090" marR="140335" lvl="1" indent="-1270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24790" algn="l"/>
              </a:tabLst>
            </a:pPr>
            <a:r>
              <a:rPr sz="1100" spc="-5" dirty="0">
                <a:latin typeface="Calibri"/>
                <a:cs typeface="Calibri"/>
              </a:rPr>
              <a:t>Presentación de la </a:t>
            </a:r>
            <a:r>
              <a:rPr sz="1100" dirty="0">
                <a:latin typeface="Calibri"/>
                <a:cs typeface="Calibri"/>
              </a:rPr>
              <a:t>propuesta </a:t>
            </a:r>
            <a:r>
              <a:rPr sz="1100" spc="-5" dirty="0">
                <a:latin typeface="Calibri"/>
                <a:cs typeface="Calibri"/>
              </a:rPr>
              <a:t>aprobada ante la Comisión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Intersectorial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(CIEP)</a:t>
            </a:r>
            <a:endParaRPr sz="1100">
              <a:latin typeface="Calibri"/>
              <a:cs typeface="Calibri"/>
            </a:endParaRPr>
          </a:p>
          <a:p>
            <a:pPr marL="212090" marR="292735" lvl="1" indent="-1270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2479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Talleres</a:t>
            </a:r>
            <a:r>
              <a:rPr sz="11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socialización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actores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sector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Instituto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Distrital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Participación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Acción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Comunal</a:t>
            </a:r>
            <a:endParaRPr sz="1100">
              <a:latin typeface="Calibri"/>
              <a:cs typeface="Calibri"/>
            </a:endParaRPr>
          </a:p>
          <a:p>
            <a:pPr marL="224154" lvl="1" indent="-139065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24790" algn="l"/>
              </a:tabLst>
            </a:pPr>
            <a:r>
              <a:rPr sz="1100" spc="-5" dirty="0">
                <a:latin typeface="Calibri"/>
                <a:cs typeface="Calibri"/>
              </a:rPr>
              <a:t>Publicación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Acto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Administrativo</a:t>
            </a:r>
            <a:r>
              <a:rPr sz="11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creación.</a:t>
            </a:r>
            <a:endParaRPr sz="1100">
              <a:latin typeface="Calibri"/>
              <a:cs typeface="Calibri"/>
            </a:endParaRPr>
          </a:p>
          <a:p>
            <a:pPr marL="224154" lvl="1" indent="-139065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24790" algn="l"/>
              </a:tabLst>
            </a:pPr>
            <a:r>
              <a:rPr sz="1100" dirty="0">
                <a:latin typeface="Calibri"/>
                <a:cs typeface="Calibri"/>
              </a:rPr>
              <a:t>Ejecución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seguimiento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DADEP.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085588" y="1897379"/>
            <a:ext cx="3477895" cy="3369945"/>
            <a:chOff x="5085588" y="1897379"/>
            <a:chExt cx="3477895" cy="3369945"/>
          </a:xfrm>
        </p:grpSpPr>
        <p:sp>
          <p:nvSpPr>
            <p:cNvPr id="6" name="object 6"/>
            <p:cNvSpPr/>
            <p:nvPr/>
          </p:nvSpPr>
          <p:spPr>
            <a:xfrm>
              <a:off x="5091684" y="1897379"/>
              <a:ext cx="3472179" cy="3360420"/>
            </a:xfrm>
            <a:custGeom>
              <a:avLst/>
              <a:gdLst/>
              <a:ahLst/>
              <a:cxnLst/>
              <a:rect l="l" t="t" r="r" b="b"/>
              <a:pathLst>
                <a:path w="3472179" h="3360420">
                  <a:moveTo>
                    <a:pt x="3471671" y="0"/>
                  </a:moveTo>
                  <a:lnTo>
                    <a:pt x="0" y="0"/>
                  </a:lnTo>
                  <a:lnTo>
                    <a:pt x="0" y="3360420"/>
                  </a:lnTo>
                  <a:lnTo>
                    <a:pt x="3471671" y="3360420"/>
                  </a:lnTo>
                  <a:lnTo>
                    <a:pt x="3471671" y="0"/>
                  </a:lnTo>
                  <a:close/>
                </a:path>
              </a:pathLst>
            </a:custGeom>
            <a:solidFill>
              <a:srgbClr val="F8E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27520" y="2229611"/>
              <a:ext cx="1727200" cy="763905"/>
            </a:xfrm>
            <a:custGeom>
              <a:avLst/>
              <a:gdLst/>
              <a:ahLst/>
              <a:cxnLst/>
              <a:rect l="l" t="t" r="r" b="b"/>
              <a:pathLst>
                <a:path w="1727200" h="763905">
                  <a:moveTo>
                    <a:pt x="1726692" y="0"/>
                  </a:moveTo>
                  <a:lnTo>
                    <a:pt x="0" y="0"/>
                  </a:lnTo>
                  <a:lnTo>
                    <a:pt x="0" y="763524"/>
                  </a:lnTo>
                  <a:lnTo>
                    <a:pt x="1726692" y="763524"/>
                  </a:lnTo>
                  <a:lnTo>
                    <a:pt x="1726692" y="0"/>
                  </a:lnTo>
                  <a:close/>
                </a:path>
              </a:pathLst>
            </a:custGeom>
            <a:solidFill>
              <a:srgbClr val="DFA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27520" y="2831591"/>
              <a:ext cx="1732914" cy="925194"/>
            </a:xfrm>
            <a:custGeom>
              <a:avLst/>
              <a:gdLst/>
              <a:ahLst/>
              <a:cxnLst/>
              <a:rect l="l" t="t" r="r" b="b"/>
              <a:pathLst>
                <a:path w="1732915" h="925195">
                  <a:moveTo>
                    <a:pt x="1732788" y="167792"/>
                  </a:moveTo>
                  <a:lnTo>
                    <a:pt x="0" y="167792"/>
                  </a:lnTo>
                  <a:lnTo>
                    <a:pt x="0" y="925067"/>
                  </a:lnTo>
                  <a:lnTo>
                    <a:pt x="1732788" y="925067"/>
                  </a:lnTo>
                  <a:lnTo>
                    <a:pt x="1732788" y="167792"/>
                  </a:lnTo>
                  <a:close/>
                </a:path>
                <a:path w="1732915" h="925195">
                  <a:moveTo>
                    <a:pt x="866394" y="0"/>
                  </a:moveTo>
                  <a:lnTo>
                    <a:pt x="693318" y="167792"/>
                  </a:lnTo>
                  <a:lnTo>
                    <a:pt x="1039469" y="167792"/>
                  </a:lnTo>
                  <a:lnTo>
                    <a:pt x="866394" y="0"/>
                  </a:lnTo>
                  <a:close/>
                </a:path>
              </a:pathLst>
            </a:custGeom>
            <a:solidFill>
              <a:srgbClr val="F4A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27520" y="3582923"/>
              <a:ext cx="1732914" cy="925194"/>
            </a:xfrm>
            <a:custGeom>
              <a:avLst/>
              <a:gdLst/>
              <a:ahLst/>
              <a:cxnLst/>
              <a:rect l="l" t="t" r="r" b="b"/>
              <a:pathLst>
                <a:path w="1732915" h="925195">
                  <a:moveTo>
                    <a:pt x="1732788" y="167792"/>
                  </a:moveTo>
                  <a:lnTo>
                    <a:pt x="0" y="167792"/>
                  </a:lnTo>
                  <a:lnTo>
                    <a:pt x="0" y="925068"/>
                  </a:lnTo>
                  <a:lnTo>
                    <a:pt x="1732788" y="925068"/>
                  </a:lnTo>
                  <a:lnTo>
                    <a:pt x="1732788" y="167792"/>
                  </a:lnTo>
                  <a:close/>
                </a:path>
                <a:path w="1732915" h="925195">
                  <a:moveTo>
                    <a:pt x="866394" y="0"/>
                  </a:moveTo>
                  <a:lnTo>
                    <a:pt x="693318" y="167792"/>
                  </a:lnTo>
                  <a:lnTo>
                    <a:pt x="1039469" y="167792"/>
                  </a:lnTo>
                  <a:lnTo>
                    <a:pt x="866394" y="0"/>
                  </a:lnTo>
                  <a:close/>
                </a:path>
              </a:pathLst>
            </a:custGeom>
            <a:solidFill>
              <a:srgbClr val="F8D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22948" y="4343400"/>
              <a:ext cx="1734820" cy="923925"/>
            </a:xfrm>
            <a:custGeom>
              <a:avLst/>
              <a:gdLst/>
              <a:ahLst/>
              <a:cxnLst/>
              <a:rect l="l" t="t" r="r" b="b"/>
              <a:pathLst>
                <a:path w="1734820" h="923925">
                  <a:moveTo>
                    <a:pt x="1734311" y="167512"/>
                  </a:moveTo>
                  <a:lnTo>
                    <a:pt x="0" y="167512"/>
                  </a:lnTo>
                  <a:lnTo>
                    <a:pt x="0" y="923544"/>
                  </a:lnTo>
                  <a:lnTo>
                    <a:pt x="1734311" y="923544"/>
                  </a:lnTo>
                  <a:lnTo>
                    <a:pt x="1734311" y="167512"/>
                  </a:lnTo>
                  <a:close/>
                </a:path>
                <a:path w="1734820" h="923925">
                  <a:moveTo>
                    <a:pt x="867155" y="0"/>
                  </a:moveTo>
                  <a:lnTo>
                    <a:pt x="694359" y="167512"/>
                  </a:lnTo>
                  <a:lnTo>
                    <a:pt x="1039952" y="167512"/>
                  </a:lnTo>
                  <a:lnTo>
                    <a:pt x="867155" y="0"/>
                  </a:lnTo>
                  <a:close/>
                </a:path>
              </a:pathLst>
            </a:custGeom>
            <a:solidFill>
              <a:srgbClr val="F0D9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85588" y="4495800"/>
              <a:ext cx="1915795" cy="762000"/>
            </a:xfrm>
            <a:custGeom>
              <a:avLst/>
              <a:gdLst/>
              <a:ahLst/>
              <a:cxnLst/>
              <a:rect l="l" t="t" r="r" b="b"/>
              <a:pathLst>
                <a:path w="1915795" h="762000">
                  <a:moveTo>
                    <a:pt x="1746846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1746846" y="762000"/>
                  </a:lnTo>
                  <a:lnTo>
                    <a:pt x="1746846" y="523570"/>
                  </a:lnTo>
                  <a:lnTo>
                    <a:pt x="1747215" y="523570"/>
                  </a:lnTo>
                  <a:lnTo>
                    <a:pt x="1747215" y="560235"/>
                  </a:lnTo>
                  <a:lnTo>
                    <a:pt x="1915668" y="381000"/>
                  </a:lnTo>
                  <a:lnTo>
                    <a:pt x="1747215" y="201764"/>
                  </a:lnTo>
                  <a:lnTo>
                    <a:pt x="1747215" y="238429"/>
                  </a:lnTo>
                  <a:lnTo>
                    <a:pt x="1746846" y="238429"/>
                  </a:lnTo>
                  <a:lnTo>
                    <a:pt x="1746846" y="0"/>
                  </a:lnTo>
                  <a:close/>
                </a:path>
              </a:pathLst>
            </a:custGeom>
            <a:solidFill>
              <a:srgbClr val="DFA6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94732" y="3744467"/>
              <a:ext cx="1732914" cy="923925"/>
            </a:xfrm>
            <a:custGeom>
              <a:avLst/>
              <a:gdLst/>
              <a:ahLst/>
              <a:cxnLst/>
              <a:rect l="l" t="t" r="r" b="b"/>
              <a:pathLst>
                <a:path w="1732915" h="923925">
                  <a:moveTo>
                    <a:pt x="1039190" y="756030"/>
                  </a:moveTo>
                  <a:lnTo>
                    <a:pt x="693597" y="756030"/>
                  </a:lnTo>
                  <a:lnTo>
                    <a:pt x="866394" y="923543"/>
                  </a:lnTo>
                  <a:lnTo>
                    <a:pt x="1039190" y="756030"/>
                  </a:lnTo>
                  <a:close/>
                </a:path>
                <a:path w="1732915" h="923925">
                  <a:moveTo>
                    <a:pt x="1732788" y="0"/>
                  </a:moveTo>
                  <a:lnTo>
                    <a:pt x="0" y="0"/>
                  </a:lnTo>
                  <a:lnTo>
                    <a:pt x="0" y="756030"/>
                  </a:lnTo>
                  <a:lnTo>
                    <a:pt x="1732788" y="756030"/>
                  </a:lnTo>
                  <a:lnTo>
                    <a:pt x="1732788" y="0"/>
                  </a:lnTo>
                  <a:close/>
                </a:path>
              </a:pathLst>
            </a:custGeom>
            <a:solidFill>
              <a:srgbClr val="F4A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94732" y="2987039"/>
              <a:ext cx="1732914" cy="923925"/>
            </a:xfrm>
            <a:custGeom>
              <a:avLst/>
              <a:gdLst/>
              <a:ahLst/>
              <a:cxnLst/>
              <a:rect l="l" t="t" r="r" b="b"/>
              <a:pathLst>
                <a:path w="1732915" h="923925">
                  <a:moveTo>
                    <a:pt x="1039190" y="756031"/>
                  </a:moveTo>
                  <a:lnTo>
                    <a:pt x="693597" y="756031"/>
                  </a:lnTo>
                  <a:lnTo>
                    <a:pt x="866394" y="923544"/>
                  </a:lnTo>
                  <a:lnTo>
                    <a:pt x="1039190" y="756031"/>
                  </a:lnTo>
                  <a:close/>
                </a:path>
                <a:path w="1732915" h="923925">
                  <a:moveTo>
                    <a:pt x="1732788" y="0"/>
                  </a:moveTo>
                  <a:lnTo>
                    <a:pt x="0" y="0"/>
                  </a:lnTo>
                  <a:lnTo>
                    <a:pt x="0" y="756031"/>
                  </a:lnTo>
                  <a:lnTo>
                    <a:pt x="1732788" y="756031"/>
                  </a:lnTo>
                  <a:lnTo>
                    <a:pt x="1732788" y="0"/>
                  </a:lnTo>
                  <a:close/>
                </a:path>
              </a:pathLst>
            </a:custGeom>
            <a:solidFill>
              <a:srgbClr val="F8D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94732" y="2229611"/>
              <a:ext cx="1732914" cy="925194"/>
            </a:xfrm>
            <a:custGeom>
              <a:avLst/>
              <a:gdLst/>
              <a:ahLst/>
              <a:cxnLst/>
              <a:rect l="l" t="t" r="r" b="b"/>
              <a:pathLst>
                <a:path w="1732915" h="925194">
                  <a:moveTo>
                    <a:pt x="1039469" y="757275"/>
                  </a:moveTo>
                  <a:lnTo>
                    <a:pt x="693318" y="757275"/>
                  </a:lnTo>
                  <a:lnTo>
                    <a:pt x="866394" y="925068"/>
                  </a:lnTo>
                  <a:lnTo>
                    <a:pt x="1039469" y="757275"/>
                  </a:lnTo>
                  <a:close/>
                </a:path>
                <a:path w="1732915" h="925194">
                  <a:moveTo>
                    <a:pt x="1732788" y="0"/>
                  </a:moveTo>
                  <a:lnTo>
                    <a:pt x="0" y="0"/>
                  </a:lnTo>
                  <a:lnTo>
                    <a:pt x="0" y="757275"/>
                  </a:lnTo>
                  <a:lnTo>
                    <a:pt x="1732788" y="757275"/>
                  </a:lnTo>
                  <a:lnTo>
                    <a:pt x="1732788" y="0"/>
                  </a:lnTo>
                  <a:close/>
                </a:path>
              </a:pathLst>
            </a:custGeom>
            <a:solidFill>
              <a:srgbClr val="F0D9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216664" y="238265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21846" y="3144964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21846" y="394354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21846" y="4678108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79297" y="316904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87831" y="396761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80212" y="472199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072062" y="2203894"/>
            <a:ext cx="3523615" cy="3139440"/>
            <a:chOff x="5072062" y="2203894"/>
            <a:chExt cx="3523615" cy="3139440"/>
          </a:xfrm>
        </p:grpSpPr>
        <p:sp>
          <p:nvSpPr>
            <p:cNvPr id="23" name="object 23"/>
            <p:cNvSpPr/>
            <p:nvPr/>
          </p:nvSpPr>
          <p:spPr>
            <a:xfrm>
              <a:off x="6823710" y="2218182"/>
              <a:ext cx="0" cy="2486025"/>
            </a:xfrm>
            <a:custGeom>
              <a:avLst/>
              <a:gdLst/>
              <a:ahLst/>
              <a:cxnLst/>
              <a:rect l="l" t="t" r="r" b="b"/>
              <a:pathLst>
                <a:path h="2486025">
                  <a:moveTo>
                    <a:pt x="0" y="0"/>
                  </a:moveTo>
                  <a:lnTo>
                    <a:pt x="0" y="2485644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829805" y="4697730"/>
              <a:ext cx="178435" cy="631190"/>
            </a:xfrm>
            <a:custGeom>
              <a:avLst/>
              <a:gdLst/>
              <a:ahLst/>
              <a:cxnLst/>
              <a:rect l="l" t="t" r="r" b="b"/>
              <a:pathLst>
                <a:path w="178434" h="631189">
                  <a:moveTo>
                    <a:pt x="0" y="0"/>
                  </a:moveTo>
                  <a:lnTo>
                    <a:pt x="178308" y="183769"/>
                  </a:lnTo>
                  <a:lnTo>
                    <a:pt x="0" y="367538"/>
                  </a:lnTo>
                  <a:lnTo>
                    <a:pt x="2409" y="420216"/>
                  </a:lnTo>
                  <a:lnTo>
                    <a:pt x="3048" y="472896"/>
                  </a:lnTo>
                  <a:lnTo>
                    <a:pt x="3097" y="525577"/>
                  </a:lnTo>
                  <a:lnTo>
                    <a:pt x="3737" y="578257"/>
                  </a:lnTo>
                  <a:lnTo>
                    <a:pt x="6146" y="630936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092446" y="2824728"/>
              <a:ext cx="3482340" cy="318770"/>
            </a:xfrm>
            <a:custGeom>
              <a:avLst/>
              <a:gdLst/>
              <a:ahLst/>
              <a:cxnLst/>
              <a:rect l="l" t="t" r="r" b="b"/>
              <a:pathLst>
                <a:path w="3482340" h="318769">
                  <a:moveTo>
                    <a:pt x="0" y="171513"/>
                  </a:moveTo>
                  <a:lnTo>
                    <a:pt x="703808" y="177634"/>
                  </a:lnTo>
                  <a:lnTo>
                    <a:pt x="881291" y="318515"/>
                  </a:lnTo>
                  <a:lnTo>
                    <a:pt x="1046543" y="177634"/>
                  </a:lnTo>
                  <a:lnTo>
                    <a:pt x="2448039" y="165392"/>
                  </a:lnTo>
                  <a:lnTo>
                    <a:pt x="2601048" y="0"/>
                  </a:lnTo>
                  <a:lnTo>
                    <a:pt x="2778531" y="177634"/>
                  </a:lnTo>
                  <a:lnTo>
                    <a:pt x="3482340" y="177634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086350" y="3589777"/>
              <a:ext cx="3482340" cy="318770"/>
            </a:xfrm>
            <a:custGeom>
              <a:avLst/>
              <a:gdLst/>
              <a:ahLst/>
              <a:cxnLst/>
              <a:rect l="l" t="t" r="r" b="b"/>
              <a:pathLst>
                <a:path w="3482340" h="318770">
                  <a:moveTo>
                    <a:pt x="0" y="171513"/>
                  </a:moveTo>
                  <a:lnTo>
                    <a:pt x="703808" y="177634"/>
                  </a:lnTo>
                  <a:lnTo>
                    <a:pt x="881291" y="318515"/>
                  </a:lnTo>
                  <a:lnTo>
                    <a:pt x="1046543" y="177634"/>
                  </a:lnTo>
                  <a:lnTo>
                    <a:pt x="2448039" y="165392"/>
                  </a:lnTo>
                  <a:lnTo>
                    <a:pt x="2601048" y="0"/>
                  </a:lnTo>
                  <a:lnTo>
                    <a:pt x="2778531" y="177634"/>
                  </a:lnTo>
                  <a:lnTo>
                    <a:pt x="3482340" y="177634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98542" y="4336537"/>
              <a:ext cx="3482340" cy="318770"/>
            </a:xfrm>
            <a:custGeom>
              <a:avLst/>
              <a:gdLst/>
              <a:ahLst/>
              <a:cxnLst/>
              <a:rect l="l" t="t" r="r" b="b"/>
              <a:pathLst>
                <a:path w="3482340" h="318770">
                  <a:moveTo>
                    <a:pt x="0" y="171513"/>
                  </a:moveTo>
                  <a:lnTo>
                    <a:pt x="703808" y="177634"/>
                  </a:lnTo>
                  <a:lnTo>
                    <a:pt x="881291" y="318515"/>
                  </a:lnTo>
                  <a:lnTo>
                    <a:pt x="1046543" y="177634"/>
                  </a:lnTo>
                  <a:lnTo>
                    <a:pt x="2448039" y="165392"/>
                  </a:lnTo>
                  <a:lnTo>
                    <a:pt x="2601048" y="0"/>
                  </a:lnTo>
                  <a:lnTo>
                    <a:pt x="2778531" y="177634"/>
                  </a:lnTo>
                  <a:lnTo>
                    <a:pt x="3482340" y="177634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591601" y="2447965"/>
            <a:ext cx="684530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Arial MT"/>
                <a:cs typeface="Arial MT"/>
              </a:rPr>
              <a:t>Creación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spc="-5" dirty="0">
                <a:latin typeface="Arial MT"/>
                <a:cs typeface="Arial MT"/>
              </a:rPr>
              <a:t>de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la </a:t>
            </a:r>
            <a:r>
              <a:rPr sz="800" spc="-204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Asociación 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spc="-5" dirty="0">
                <a:latin typeface="Arial MT"/>
                <a:cs typeface="Arial MT"/>
              </a:rPr>
              <a:t>DEMOS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688604" y="3962022"/>
            <a:ext cx="5880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3175" algn="ctr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MT"/>
                <a:cs typeface="Arial MT"/>
              </a:rPr>
              <a:t>Estudios 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Técnicos 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F</a:t>
            </a:r>
            <a:r>
              <a:rPr sz="800" spc="-5" dirty="0">
                <a:latin typeface="Arial MT"/>
                <a:cs typeface="Arial MT"/>
              </a:rPr>
              <a:t>or</a:t>
            </a:r>
            <a:r>
              <a:rPr sz="800" spc="10" dirty="0">
                <a:latin typeface="Arial MT"/>
                <a:cs typeface="Arial MT"/>
              </a:rPr>
              <a:t>m</a:t>
            </a:r>
            <a:r>
              <a:rPr sz="800" spc="-5" dirty="0">
                <a:latin typeface="Arial MT"/>
                <a:cs typeface="Arial MT"/>
              </a:rPr>
              <a:t>u</a:t>
            </a:r>
            <a:r>
              <a:rPr sz="800" dirty="0">
                <a:latin typeface="Arial MT"/>
                <a:cs typeface="Arial MT"/>
              </a:rPr>
              <a:t>l</a:t>
            </a:r>
            <a:r>
              <a:rPr sz="800" spc="-5" dirty="0">
                <a:latin typeface="Arial MT"/>
                <a:cs typeface="Arial MT"/>
              </a:rPr>
              <a:t>a</a:t>
            </a:r>
            <a:r>
              <a:rPr sz="800" spc="5" dirty="0">
                <a:latin typeface="Arial MT"/>
                <a:cs typeface="Arial MT"/>
              </a:rPr>
              <a:t>c</a:t>
            </a:r>
            <a:r>
              <a:rPr sz="800" dirty="0">
                <a:latin typeface="Arial MT"/>
                <a:cs typeface="Arial MT"/>
              </a:rPr>
              <a:t>i</a:t>
            </a:r>
            <a:r>
              <a:rPr sz="800" spc="-5" dirty="0">
                <a:latin typeface="Arial MT"/>
                <a:cs typeface="Arial MT"/>
              </a:rPr>
              <a:t>ón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32649" y="3242059"/>
            <a:ext cx="65468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9060" marR="5080" indent="-86995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Arial MT"/>
                <a:cs typeface="Arial MT"/>
              </a:rPr>
              <a:t>M</a:t>
            </a:r>
            <a:r>
              <a:rPr sz="800" spc="-5" dirty="0">
                <a:latin typeface="Arial MT"/>
                <a:cs typeface="Arial MT"/>
              </a:rPr>
              <a:t>an</a:t>
            </a:r>
            <a:r>
              <a:rPr sz="800" dirty="0">
                <a:latin typeface="Arial MT"/>
                <a:cs typeface="Arial MT"/>
              </a:rPr>
              <a:t>if</a:t>
            </a:r>
            <a:r>
              <a:rPr sz="800" spc="-5" dirty="0">
                <a:latin typeface="Arial MT"/>
                <a:cs typeface="Arial MT"/>
              </a:rPr>
              <a:t>e</a:t>
            </a:r>
            <a:r>
              <a:rPr sz="800" spc="5" dirty="0">
                <a:latin typeface="Arial MT"/>
                <a:cs typeface="Arial MT"/>
              </a:rPr>
              <a:t>s</a:t>
            </a:r>
            <a:r>
              <a:rPr sz="800" dirty="0">
                <a:latin typeface="Arial MT"/>
                <a:cs typeface="Arial MT"/>
              </a:rPr>
              <a:t>t</a:t>
            </a:r>
            <a:r>
              <a:rPr sz="800" spc="-5" dirty="0">
                <a:latin typeface="Arial MT"/>
                <a:cs typeface="Arial MT"/>
              </a:rPr>
              <a:t>a</a:t>
            </a:r>
            <a:r>
              <a:rPr sz="800" spc="5" dirty="0">
                <a:latin typeface="Arial MT"/>
                <a:cs typeface="Arial MT"/>
              </a:rPr>
              <a:t>c</a:t>
            </a:r>
            <a:r>
              <a:rPr sz="800" dirty="0">
                <a:latin typeface="Arial MT"/>
                <a:cs typeface="Arial MT"/>
              </a:rPr>
              <a:t>i</a:t>
            </a:r>
            <a:r>
              <a:rPr sz="800" spc="-5" dirty="0">
                <a:latin typeface="Arial MT"/>
                <a:cs typeface="Arial MT"/>
              </a:rPr>
              <a:t>ón  de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spc="-5" dirty="0">
                <a:latin typeface="Arial MT"/>
                <a:cs typeface="Arial MT"/>
              </a:rPr>
              <a:t>Interés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50415" y="4785013"/>
            <a:ext cx="6051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 MT"/>
                <a:cs typeface="Arial MT"/>
              </a:rPr>
              <a:t>Evaluación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y </a:t>
            </a:r>
            <a:r>
              <a:rPr sz="800" spc="-204" dirty="0">
                <a:latin typeface="Arial MT"/>
                <a:cs typeface="Arial MT"/>
              </a:rPr>
              <a:t> </a:t>
            </a:r>
            <a:r>
              <a:rPr sz="800" spc="-5" dirty="0">
                <a:latin typeface="Arial MT"/>
                <a:cs typeface="Arial MT"/>
              </a:rPr>
              <a:t>Aprobación </a:t>
            </a:r>
            <a:r>
              <a:rPr sz="800" dirty="0">
                <a:latin typeface="Arial MT"/>
                <a:cs typeface="Arial MT"/>
              </a:rPr>
              <a:t> DADEP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374203" y="4708126"/>
            <a:ext cx="6210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4470" marR="5080" indent="-19240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MT"/>
                <a:cs typeface="Arial MT"/>
              </a:rPr>
              <a:t>P</a:t>
            </a:r>
            <a:r>
              <a:rPr sz="800" spc="-5" dirty="0">
                <a:latin typeface="Arial MT"/>
                <a:cs typeface="Arial MT"/>
              </a:rPr>
              <a:t>re</a:t>
            </a:r>
            <a:r>
              <a:rPr sz="800" spc="5" dirty="0">
                <a:latin typeface="Arial MT"/>
                <a:cs typeface="Arial MT"/>
              </a:rPr>
              <a:t>s</a:t>
            </a:r>
            <a:r>
              <a:rPr sz="800" spc="-5" dirty="0">
                <a:latin typeface="Arial MT"/>
                <a:cs typeface="Arial MT"/>
              </a:rPr>
              <a:t>en</a:t>
            </a:r>
            <a:r>
              <a:rPr sz="800" dirty="0">
                <a:latin typeface="Arial MT"/>
                <a:cs typeface="Arial MT"/>
              </a:rPr>
              <a:t>t</a:t>
            </a:r>
            <a:r>
              <a:rPr sz="800" spc="-5" dirty="0">
                <a:latin typeface="Arial MT"/>
                <a:cs typeface="Arial MT"/>
              </a:rPr>
              <a:t>a</a:t>
            </a:r>
            <a:r>
              <a:rPr sz="800" spc="5" dirty="0">
                <a:latin typeface="Arial MT"/>
                <a:cs typeface="Arial MT"/>
              </a:rPr>
              <a:t>c</a:t>
            </a:r>
            <a:r>
              <a:rPr sz="800" dirty="0">
                <a:latin typeface="Arial MT"/>
                <a:cs typeface="Arial MT"/>
              </a:rPr>
              <a:t>i</a:t>
            </a:r>
            <a:r>
              <a:rPr sz="800" spc="-5" dirty="0">
                <a:latin typeface="Arial MT"/>
                <a:cs typeface="Arial MT"/>
              </a:rPr>
              <a:t>ón  ante </a:t>
            </a:r>
            <a:r>
              <a:rPr sz="800" dirty="0">
                <a:latin typeface="Arial MT"/>
                <a:cs typeface="Arial MT"/>
              </a:rPr>
              <a:t> CIEP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88972" y="3947421"/>
            <a:ext cx="44259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indent="-52069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MT"/>
                <a:cs typeface="Arial MT"/>
              </a:rPr>
              <a:t>T</a:t>
            </a:r>
            <a:r>
              <a:rPr sz="800" spc="-5" dirty="0">
                <a:latin typeface="Arial MT"/>
                <a:cs typeface="Arial MT"/>
              </a:rPr>
              <a:t>a</a:t>
            </a:r>
            <a:r>
              <a:rPr sz="800" dirty="0">
                <a:latin typeface="Arial MT"/>
                <a:cs typeface="Arial MT"/>
              </a:rPr>
              <a:t>ll</a:t>
            </a:r>
            <a:r>
              <a:rPr sz="800" spc="-5" dirty="0">
                <a:latin typeface="Arial MT"/>
                <a:cs typeface="Arial MT"/>
              </a:rPr>
              <a:t>e</a:t>
            </a:r>
            <a:r>
              <a:rPr sz="800" dirty="0">
                <a:latin typeface="Arial MT"/>
                <a:cs typeface="Arial MT"/>
              </a:rPr>
              <a:t>r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spc="-5" dirty="0">
                <a:latin typeface="Arial MT"/>
                <a:cs typeface="Arial MT"/>
              </a:rPr>
              <a:t>del  </a:t>
            </a:r>
            <a:r>
              <a:rPr sz="800" dirty="0">
                <a:latin typeface="Arial MT"/>
                <a:cs typeface="Arial MT"/>
              </a:rPr>
              <a:t>IDPAC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62971" y="3046727"/>
            <a:ext cx="6692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Arial MT"/>
                <a:cs typeface="Arial MT"/>
              </a:rPr>
              <a:t>Publicación 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Acto 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</a:t>
            </a:r>
            <a:r>
              <a:rPr sz="800" spc="-5" dirty="0">
                <a:latin typeface="Arial MT"/>
                <a:cs typeface="Arial MT"/>
              </a:rPr>
              <a:t>d</a:t>
            </a:r>
            <a:r>
              <a:rPr sz="800" spc="10" dirty="0">
                <a:latin typeface="Arial MT"/>
                <a:cs typeface="Arial MT"/>
              </a:rPr>
              <a:t>m</a:t>
            </a:r>
            <a:r>
              <a:rPr sz="800" dirty="0">
                <a:latin typeface="Arial MT"/>
                <a:cs typeface="Arial MT"/>
              </a:rPr>
              <a:t>i</a:t>
            </a:r>
            <a:r>
              <a:rPr sz="800" spc="-5" dirty="0">
                <a:latin typeface="Arial MT"/>
                <a:cs typeface="Arial MT"/>
              </a:rPr>
              <a:t>n</a:t>
            </a:r>
            <a:r>
              <a:rPr sz="800" dirty="0">
                <a:latin typeface="Arial MT"/>
                <a:cs typeface="Arial MT"/>
              </a:rPr>
              <a:t>i</a:t>
            </a:r>
            <a:r>
              <a:rPr sz="800" spc="5" dirty="0">
                <a:latin typeface="Arial MT"/>
                <a:cs typeface="Arial MT"/>
              </a:rPr>
              <a:t>s</a:t>
            </a:r>
            <a:r>
              <a:rPr sz="800" dirty="0">
                <a:latin typeface="Arial MT"/>
                <a:cs typeface="Arial MT"/>
              </a:rPr>
              <a:t>t</a:t>
            </a:r>
            <a:r>
              <a:rPr sz="800" spc="-5" dirty="0">
                <a:latin typeface="Arial MT"/>
                <a:cs typeface="Arial MT"/>
              </a:rPr>
              <a:t>ra</a:t>
            </a:r>
            <a:r>
              <a:rPr sz="800" dirty="0">
                <a:latin typeface="Arial MT"/>
                <a:cs typeface="Arial MT"/>
              </a:rPr>
              <a:t>ti</a:t>
            </a:r>
            <a:r>
              <a:rPr sz="800" spc="-10" dirty="0">
                <a:latin typeface="Arial MT"/>
                <a:cs typeface="Arial MT"/>
              </a:rPr>
              <a:t>v</a:t>
            </a:r>
            <a:r>
              <a:rPr sz="800" dirty="0">
                <a:latin typeface="Arial MT"/>
                <a:cs typeface="Arial MT"/>
              </a:rPr>
              <a:t>o  </a:t>
            </a:r>
            <a:r>
              <a:rPr sz="800" spc="-5" dirty="0">
                <a:latin typeface="Arial MT"/>
                <a:cs typeface="Arial MT"/>
              </a:rPr>
              <a:t>Creación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37997" y="2353924"/>
            <a:ext cx="1725930" cy="440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34290" algn="ctr">
              <a:lnSpc>
                <a:spcPts val="670"/>
              </a:lnSpc>
              <a:spcBef>
                <a:spcPts val="105"/>
              </a:spcBef>
            </a:pPr>
            <a:r>
              <a:rPr sz="800" dirty="0">
                <a:latin typeface="Arial MT"/>
                <a:cs typeface="Arial MT"/>
              </a:rPr>
              <a:t>Ejecución</a:t>
            </a:r>
            <a:endParaRPr sz="800">
              <a:latin typeface="Arial MT"/>
              <a:cs typeface="Arial MT"/>
            </a:endParaRPr>
          </a:p>
          <a:p>
            <a:pPr marL="255270">
              <a:lnSpc>
                <a:spcPts val="775"/>
              </a:lnSpc>
              <a:tabLst>
                <a:tab pos="668655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8	</a:t>
            </a:r>
            <a:r>
              <a:rPr sz="1200" spc="-7" baseline="3472" dirty="0">
                <a:latin typeface="Arial MT"/>
                <a:cs typeface="Arial MT"/>
              </a:rPr>
              <a:t>DEMOS</a:t>
            </a:r>
            <a:endParaRPr sz="1200" baseline="3472">
              <a:latin typeface="Arial MT"/>
              <a:cs typeface="Arial MT"/>
            </a:endParaRPr>
          </a:p>
          <a:p>
            <a:pPr marR="6985" algn="ctr">
              <a:lnSpc>
                <a:spcPts val="475"/>
              </a:lnSpc>
            </a:pPr>
            <a:r>
              <a:rPr sz="800" dirty="0">
                <a:latin typeface="Arial MT"/>
                <a:cs typeface="Arial MT"/>
              </a:rPr>
              <a:t>y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seguimiento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129529" y="2365248"/>
            <a:ext cx="2227580" cy="2733040"/>
            <a:chOff x="5129529" y="2365248"/>
            <a:chExt cx="2227580" cy="2733040"/>
          </a:xfrm>
        </p:grpSpPr>
        <p:sp>
          <p:nvSpPr>
            <p:cNvPr id="37" name="object 37"/>
            <p:cNvSpPr/>
            <p:nvPr/>
          </p:nvSpPr>
          <p:spPr>
            <a:xfrm>
              <a:off x="6995159" y="2432304"/>
              <a:ext cx="347980" cy="346075"/>
            </a:xfrm>
            <a:custGeom>
              <a:avLst/>
              <a:gdLst/>
              <a:ahLst/>
              <a:cxnLst/>
              <a:rect l="l" t="t" r="r" b="b"/>
              <a:pathLst>
                <a:path w="347979" h="346075">
                  <a:moveTo>
                    <a:pt x="0" y="172974"/>
                  </a:moveTo>
                  <a:lnTo>
                    <a:pt x="6206" y="126991"/>
                  </a:lnTo>
                  <a:lnTo>
                    <a:pt x="23720" y="85671"/>
                  </a:lnTo>
                  <a:lnTo>
                    <a:pt x="50887" y="50663"/>
                  </a:lnTo>
                  <a:lnTo>
                    <a:pt x="86049" y="23616"/>
                  </a:lnTo>
                  <a:lnTo>
                    <a:pt x="127551" y="6178"/>
                  </a:lnTo>
                  <a:lnTo>
                    <a:pt x="173736" y="0"/>
                  </a:lnTo>
                  <a:lnTo>
                    <a:pt x="219920" y="6178"/>
                  </a:lnTo>
                  <a:lnTo>
                    <a:pt x="261422" y="23616"/>
                  </a:lnTo>
                  <a:lnTo>
                    <a:pt x="296584" y="50663"/>
                  </a:lnTo>
                  <a:lnTo>
                    <a:pt x="323751" y="85671"/>
                  </a:lnTo>
                  <a:lnTo>
                    <a:pt x="341265" y="126991"/>
                  </a:lnTo>
                  <a:lnTo>
                    <a:pt x="347472" y="172974"/>
                  </a:lnTo>
                  <a:lnTo>
                    <a:pt x="341265" y="218956"/>
                  </a:lnTo>
                  <a:lnTo>
                    <a:pt x="323751" y="260276"/>
                  </a:lnTo>
                  <a:lnTo>
                    <a:pt x="296584" y="295284"/>
                  </a:lnTo>
                  <a:lnTo>
                    <a:pt x="261422" y="322331"/>
                  </a:lnTo>
                  <a:lnTo>
                    <a:pt x="219920" y="339769"/>
                  </a:lnTo>
                  <a:lnTo>
                    <a:pt x="173736" y="345948"/>
                  </a:lnTo>
                  <a:lnTo>
                    <a:pt x="127551" y="339769"/>
                  </a:lnTo>
                  <a:lnTo>
                    <a:pt x="86049" y="322331"/>
                  </a:lnTo>
                  <a:lnTo>
                    <a:pt x="50887" y="295284"/>
                  </a:lnTo>
                  <a:lnTo>
                    <a:pt x="23720" y="260276"/>
                  </a:lnTo>
                  <a:lnTo>
                    <a:pt x="6206" y="218956"/>
                  </a:lnTo>
                  <a:lnTo>
                    <a:pt x="0" y="17297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135879" y="2401824"/>
              <a:ext cx="347980" cy="346075"/>
            </a:xfrm>
            <a:custGeom>
              <a:avLst/>
              <a:gdLst/>
              <a:ahLst/>
              <a:cxnLst/>
              <a:rect l="l" t="t" r="r" b="b"/>
              <a:pathLst>
                <a:path w="347979" h="346075">
                  <a:moveTo>
                    <a:pt x="0" y="172974"/>
                  </a:moveTo>
                  <a:lnTo>
                    <a:pt x="6206" y="126991"/>
                  </a:lnTo>
                  <a:lnTo>
                    <a:pt x="23720" y="85671"/>
                  </a:lnTo>
                  <a:lnTo>
                    <a:pt x="50887" y="50663"/>
                  </a:lnTo>
                  <a:lnTo>
                    <a:pt x="86049" y="23616"/>
                  </a:lnTo>
                  <a:lnTo>
                    <a:pt x="127551" y="6178"/>
                  </a:lnTo>
                  <a:lnTo>
                    <a:pt x="173736" y="0"/>
                  </a:lnTo>
                  <a:lnTo>
                    <a:pt x="219920" y="6178"/>
                  </a:lnTo>
                  <a:lnTo>
                    <a:pt x="261422" y="23616"/>
                  </a:lnTo>
                  <a:lnTo>
                    <a:pt x="296584" y="50663"/>
                  </a:lnTo>
                  <a:lnTo>
                    <a:pt x="323751" y="85671"/>
                  </a:lnTo>
                  <a:lnTo>
                    <a:pt x="341265" y="126991"/>
                  </a:lnTo>
                  <a:lnTo>
                    <a:pt x="347472" y="172974"/>
                  </a:lnTo>
                  <a:lnTo>
                    <a:pt x="341265" y="218956"/>
                  </a:lnTo>
                  <a:lnTo>
                    <a:pt x="323751" y="260276"/>
                  </a:lnTo>
                  <a:lnTo>
                    <a:pt x="296584" y="295284"/>
                  </a:lnTo>
                  <a:lnTo>
                    <a:pt x="261422" y="322331"/>
                  </a:lnTo>
                  <a:lnTo>
                    <a:pt x="219920" y="339769"/>
                  </a:lnTo>
                  <a:lnTo>
                    <a:pt x="173736" y="345948"/>
                  </a:lnTo>
                  <a:lnTo>
                    <a:pt x="127551" y="339769"/>
                  </a:lnTo>
                  <a:lnTo>
                    <a:pt x="86049" y="322331"/>
                  </a:lnTo>
                  <a:lnTo>
                    <a:pt x="50887" y="295284"/>
                  </a:lnTo>
                  <a:lnTo>
                    <a:pt x="23720" y="260276"/>
                  </a:lnTo>
                  <a:lnTo>
                    <a:pt x="6206" y="218956"/>
                  </a:lnTo>
                  <a:lnTo>
                    <a:pt x="0" y="17297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995159" y="3209544"/>
              <a:ext cx="347980" cy="347980"/>
            </a:xfrm>
            <a:custGeom>
              <a:avLst/>
              <a:gdLst/>
              <a:ahLst/>
              <a:cxnLst/>
              <a:rect l="l" t="t" r="r" b="b"/>
              <a:pathLst>
                <a:path w="347979" h="347979">
                  <a:moveTo>
                    <a:pt x="0" y="173736"/>
                  </a:moveTo>
                  <a:lnTo>
                    <a:pt x="6206" y="127551"/>
                  </a:lnTo>
                  <a:lnTo>
                    <a:pt x="23720" y="86049"/>
                  </a:lnTo>
                  <a:lnTo>
                    <a:pt x="50887" y="50887"/>
                  </a:lnTo>
                  <a:lnTo>
                    <a:pt x="86049" y="23720"/>
                  </a:lnTo>
                  <a:lnTo>
                    <a:pt x="127551" y="6206"/>
                  </a:lnTo>
                  <a:lnTo>
                    <a:pt x="173736" y="0"/>
                  </a:lnTo>
                  <a:lnTo>
                    <a:pt x="219920" y="6206"/>
                  </a:lnTo>
                  <a:lnTo>
                    <a:pt x="261422" y="23720"/>
                  </a:lnTo>
                  <a:lnTo>
                    <a:pt x="296584" y="50887"/>
                  </a:lnTo>
                  <a:lnTo>
                    <a:pt x="323751" y="86049"/>
                  </a:lnTo>
                  <a:lnTo>
                    <a:pt x="341265" y="127551"/>
                  </a:lnTo>
                  <a:lnTo>
                    <a:pt x="347472" y="173736"/>
                  </a:lnTo>
                  <a:lnTo>
                    <a:pt x="341265" y="219920"/>
                  </a:lnTo>
                  <a:lnTo>
                    <a:pt x="323751" y="261422"/>
                  </a:lnTo>
                  <a:lnTo>
                    <a:pt x="296584" y="296584"/>
                  </a:lnTo>
                  <a:lnTo>
                    <a:pt x="261422" y="323751"/>
                  </a:lnTo>
                  <a:lnTo>
                    <a:pt x="219920" y="341265"/>
                  </a:lnTo>
                  <a:lnTo>
                    <a:pt x="173736" y="347472"/>
                  </a:lnTo>
                  <a:lnTo>
                    <a:pt x="127551" y="341265"/>
                  </a:lnTo>
                  <a:lnTo>
                    <a:pt x="86049" y="323751"/>
                  </a:lnTo>
                  <a:lnTo>
                    <a:pt x="50887" y="296584"/>
                  </a:lnTo>
                  <a:lnTo>
                    <a:pt x="23720" y="261422"/>
                  </a:lnTo>
                  <a:lnTo>
                    <a:pt x="6206" y="219920"/>
                  </a:lnTo>
                  <a:lnTo>
                    <a:pt x="0" y="1737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135879" y="3180588"/>
              <a:ext cx="347980" cy="346075"/>
            </a:xfrm>
            <a:custGeom>
              <a:avLst/>
              <a:gdLst/>
              <a:ahLst/>
              <a:cxnLst/>
              <a:rect l="l" t="t" r="r" b="b"/>
              <a:pathLst>
                <a:path w="347979" h="346075">
                  <a:moveTo>
                    <a:pt x="0" y="172974"/>
                  </a:moveTo>
                  <a:lnTo>
                    <a:pt x="6206" y="126991"/>
                  </a:lnTo>
                  <a:lnTo>
                    <a:pt x="23720" y="85671"/>
                  </a:lnTo>
                  <a:lnTo>
                    <a:pt x="50887" y="50663"/>
                  </a:lnTo>
                  <a:lnTo>
                    <a:pt x="86049" y="23616"/>
                  </a:lnTo>
                  <a:lnTo>
                    <a:pt x="127551" y="6178"/>
                  </a:lnTo>
                  <a:lnTo>
                    <a:pt x="173736" y="0"/>
                  </a:lnTo>
                  <a:lnTo>
                    <a:pt x="219920" y="6178"/>
                  </a:lnTo>
                  <a:lnTo>
                    <a:pt x="261422" y="23616"/>
                  </a:lnTo>
                  <a:lnTo>
                    <a:pt x="296584" y="50663"/>
                  </a:lnTo>
                  <a:lnTo>
                    <a:pt x="323751" y="85671"/>
                  </a:lnTo>
                  <a:lnTo>
                    <a:pt x="341265" y="126991"/>
                  </a:lnTo>
                  <a:lnTo>
                    <a:pt x="347472" y="172974"/>
                  </a:lnTo>
                  <a:lnTo>
                    <a:pt x="341265" y="218956"/>
                  </a:lnTo>
                  <a:lnTo>
                    <a:pt x="323751" y="260276"/>
                  </a:lnTo>
                  <a:lnTo>
                    <a:pt x="296584" y="295284"/>
                  </a:lnTo>
                  <a:lnTo>
                    <a:pt x="261422" y="322331"/>
                  </a:lnTo>
                  <a:lnTo>
                    <a:pt x="219920" y="339769"/>
                  </a:lnTo>
                  <a:lnTo>
                    <a:pt x="173736" y="345948"/>
                  </a:lnTo>
                  <a:lnTo>
                    <a:pt x="127551" y="339769"/>
                  </a:lnTo>
                  <a:lnTo>
                    <a:pt x="86049" y="322331"/>
                  </a:lnTo>
                  <a:lnTo>
                    <a:pt x="50887" y="295284"/>
                  </a:lnTo>
                  <a:lnTo>
                    <a:pt x="23720" y="260276"/>
                  </a:lnTo>
                  <a:lnTo>
                    <a:pt x="6206" y="218956"/>
                  </a:lnTo>
                  <a:lnTo>
                    <a:pt x="0" y="17297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002779" y="3998976"/>
              <a:ext cx="347980" cy="347980"/>
            </a:xfrm>
            <a:custGeom>
              <a:avLst/>
              <a:gdLst/>
              <a:ahLst/>
              <a:cxnLst/>
              <a:rect l="l" t="t" r="r" b="b"/>
              <a:pathLst>
                <a:path w="347979" h="347979">
                  <a:moveTo>
                    <a:pt x="0" y="173736"/>
                  </a:moveTo>
                  <a:lnTo>
                    <a:pt x="6206" y="127551"/>
                  </a:lnTo>
                  <a:lnTo>
                    <a:pt x="23720" y="86049"/>
                  </a:lnTo>
                  <a:lnTo>
                    <a:pt x="50887" y="50887"/>
                  </a:lnTo>
                  <a:lnTo>
                    <a:pt x="86049" y="23720"/>
                  </a:lnTo>
                  <a:lnTo>
                    <a:pt x="127551" y="6206"/>
                  </a:lnTo>
                  <a:lnTo>
                    <a:pt x="173736" y="0"/>
                  </a:lnTo>
                  <a:lnTo>
                    <a:pt x="219920" y="6206"/>
                  </a:lnTo>
                  <a:lnTo>
                    <a:pt x="261422" y="23720"/>
                  </a:lnTo>
                  <a:lnTo>
                    <a:pt x="296584" y="50887"/>
                  </a:lnTo>
                  <a:lnTo>
                    <a:pt x="323751" y="86049"/>
                  </a:lnTo>
                  <a:lnTo>
                    <a:pt x="341265" y="127551"/>
                  </a:lnTo>
                  <a:lnTo>
                    <a:pt x="347472" y="173736"/>
                  </a:lnTo>
                  <a:lnTo>
                    <a:pt x="341265" y="219920"/>
                  </a:lnTo>
                  <a:lnTo>
                    <a:pt x="323751" y="261422"/>
                  </a:lnTo>
                  <a:lnTo>
                    <a:pt x="296584" y="296584"/>
                  </a:lnTo>
                  <a:lnTo>
                    <a:pt x="261422" y="323751"/>
                  </a:lnTo>
                  <a:lnTo>
                    <a:pt x="219920" y="341265"/>
                  </a:lnTo>
                  <a:lnTo>
                    <a:pt x="173736" y="347472"/>
                  </a:lnTo>
                  <a:lnTo>
                    <a:pt x="127551" y="341265"/>
                  </a:lnTo>
                  <a:lnTo>
                    <a:pt x="86049" y="323751"/>
                  </a:lnTo>
                  <a:lnTo>
                    <a:pt x="50887" y="296584"/>
                  </a:lnTo>
                  <a:lnTo>
                    <a:pt x="23720" y="261422"/>
                  </a:lnTo>
                  <a:lnTo>
                    <a:pt x="6206" y="219920"/>
                  </a:lnTo>
                  <a:lnTo>
                    <a:pt x="0" y="1737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143499" y="3968496"/>
              <a:ext cx="347980" cy="347980"/>
            </a:xfrm>
            <a:custGeom>
              <a:avLst/>
              <a:gdLst/>
              <a:ahLst/>
              <a:cxnLst/>
              <a:rect l="l" t="t" r="r" b="b"/>
              <a:pathLst>
                <a:path w="347979" h="347979">
                  <a:moveTo>
                    <a:pt x="0" y="173735"/>
                  </a:moveTo>
                  <a:lnTo>
                    <a:pt x="6206" y="127551"/>
                  </a:lnTo>
                  <a:lnTo>
                    <a:pt x="23720" y="86049"/>
                  </a:lnTo>
                  <a:lnTo>
                    <a:pt x="50887" y="50887"/>
                  </a:lnTo>
                  <a:lnTo>
                    <a:pt x="86049" y="23720"/>
                  </a:lnTo>
                  <a:lnTo>
                    <a:pt x="127551" y="6206"/>
                  </a:lnTo>
                  <a:lnTo>
                    <a:pt x="173736" y="0"/>
                  </a:lnTo>
                  <a:lnTo>
                    <a:pt x="219920" y="6206"/>
                  </a:lnTo>
                  <a:lnTo>
                    <a:pt x="261422" y="23720"/>
                  </a:lnTo>
                  <a:lnTo>
                    <a:pt x="296584" y="50887"/>
                  </a:lnTo>
                  <a:lnTo>
                    <a:pt x="323751" y="86049"/>
                  </a:lnTo>
                  <a:lnTo>
                    <a:pt x="341265" y="127551"/>
                  </a:lnTo>
                  <a:lnTo>
                    <a:pt x="347472" y="173735"/>
                  </a:lnTo>
                  <a:lnTo>
                    <a:pt x="341265" y="219920"/>
                  </a:lnTo>
                  <a:lnTo>
                    <a:pt x="323751" y="261422"/>
                  </a:lnTo>
                  <a:lnTo>
                    <a:pt x="296584" y="296584"/>
                  </a:lnTo>
                  <a:lnTo>
                    <a:pt x="261422" y="323751"/>
                  </a:lnTo>
                  <a:lnTo>
                    <a:pt x="219920" y="341265"/>
                  </a:lnTo>
                  <a:lnTo>
                    <a:pt x="173736" y="347471"/>
                  </a:lnTo>
                  <a:lnTo>
                    <a:pt x="127551" y="341265"/>
                  </a:lnTo>
                  <a:lnTo>
                    <a:pt x="86049" y="323751"/>
                  </a:lnTo>
                  <a:lnTo>
                    <a:pt x="50887" y="296584"/>
                  </a:lnTo>
                  <a:lnTo>
                    <a:pt x="23720" y="261422"/>
                  </a:lnTo>
                  <a:lnTo>
                    <a:pt x="6206" y="219920"/>
                  </a:lnTo>
                  <a:lnTo>
                    <a:pt x="0" y="17373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002779" y="4744212"/>
              <a:ext cx="347980" cy="347980"/>
            </a:xfrm>
            <a:custGeom>
              <a:avLst/>
              <a:gdLst/>
              <a:ahLst/>
              <a:cxnLst/>
              <a:rect l="l" t="t" r="r" b="b"/>
              <a:pathLst>
                <a:path w="347979" h="347979">
                  <a:moveTo>
                    <a:pt x="0" y="173736"/>
                  </a:moveTo>
                  <a:lnTo>
                    <a:pt x="6206" y="127551"/>
                  </a:lnTo>
                  <a:lnTo>
                    <a:pt x="23720" y="86049"/>
                  </a:lnTo>
                  <a:lnTo>
                    <a:pt x="50887" y="50887"/>
                  </a:lnTo>
                  <a:lnTo>
                    <a:pt x="86049" y="23720"/>
                  </a:lnTo>
                  <a:lnTo>
                    <a:pt x="127551" y="6206"/>
                  </a:lnTo>
                  <a:lnTo>
                    <a:pt x="173736" y="0"/>
                  </a:lnTo>
                  <a:lnTo>
                    <a:pt x="219920" y="6206"/>
                  </a:lnTo>
                  <a:lnTo>
                    <a:pt x="261422" y="23720"/>
                  </a:lnTo>
                  <a:lnTo>
                    <a:pt x="296584" y="50887"/>
                  </a:lnTo>
                  <a:lnTo>
                    <a:pt x="323751" y="86049"/>
                  </a:lnTo>
                  <a:lnTo>
                    <a:pt x="341265" y="127551"/>
                  </a:lnTo>
                  <a:lnTo>
                    <a:pt x="347472" y="173736"/>
                  </a:lnTo>
                  <a:lnTo>
                    <a:pt x="341265" y="219920"/>
                  </a:lnTo>
                  <a:lnTo>
                    <a:pt x="323751" y="261422"/>
                  </a:lnTo>
                  <a:lnTo>
                    <a:pt x="296584" y="296584"/>
                  </a:lnTo>
                  <a:lnTo>
                    <a:pt x="261422" y="323751"/>
                  </a:lnTo>
                  <a:lnTo>
                    <a:pt x="219920" y="341265"/>
                  </a:lnTo>
                  <a:lnTo>
                    <a:pt x="173736" y="347472"/>
                  </a:lnTo>
                  <a:lnTo>
                    <a:pt x="127551" y="341265"/>
                  </a:lnTo>
                  <a:lnTo>
                    <a:pt x="86049" y="323751"/>
                  </a:lnTo>
                  <a:lnTo>
                    <a:pt x="50887" y="296584"/>
                  </a:lnTo>
                  <a:lnTo>
                    <a:pt x="23720" y="261422"/>
                  </a:lnTo>
                  <a:lnTo>
                    <a:pt x="6206" y="219920"/>
                  </a:lnTo>
                  <a:lnTo>
                    <a:pt x="0" y="1737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143499" y="4715255"/>
              <a:ext cx="347980" cy="346075"/>
            </a:xfrm>
            <a:custGeom>
              <a:avLst/>
              <a:gdLst/>
              <a:ahLst/>
              <a:cxnLst/>
              <a:rect l="l" t="t" r="r" b="b"/>
              <a:pathLst>
                <a:path w="347979" h="346075">
                  <a:moveTo>
                    <a:pt x="0" y="172974"/>
                  </a:moveTo>
                  <a:lnTo>
                    <a:pt x="6206" y="126991"/>
                  </a:lnTo>
                  <a:lnTo>
                    <a:pt x="23720" y="85671"/>
                  </a:lnTo>
                  <a:lnTo>
                    <a:pt x="50887" y="50663"/>
                  </a:lnTo>
                  <a:lnTo>
                    <a:pt x="86049" y="23616"/>
                  </a:lnTo>
                  <a:lnTo>
                    <a:pt x="127551" y="6178"/>
                  </a:lnTo>
                  <a:lnTo>
                    <a:pt x="173736" y="0"/>
                  </a:lnTo>
                  <a:lnTo>
                    <a:pt x="219920" y="6178"/>
                  </a:lnTo>
                  <a:lnTo>
                    <a:pt x="261422" y="23616"/>
                  </a:lnTo>
                  <a:lnTo>
                    <a:pt x="296584" y="50663"/>
                  </a:lnTo>
                  <a:lnTo>
                    <a:pt x="323751" y="85671"/>
                  </a:lnTo>
                  <a:lnTo>
                    <a:pt x="341265" y="126991"/>
                  </a:lnTo>
                  <a:lnTo>
                    <a:pt x="347472" y="172974"/>
                  </a:lnTo>
                  <a:lnTo>
                    <a:pt x="341265" y="218956"/>
                  </a:lnTo>
                  <a:lnTo>
                    <a:pt x="323751" y="260276"/>
                  </a:lnTo>
                  <a:lnTo>
                    <a:pt x="296584" y="295284"/>
                  </a:lnTo>
                  <a:lnTo>
                    <a:pt x="261422" y="322331"/>
                  </a:lnTo>
                  <a:lnTo>
                    <a:pt x="219920" y="339769"/>
                  </a:lnTo>
                  <a:lnTo>
                    <a:pt x="173736" y="345948"/>
                  </a:lnTo>
                  <a:lnTo>
                    <a:pt x="127551" y="339769"/>
                  </a:lnTo>
                  <a:lnTo>
                    <a:pt x="86049" y="322331"/>
                  </a:lnTo>
                  <a:lnTo>
                    <a:pt x="50887" y="295284"/>
                  </a:lnTo>
                  <a:lnTo>
                    <a:pt x="23720" y="260276"/>
                  </a:lnTo>
                  <a:lnTo>
                    <a:pt x="6206" y="218956"/>
                  </a:lnTo>
                  <a:lnTo>
                    <a:pt x="0" y="17297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8023" y="2365248"/>
              <a:ext cx="501396" cy="51663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5747" y="4657344"/>
              <a:ext cx="352044" cy="42062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2784" y="3896868"/>
              <a:ext cx="490727" cy="4770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2116" y="3148584"/>
              <a:ext cx="481583" cy="445008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469407" y="3205229"/>
            <a:ext cx="1193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?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7978140" y="2322576"/>
            <a:ext cx="520065" cy="2790825"/>
            <a:chOff x="7978140" y="2322576"/>
            <a:chExt cx="520065" cy="2790825"/>
          </a:xfrm>
        </p:grpSpPr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54339" y="4722876"/>
              <a:ext cx="397764" cy="39014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10144" y="3838955"/>
              <a:ext cx="449579" cy="53492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78140" y="2322576"/>
              <a:ext cx="519683" cy="52273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16240" y="3102864"/>
              <a:ext cx="481583" cy="483094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5091684" y="1897379"/>
            <a:ext cx="3472179" cy="332740"/>
          </a:xfrm>
          <a:prstGeom prst="rect">
            <a:avLst/>
          </a:prstGeom>
          <a:solidFill>
            <a:srgbClr val="F8EEE2"/>
          </a:solidFill>
        </p:spPr>
        <p:txBody>
          <a:bodyPr vert="horz" wrap="square" lIns="0" tIns="73025" rIns="0" bIns="0" rtlCol="0">
            <a:spAutoFit/>
          </a:bodyPr>
          <a:lstStyle/>
          <a:p>
            <a:pPr marL="785495">
              <a:lnSpc>
                <a:spcPct val="100000"/>
              </a:lnSpc>
              <a:spcBef>
                <a:spcPts val="575"/>
              </a:spcBef>
            </a:pPr>
            <a:r>
              <a:rPr sz="1100" b="1" dirty="0">
                <a:solidFill>
                  <a:srgbClr val="743509"/>
                </a:solidFill>
                <a:latin typeface="Calibri"/>
                <a:cs typeface="Calibri"/>
              </a:rPr>
              <a:t>PROCESO</a:t>
            </a:r>
            <a:r>
              <a:rPr sz="1100" b="1" spc="-10" dirty="0">
                <a:solidFill>
                  <a:srgbClr val="74350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743509"/>
                </a:solidFill>
                <a:latin typeface="Calibri"/>
                <a:cs typeface="Calibri"/>
              </a:rPr>
              <a:t>APROBACIÓN</a:t>
            </a:r>
            <a:r>
              <a:rPr sz="1100" b="1" spc="-45" dirty="0">
                <a:solidFill>
                  <a:srgbClr val="74350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743509"/>
                </a:solidFill>
                <a:latin typeface="Calibri"/>
                <a:cs typeface="Calibri"/>
              </a:rPr>
              <a:t>DEMOS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60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092" y="1234338"/>
            <a:ext cx="17843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1.8.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Cadenas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spc="-2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valor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1092" y="1603147"/>
            <a:ext cx="21793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Procesos,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actores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resultados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78408" y="1961388"/>
            <a:ext cx="6903720" cy="3248025"/>
            <a:chOff x="978408" y="1961388"/>
            <a:chExt cx="6903720" cy="32480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408" y="1961388"/>
              <a:ext cx="6903719" cy="31196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0667" y="5123624"/>
              <a:ext cx="109855" cy="8547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536191" y="5143500"/>
            <a:ext cx="4706620" cy="228600"/>
            <a:chOff x="1536191" y="5143500"/>
            <a:chExt cx="4706620" cy="2286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6191" y="5143500"/>
              <a:ext cx="4706111" cy="2286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1388" y="5178551"/>
              <a:ext cx="179831" cy="1798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57115" y="5178551"/>
              <a:ext cx="179831" cy="17983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784344" y="5051862"/>
            <a:ext cx="557530" cy="349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25" marR="5080" indent="-60960">
              <a:lnSpc>
                <a:spcPct val="1179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Etapas </a:t>
            </a:r>
            <a:r>
              <a:rPr sz="900" dirty="0">
                <a:latin typeface="Calibri"/>
                <a:cs typeface="Calibri"/>
              </a:rPr>
              <a:t> P</a:t>
            </a:r>
            <a:r>
              <a:rPr sz="900" spc="-5" dirty="0">
                <a:latin typeface="Calibri"/>
                <a:cs typeface="Calibri"/>
              </a:rPr>
              <a:t>r</a:t>
            </a:r>
            <a:r>
              <a:rPr sz="900" spc="5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du</a:t>
            </a:r>
            <a:r>
              <a:rPr sz="900" dirty="0">
                <a:latin typeface="Calibri"/>
                <a:cs typeface="Calibri"/>
              </a:rPr>
              <a:t>c</a:t>
            </a:r>
            <a:r>
              <a:rPr sz="900" spc="-5" dirty="0">
                <a:latin typeface="Calibri"/>
                <a:cs typeface="Calibri"/>
              </a:rPr>
              <a:t>t</a:t>
            </a:r>
            <a:r>
              <a:rPr sz="900" spc="5" dirty="0">
                <a:latin typeface="Calibri"/>
                <a:cs typeface="Calibri"/>
              </a:rPr>
              <a:t>o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46164" y="5282184"/>
            <a:ext cx="180340" cy="83820"/>
          </a:xfrm>
          <a:custGeom>
            <a:avLst/>
            <a:gdLst/>
            <a:ahLst/>
            <a:cxnLst/>
            <a:rect l="l" t="t" r="r" b="b"/>
            <a:pathLst>
              <a:path w="180340" h="83820">
                <a:moveTo>
                  <a:pt x="0" y="0"/>
                </a:moveTo>
                <a:lnTo>
                  <a:pt x="179831" y="0"/>
                </a:lnTo>
                <a:lnTo>
                  <a:pt x="179831" y="83819"/>
                </a:lnTo>
                <a:lnTo>
                  <a:pt x="0" y="8381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53278" y="5051351"/>
            <a:ext cx="2432685" cy="5162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62305">
              <a:lnSpc>
                <a:spcPct val="100000"/>
              </a:lnSpc>
              <a:spcBef>
                <a:spcPts val="110"/>
              </a:spcBef>
            </a:pPr>
            <a:r>
              <a:rPr sz="2150" spc="5" dirty="0">
                <a:latin typeface="Calibri"/>
                <a:cs typeface="Calibri"/>
              </a:rPr>
              <a:t>≥</a:t>
            </a:r>
            <a:r>
              <a:rPr sz="2150" spc="-25" dirty="0">
                <a:latin typeface="Calibri"/>
                <a:cs typeface="Calibri"/>
              </a:rPr>
              <a:t> </a:t>
            </a:r>
            <a:r>
              <a:rPr sz="2700" baseline="1543" dirty="0">
                <a:latin typeface="Calibri"/>
                <a:cs typeface="Calibri"/>
              </a:rPr>
              <a:t>6</a:t>
            </a:r>
            <a:r>
              <a:rPr sz="2700" spc="-37" baseline="1543" dirty="0">
                <a:latin typeface="Calibri"/>
                <a:cs typeface="Calibri"/>
              </a:rPr>
              <a:t> </a:t>
            </a:r>
            <a:r>
              <a:rPr sz="2700" baseline="1543" dirty="0">
                <a:latin typeface="Calibri"/>
                <a:cs typeface="Calibri"/>
              </a:rPr>
              <a:t>meses</a:t>
            </a:r>
            <a:endParaRPr sz="2700" baseline="1543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600" spc="-5" dirty="0">
                <a:latin typeface="Calibri"/>
                <a:cs typeface="Calibri"/>
              </a:rPr>
              <a:t>La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estructuración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del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proyecto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DEMOS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tiene una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duración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mínima de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6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meses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38795" y="4857172"/>
            <a:ext cx="2120265" cy="786130"/>
          </a:xfrm>
          <a:prstGeom prst="rect">
            <a:avLst/>
          </a:prstGeom>
        </p:spPr>
        <p:txBody>
          <a:bodyPr vert="horz" wrap="square" lIns="0" tIns="208279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639"/>
              </a:spcBef>
            </a:pPr>
            <a:r>
              <a:rPr sz="2150" spc="5" dirty="0">
                <a:latin typeface="Calibri"/>
                <a:cs typeface="Calibri"/>
              </a:rPr>
              <a:t>≤</a:t>
            </a:r>
            <a:r>
              <a:rPr sz="2150" spc="245" dirty="0">
                <a:latin typeface="Calibri"/>
                <a:cs typeface="Calibri"/>
              </a:rPr>
              <a:t> </a:t>
            </a:r>
            <a:r>
              <a:rPr sz="2700" baseline="1543" dirty="0">
                <a:latin typeface="Calibri"/>
                <a:cs typeface="Calibri"/>
              </a:rPr>
              <a:t>5</a:t>
            </a:r>
            <a:r>
              <a:rPr sz="2700" spc="-22" baseline="1543" dirty="0">
                <a:latin typeface="Calibri"/>
                <a:cs typeface="Calibri"/>
              </a:rPr>
              <a:t> </a:t>
            </a:r>
            <a:r>
              <a:rPr sz="2700" spc="-7" baseline="1543" dirty="0">
                <a:latin typeface="Calibri"/>
                <a:cs typeface="Calibri"/>
              </a:rPr>
              <a:t>años</a:t>
            </a:r>
            <a:endParaRPr sz="2700" baseline="1543">
              <a:latin typeface="Calibri"/>
              <a:cs typeface="Calibri"/>
            </a:endParaRPr>
          </a:p>
          <a:p>
            <a:pPr marL="29209" marR="5080" indent="-17145">
              <a:lnSpc>
                <a:spcPct val="100000"/>
              </a:lnSpc>
              <a:spcBef>
                <a:spcPts val="425"/>
              </a:spcBef>
            </a:pPr>
            <a:r>
              <a:rPr sz="600" spc="-5" dirty="0">
                <a:latin typeface="Calibri"/>
                <a:cs typeface="Calibri"/>
              </a:rPr>
              <a:t>La ejecución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del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proyecto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DEMOS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se</a:t>
            </a:r>
            <a:r>
              <a:rPr sz="600" spc="-5" dirty="0">
                <a:latin typeface="Calibri"/>
                <a:cs typeface="Calibri"/>
              </a:rPr>
              <a:t> autoriza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para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un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plazo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máximo 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dirty="0">
                <a:latin typeface="Calibri"/>
                <a:cs typeface="Calibri"/>
              </a:rPr>
              <a:t> 5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años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20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031" y="4168140"/>
            <a:ext cx="2564892" cy="16276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47514" y="5642581"/>
            <a:ext cx="6661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Arts</a:t>
            </a:r>
            <a:r>
              <a:rPr sz="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District</a:t>
            </a:r>
            <a:r>
              <a:rPr sz="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L.A.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BID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41548" y="1949195"/>
            <a:ext cx="2573020" cy="2833370"/>
            <a:chOff x="3241548" y="1949195"/>
            <a:chExt cx="2573020" cy="28333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1548" y="3674363"/>
              <a:ext cx="2572511" cy="11079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1548" y="1949195"/>
              <a:ext cx="2566415" cy="166877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106470" y="3483033"/>
            <a:ext cx="6146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London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Bridge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BID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06343" y="4634567"/>
            <a:ext cx="7207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Times</a:t>
            </a:r>
            <a:r>
              <a:rPr sz="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Square</a:t>
            </a:r>
            <a:r>
              <a:rPr sz="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Alliance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41548" y="4817364"/>
            <a:ext cx="2572511" cy="95707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577815" y="5634479"/>
            <a:ext cx="110045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Heart</a:t>
            </a:r>
            <a:r>
              <a:rPr sz="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London</a:t>
            </a:r>
            <a:r>
              <a:rPr sz="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Alliance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3984" y="3022092"/>
            <a:ext cx="2567927" cy="110794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539201" y="3992363"/>
            <a:ext cx="61150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BID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8822" y="1947672"/>
            <a:ext cx="2567082" cy="103632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556286" y="2863515"/>
            <a:ext cx="58293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Barcelona</a:t>
            </a:r>
            <a:r>
              <a:rPr sz="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Oberta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31092" y="1234338"/>
            <a:ext cx="15589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1.9.</a:t>
            </a:r>
            <a:r>
              <a:rPr spc="-2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Casos</a:t>
            </a:r>
            <a:r>
              <a:rPr spc="-1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spc="-1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éxito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31092" y="1603147"/>
            <a:ext cx="1863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Ejemplos</a:t>
            </a:r>
            <a:r>
              <a:rPr sz="1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internacionales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59779" y="4015740"/>
            <a:ext cx="2577071" cy="176021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853477" y="5642581"/>
            <a:ext cx="5429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Birmingham</a:t>
            </a:r>
            <a:r>
              <a:rPr sz="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BID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59779" y="1953767"/>
            <a:ext cx="2593847" cy="203911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359146" y="3848630"/>
            <a:ext cx="103314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Union</a:t>
            </a:r>
            <a:r>
              <a:rPr sz="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Square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BID </a:t>
            </a:r>
            <a:r>
              <a:rPr sz="600" b="1" dirty="0">
                <a:solidFill>
                  <a:srgbClr val="FFFFFF"/>
                </a:solidFill>
                <a:latin typeface="Calibri"/>
                <a:cs typeface="Calibri"/>
              </a:rPr>
              <a:t>San </a:t>
            </a:r>
            <a:r>
              <a:rPr sz="600" b="1" spc="-5" dirty="0">
                <a:solidFill>
                  <a:srgbClr val="FFFFFF"/>
                </a:solidFill>
                <a:latin typeface="Calibri"/>
                <a:cs typeface="Calibri"/>
              </a:rPr>
              <a:t>Francisco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26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16117" y="1983962"/>
            <a:ext cx="3348990" cy="2891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DEMOS se basan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un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concepto de ciudad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sostenible,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segura, incluyente, equitativa, solidaria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innovadora </a:t>
            </a:r>
            <a:r>
              <a:rPr sz="1100" spc="-5" dirty="0">
                <a:latin typeface="Calibri"/>
                <a:cs typeface="Calibri"/>
              </a:rPr>
              <a:t>con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espacios públicos de alta calidad urbanística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ambiental </a:t>
            </a:r>
            <a:r>
              <a:rPr sz="1100" spc="-5" dirty="0">
                <a:latin typeface="Calibri"/>
                <a:cs typeface="Calibri"/>
              </a:rPr>
              <a:t> destinados al empoderamiento de </a:t>
            </a:r>
            <a:r>
              <a:rPr sz="1100" spc="-10" dirty="0">
                <a:latin typeface="Calibri"/>
                <a:cs typeface="Calibri"/>
              </a:rPr>
              <a:t>los ciudadanos </a:t>
            </a:r>
            <a:r>
              <a:rPr sz="1100" spc="-5" dirty="0">
                <a:latin typeface="Calibri"/>
                <a:cs typeface="Calibri"/>
              </a:rPr>
              <a:t>para su </a:t>
            </a:r>
            <a:r>
              <a:rPr sz="1100" dirty="0">
                <a:latin typeface="Calibri"/>
                <a:cs typeface="Calibri"/>
              </a:rPr>
              <a:t> uso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sostenible,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eficiente,</a:t>
            </a:r>
            <a:r>
              <a:rPr sz="11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ordenado</a:t>
            </a:r>
            <a:r>
              <a:rPr sz="11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responsable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Calibri"/>
                <a:cs typeface="Calibri"/>
              </a:rPr>
              <a:t>Todo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basarse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conocimiento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la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situación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sector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experiencia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los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actores interesados. </a:t>
            </a:r>
            <a:r>
              <a:rPr sz="1100" spc="-10" dirty="0">
                <a:latin typeface="Calibri"/>
                <a:cs typeface="Calibri"/>
              </a:rPr>
              <a:t>Esta </a:t>
            </a:r>
            <a:r>
              <a:rPr sz="1100" spc="-5" dirty="0">
                <a:latin typeface="Calibri"/>
                <a:cs typeface="Calibri"/>
              </a:rPr>
              <a:t>experiencia permite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definir</a:t>
            </a:r>
            <a:r>
              <a:rPr sz="1100" spc="-5" dirty="0">
                <a:latin typeface="Calibri"/>
                <a:cs typeface="Calibri"/>
              </a:rPr>
              <a:t> un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enfoque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concertado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</a:t>
            </a:r>
            <a:r>
              <a:rPr sz="1100" spc="-5" dirty="0">
                <a:latin typeface="Calibri"/>
                <a:cs typeface="Calibri"/>
              </a:rPr>
              <a:t> resuma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propósito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transformación.</a:t>
            </a:r>
            <a:endParaRPr sz="1100">
              <a:latin typeface="Calibri"/>
              <a:cs typeface="Calibri"/>
            </a:endParaRPr>
          </a:p>
          <a:p>
            <a:pPr marL="12700" marR="5715" indent="-635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Visión DEMOS debe ser la expresión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la </a:t>
            </a:r>
            <a:r>
              <a:rPr sz="1100" spc="-10" dirty="0">
                <a:latin typeface="Calibri"/>
                <a:cs typeface="Calibri"/>
              </a:rPr>
              <a:t>Visión</a:t>
            </a:r>
            <a:r>
              <a:rPr sz="1100" spc="-5" dirty="0">
                <a:latin typeface="Calibri"/>
                <a:cs typeface="Calibri"/>
              </a:rPr>
              <a:t> 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Ciudad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un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sector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urbano </a:t>
            </a:r>
            <a:r>
              <a:rPr sz="1100" dirty="0">
                <a:latin typeface="Calibri"/>
                <a:cs typeface="Calibri"/>
              </a:rPr>
              <a:t>específico.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Debe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definirse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mediante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construcción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colectiva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participen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todos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grupos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intereses </a:t>
            </a:r>
            <a:r>
              <a:rPr sz="1100" dirty="0">
                <a:latin typeface="Calibri"/>
                <a:cs typeface="Calibri"/>
              </a:rPr>
              <a:t>en el </a:t>
            </a:r>
            <a:r>
              <a:rPr sz="1100" spc="-5" dirty="0">
                <a:latin typeface="Calibri"/>
                <a:cs typeface="Calibri"/>
              </a:rPr>
              <a:t>sector,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en ella se establecen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valores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quiere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recuperar</a:t>
            </a:r>
            <a:r>
              <a:rPr sz="1100" spc="1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reforzar</a:t>
            </a:r>
            <a:r>
              <a:rPr sz="1100" spc="1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resolver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16397" y="4849533"/>
            <a:ext cx="33458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0895" algn="l"/>
                <a:tab pos="1161415" algn="l"/>
                <a:tab pos="1962785" algn="l"/>
                <a:tab pos="2524125" algn="l"/>
                <a:tab pos="3268979" algn="l"/>
              </a:tabLst>
            </a:pPr>
            <a:r>
              <a:rPr sz="1100" spc="-5" dirty="0">
                <a:latin typeface="Calibri"/>
                <a:cs typeface="Calibri"/>
              </a:rPr>
              <a:t>pr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bl</a:t>
            </a:r>
            <a:r>
              <a:rPr sz="1100" spc="-15" dirty="0">
                <a:latin typeface="Calibri"/>
                <a:cs typeface="Calibri"/>
              </a:rPr>
              <a:t>e</a:t>
            </a:r>
            <a:r>
              <a:rPr sz="1100" spc="-10" dirty="0">
                <a:latin typeface="Calibri"/>
                <a:cs typeface="Calibri"/>
              </a:rPr>
              <a:t>m</a:t>
            </a:r>
            <a:r>
              <a:rPr sz="1100" spc="-5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s,	</a:t>
            </a:r>
            <a:r>
              <a:rPr sz="1100" spc="-10" dirty="0">
                <a:latin typeface="Calibri"/>
                <a:cs typeface="Calibri"/>
              </a:rPr>
              <a:t>y/</a:t>
            </a:r>
            <a:r>
              <a:rPr sz="1100" dirty="0">
                <a:latin typeface="Calibri"/>
                <a:cs typeface="Calibri"/>
              </a:rPr>
              <a:t>o	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ve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c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ha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r	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nu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v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s	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alida</a:t>
            </a:r>
            <a:r>
              <a:rPr sz="1100" spc="-20" dirty="0">
                <a:solidFill>
                  <a:srgbClr val="C0000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es	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16397" y="5017222"/>
            <a:ext cx="15074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expectativas</a:t>
            </a:r>
            <a:r>
              <a:rPr sz="11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compartidas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5404" y="1876044"/>
            <a:ext cx="3807460" cy="3759835"/>
            <a:chOff x="565404" y="1876044"/>
            <a:chExt cx="3807460" cy="375983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404" y="1876044"/>
              <a:ext cx="3806987" cy="371246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54963" y="5108448"/>
              <a:ext cx="969644" cy="527685"/>
            </a:xfrm>
            <a:custGeom>
              <a:avLst/>
              <a:gdLst/>
              <a:ahLst/>
              <a:cxnLst/>
              <a:rect l="l" t="t" r="r" b="b"/>
              <a:pathLst>
                <a:path w="969644" h="527685">
                  <a:moveTo>
                    <a:pt x="0" y="0"/>
                  </a:moveTo>
                  <a:lnTo>
                    <a:pt x="4102" y="527304"/>
                  </a:lnTo>
                  <a:lnTo>
                    <a:pt x="907656" y="527304"/>
                  </a:lnTo>
                  <a:lnTo>
                    <a:pt x="969263" y="180060"/>
                  </a:lnTo>
                  <a:lnTo>
                    <a:pt x="846048" y="25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5404" y="1929384"/>
              <a:ext cx="2691765" cy="399415"/>
            </a:xfrm>
            <a:custGeom>
              <a:avLst/>
              <a:gdLst/>
              <a:ahLst/>
              <a:cxnLst/>
              <a:rect l="l" t="t" r="r" b="b"/>
              <a:pathLst>
                <a:path w="2691765" h="399414">
                  <a:moveTo>
                    <a:pt x="2691384" y="0"/>
                  </a:moveTo>
                  <a:lnTo>
                    <a:pt x="0" y="0"/>
                  </a:lnTo>
                  <a:lnTo>
                    <a:pt x="0" y="399288"/>
                  </a:lnTo>
                  <a:lnTo>
                    <a:pt x="2691384" y="399288"/>
                  </a:lnTo>
                  <a:lnTo>
                    <a:pt x="2691384" y="0"/>
                  </a:lnTo>
                  <a:close/>
                </a:path>
              </a:pathLst>
            </a:custGeom>
            <a:solidFill>
              <a:srgbClr val="E0D6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85743" y="4187951"/>
              <a:ext cx="780415" cy="741045"/>
            </a:xfrm>
            <a:custGeom>
              <a:avLst/>
              <a:gdLst/>
              <a:ahLst/>
              <a:cxnLst/>
              <a:rect l="l" t="t" r="r" b="b"/>
              <a:pathLst>
                <a:path w="780414" h="741045">
                  <a:moveTo>
                    <a:pt x="780288" y="0"/>
                  </a:moveTo>
                  <a:lnTo>
                    <a:pt x="0" y="0"/>
                  </a:lnTo>
                  <a:lnTo>
                    <a:pt x="0" y="740663"/>
                  </a:lnTo>
                  <a:lnTo>
                    <a:pt x="780288" y="740663"/>
                  </a:lnTo>
                  <a:lnTo>
                    <a:pt x="780288" y="0"/>
                  </a:lnTo>
                  <a:close/>
                </a:path>
              </a:pathLst>
            </a:custGeom>
            <a:solidFill>
              <a:srgbClr val="FCFC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58315" y="1929384"/>
              <a:ext cx="859790" cy="451484"/>
            </a:xfrm>
            <a:custGeom>
              <a:avLst/>
              <a:gdLst/>
              <a:ahLst/>
              <a:cxnLst/>
              <a:rect l="l" t="t" r="r" b="b"/>
              <a:pathLst>
                <a:path w="859789" h="451485">
                  <a:moveTo>
                    <a:pt x="4559" y="0"/>
                  </a:moveTo>
                  <a:lnTo>
                    <a:pt x="0" y="451104"/>
                  </a:lnTo>
                  <a:lnTo>
                    <a:pt x="592239" y="446989"/>
                  </a:lnTo>
                  <a:lnTo>
                    <a:pt x="591134" y="355600"/>
                  </a:lnTo>
                  <a:lnTo>
                    <a:pt x="761149" y="290207"/>
                  </a:lnTo>
                  <a:lnTo>
                    <a:pt x="857478" y="251345"/>
                  </a:lnTo>
                  <a:lnTo>
                    <a:pt x="859535" y="6616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64918" y="4133088"/>
              <a:ext cx="634365" cy="300355"/>
            </a:xfrm>
            <a:custGeom>
              <a:avLst/>
              <a:gdLst/>
              <a:ahLst/>
              <a:cxnLst/>
              <a:rect l="l" t="t" r="r" b="b"/>
              <a:pathLst>
                <a:path w="634364" h="300354">
                  <a:moveTo>
                    <a:pt x="76" y="0"/>
                  </a:moveTo>
                  <a:lnTo>
                    <a:pt x="0" y="187058"/>
                  </a:lnTo>
                  <a:lnTo>
                    <a:pt x="633984" y="300228"/>
                  </a:lnTo>
                  <a:lnTo>
                    <a:pt x="633120" y="16230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E4DD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64918" y="4133088"/>
              <a:ext cx="634365" cy="300355"/>
            </a:xfrm>
            <a:custGeom>
              <a:avLst/>
              <a:gdLst/>
              <a:ahLst/>
              <a:cxnLst/>
              <a:rect l="l" t="t" r="r" b="b"/>
              <a:pathLst>
                <a:path w="634364" h="300354">
                  <a:moveTo>
                    <a:pt x="76" y="0"/>
                  </a:moveTo>
                  <a:lnTo>
                    <a:pt x="57" y="46144"/>
                  </a:lnTo>
                  <a:lnTo>
                    <a:pt x="38" y="93529"/>
                  </a:lnTo>
                  <a:lnTo>
                    <a:pt x="19" y="140914"/>
                  </a:lnTo>
                  <a:lnTo>
                    <a:pt x="0" y="187058"/>
                  </a:lnTo>
                  <a:lnTo>
                    <a:pt x="633984" y="300228"/>
                  </a:lnTo>
                  <a:lnTo>
                    <a:pt x="633766" y="265747"/>
                  </a:lnTo>
                  <a:lnTo>
                    <a:pt x="633552" y="231267"/>
                  </a:lnTo>
                  <a:lnTo>
                    <a:pt x="633337" y="196786"/>
                  </a:lnTo>
                  <a:lnTo>
                    <a:pt x="633120" y="162306"/>
                  </a:lnTo>
                  <a:lnTo>
                    <a:pt x="76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30314" y="4587231"/>
              <a:ext cx="372110" cy="339725"/>
            </a:xfrm>
            <a:custGeom>
              <a:avLst/>
              <a:gdLst/>
              <a:ahLst/>
              <a:cxnLst/>
              <a:rect l="l" t="t" r="r" b="b"/>
              <a:pathLst>
                <a:path w="372110" h="339725">
                  <a:moveTo>
                    <a:pt x="188769" y="0"/>
                  </a:moveTo>
                  <a:lnTo>
                    <a:pt x="140879" y="4462"/>
                  </a:lnTo>
                  <a:lnTo>
                    <a:pt x="94572" y="19477"/>
                  </a:lnTo>
                  <a:lnTo>
                    <a:pt x="54787" y="43885"/>
                  </a:lnTo>
                  <a:lnTo>
                    <a:pt x="25315" y="74845"/>
                  </a:lnTo>
                  <a:lnTo>
                    <a:pt x="6828" y="110398"/>
                  </a:lnTo>
                  <a:lnTo>
                    <a:pt x="0" y="148585"/>
                  </a:lnTo>
                  <a:lnTo>
                    <a:pt x="5503" y="187448"/>
                  </a:lnTo>
                  <a:lnTo>
                    <a:pt x="24011" y="225027"/>
                  </a:lnTo>
                  <a:lnTo>
                    <a:pt x="58217" y="260537"/>
                  </a:lnTo>
                  <a:lnTo>
                    <a:pt x="102789" y="285833"/>
                  </a:lnTo>
                  <a:lnTo>
                    <a:pt x="154467" y="299591"/>
                  </a:lnTo>
                  <a:lnTo>
                    <a:pt x="209990" y="300490"/>
                  </a:lnTo>
                  <a:lnTo>
                    <a:pt x="263406" y="339479"/>
                  </a:lnTo>
                  <a:lnTo>
                    <a:pt x="277312" y="282278"/>
                  </a:lnTo>
                  <a:lnTo>
                    <a:pt x="317092" y="257876"/>
                  </a:lnTo>
                  <a:lnTo>
                    <a:pt x="346561" y="226919"/>
                  </a:lnTo>
                  <a:lnTo>
                    <a:pt x="365046" y="191368"/>
                  </a:lnTo>
                  <a:lnTo>
                    <a:pt x="371873" y="153182"/>
                  </a:lnTo>
                  <a:lnTo>
                    <a:pt x="366369" y="114320"/>
                  </a:lnTo>
                  <a:lnTo>
                    <a:pt x="347861" y="76741"/>
                  </a:lnTo>
                  <a:lnTo>
                    <a:pt x="317789" y="44459"/>
                  </a:lnTo>
                  <a:lnTo>
                    <a:pt x="279639" y="20544"/>
                  </a:lnTo>
                  <a:lnTo>
                    <a:pt x="235828" y="5542"/>
                  </a:lnTo>
                  <a:lnTo>
                    <a:pt x="188769" y="0"/>
                  </a:lnTo>
                  <a:close/>
                </a:path>
              </a:pathLst>
            </a:custGeom>
            <a:solidFill>
              <a:srgbClr val="F5F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1812" y="2965703"/>
              <a:ext cx="410209" cy="181610"/>
            </a:xfrm>
            <a:custGeom>
              <a:avLst/>
              <a:gdLst/>
              <a:ahLst/>
              <a:cxnLst/>
              <a:rect l="l" t="t" r="r" b="b"/>
              <a:pathLst>
                <a:path w="410209" h="181610">
                  <a:moveTo>
                    <a:pt x="409956" y="0"/>
                  </a:moveTo>
                  <a:lnTo>
                    <a:pt x="0" y="0"/>
                  </a:lnTo>
                  <a:lnTo>
                    <a:pt x="0" y="181355"/>
                  </a:lnTo>
                  <a:lnTo>
                    <a:pt x="409956" y="181355"/>
                  </a:lnTo>
                  <a:lnTo>
                    <a:pt x="409956" y="0"/>
                  </a:lnTo>
                  <a:close/>
                </a:path>
              </a:pathLst>
            </a:custGeom>
            <a:solidFill>
              <a:srgbClr val="DDD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87427" y="3456429"/>
              <a:ext cx="715010" cy="624840"/>
            </a:xfrm>
            <a:custGeom>
              <a:avLst/>
              <a:gdLst/>
              <a:ahLst/>
              <a:cxnLst/>
              <a:rect l="l" t="t" r="r" b="b"/>
              <a:pathLst>
                <a:path w="715010" h="624839">
                  <a:moveTo>
                    <a:pt x="279361" y="0"/>
                  </a:moveTo>
                  <a:lnTo>
                    <a:pt x="241357" y="29829"/>
                  </a:lnTo>
                  <a:lnTo>
                    <a:pt x="213026" y="63155"/>
                  </a:lnTo>
                  <a:lnTo>
                    <a:pt x="181279" y="105403"/>
                  </a:lnTo>
                  <a:lnTo>
                    <a:pt x="148220" y="154059"/>
                  </a:lnTo>
                  <a:lnTo>
                    <a:pt x="115950" y="206609"/>
                  </a:lnTo>
                  <a:lnTo>
                    <a:pt x="86573" y="260539"/>
                  </a:lnTo>
                  <a:lnTo>
                    <a:pt x="62191" y="313335"/>
                  </a:lnTo>
                  <a:lnTo>
                    <a:pt x="44907" y="362483"/>
                  </a:lnTo>
                  <a:lnTo>
                    <a:pt x="29656" y="417219"/>
                  </a:lnTo>
                  <a:lnTo>
                    <a:pt x="17146" y="469941"/>
                  </a:lnTo>
                  <a:lnTo>
                    <a:pt x="7771" y="517831"/>
                  </a:lnTo>
                  <a:lnTo>
                    <a:pt x="1924" y="558072"/>
                  </a:lnTo>
                  <a:lnTo>
                    <a:pt x="0" y="587844"/>
                  </a:lnTo>
                  <a:lnTo>
                    <a:pt x="118638" y="617134"/>
                  </a:lnTo>
                  <a:lnTo>
                    <a:pt x="147815" y="624839"/>
                  </a:lnTo>
                  <a:lnTo>
                    <a:pt x="193014" y="427520"/>
                  </a:lnTo>
                  <a:lnTo>
                    <a:pt x="237618" y="433586"/>
                  </a:lnTo>
                  <a:lnTo>
                    <a:pt x="282220" y="436776"/>
                  </a:lnTo>
                  <a:lnTo>
                    <a:pt x="326822" y="439247"/>
                  </a:lnTo>
                  <a:lnTo>
                    <a:pt x="371423" y="443155"/>
                  </a:lnTo>
                  <a:lnTo>
                    <a:pt x="416025" y="450658"/>
                  </a:lnTo>
                  <a:lnTo>
                    <a:pt x="460627" y="463912"/>
                  </a:lnTo>
                  <a:lnTo>
                    <a:pt x="505231" y="485076"/>
                  </a:lnTo>
                  <a:lnTo>
                    <a:pt x="568681" y="494666"/>
                  </a:lnTo>
                  <a:lnTo>
                    <a:pt x="611591" y="491924"/>
                  </a:lnTo>
                  <a:lnTo>
                    <a:pt x="640807" y="480961"/>
                  </a:lnTo>
                  <a:lnTo>
                    <a:pt x="685542" y="450814"/>
                  </a:lnTo>
                  <a:lnTo>
                    <a:pt x="714756" y="439851"/>
                  </a:lnTo>
                  <a:lnTo>
                    <a:pt x="279361" y="0"/>
                  </a:lnTo>
                  <a:close/>
                </a:path>
              </a:pathLst>
            </a:custGeom>
            <a:solidFill>
              <a:srgbClr val="B6B3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9736" y="4242816"/>
              <a:ext cx="1859280" cy="135788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584706" y="4148327"/>
              <a:ext cx="1061085" cy="425450"/>
            </a:xfrm>
            <a:custGeom>
              <a:avLst/>
              <a:gdLst/>
              <a:ahLst/>
              <a:cxnLst/>
              <a:rect l="l" t="t" r="r" b="b"/>
              <a:pathLst>
                <a:path w="1061085" h="425450">
                  <a:moveTo>
                    <a:pt x="34213" y="0"/>
                  </a:moveTo>
                  <a:lnTo>
                    <a:pt x="0" y="425195"/>
                  </a:lnTo>
                  <a:lnTo>
                    <a:pt x="992263" y="415074"/>
                  </a:lnTo>
                  <a:lnTo>
                    <a:pt x="1060703" y="20243"/>
                  </a:lnTo>
                  <a:lnTo>
                    <a:pt x="342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43634" y="4215024"/>
              <a:ext cx="1303655" cy="1316990"/>
            </a:xfrm>
            <a:custGeom>
              <a:avLst/>
              <a:gdLst/>
              <a:ahLst/>
              <a:cxnLst/>
              <a:rect l="l" t="t" r="r" b="b"/>
              <a:pathLst>
                <a:path w="1303654" h="1316989">
                  <a:moveTo>
                    <a:pt x="0" y="0"/>
                  </a:moveTo>
                  <a:lnTo>
                    <a:pt x="10490" y="1316736"/>
                  </a:lnTo>
                  <a:lnTo>
                    <a:pt x="59008" y="1315396"/>
                  </a:lnTo>
                  <a:lnTo>
                    <a:pt x="107067" y="1312289"/>
                  </a:lnTo>
                  <a:lnTo>
                    <a:pt x="154638" y="1307447"/>
                  </a:lnTo>
                  <a:lnTo>
                    <a:pt x="201688" y="1300901"/>
                  </a:lnTo>
                  <a:lnTo>
                    <a:pt x="248187" y="1292682"/>
                  </a:lnTo>
                  <a:lnTo>
                    <a:pt x="294105" y="1282821"/>
                  </a:lnTo>
                  <a:lnTo>
                    <a:pt x="339411" y="1271351"/>
                  </a:lnTo>
                  <a:lnTo>
                    <a:pt x="384073" y="1258302"/>
                  </a:lnTo>
                  <a:lnTo>
                    <a:pt x="428062" y="1243705"/>
                  </a:lnTo>
                  <a:lnTo>
                    <a:pt x="471345" y="1227592"/>
                  </a:lnTo>
                  <a:lnTo>
                    <a:pt x="513893" y="1209994"/>
                  </a:lnTo>
                  <a:lnTo>
                    <a:pt x="555675" y="1190943"/>
                  </a:lnTo>
                  <a:lnTo>
                    <a:pt x="596659" y="1170470"/>
                  </a:lnTo>
                  <a:lnTo>
                    <a:pt x="636815" y="1148606"/>
                  </a:lnTo>
                  <a:lnTo>
                    <a:pt x="676112" y="1125383"/>
                  </a:lnTo>
                  <a:lnTo>
                    <a:pt x="714520" y="1100832"/>
                  </a:lnTo>
                  <a:lnTo>
                    <a:pt x="752007" y="1074983"/>
                  </a:lnTo>
                  <a:lnTo>
                    <a:pt x="788542" y="1047870"/>
                  </a:lnTo>
                  <a:lnTo>
                    <a:pt x="824096" y="1019522"/>
                  </a:lnTo>
                  <a:lnTo>
                    <a:pt x="858637" y="989972"/>
                  </a:lnTo>
                  <a:lnTo>
                    <a:pt x="892134" y="959250"/>
                  </a:lnTo>
                  <a:lnTo>
                    <a:pt x="924556" y="927388"/>
                  </a:lnTo>
                  <a:lnTo>
                    <a:pt x="955874" y="894418"/>
                  </a:lnTo>
                  <a:lnTo>
                    <a:pt x="986055" y="860370"/>
                  </a:lnTo>
                  <a:lnTo>
                    <a:pt x="1015069" y="825276"/>
                  </a:lnTo>
                  <a:lnTo>
                    <a:pt x="1042885" y="789167"/>
                  </a:lnTo>
                  <a:lnTo>
                    <a:pt x="1069473" y="752075"/>
                  </a:lnTo>
                  <a:lnTo>
                    <a:pt x="1094801" y="714031"/>
                  </a:lnTo>
                  <a:lnTo>
                    <a:pt x="1118839" y="675067"/>
                  </a:lnTo>
                  <a:lnTo>
                    <a:pt x="1141557" y="635213"/>
                  </a:lnTo>
                  <a:lnTo>
                    <a:pt x="1162922" y="594501"/>
                  </a:lnTo>
                  <a:lnTo>
                    <a:pt x="1182905" y="552962"/>
                  </a:lnTo>
                  <a:lnTo>
                    <a:pt x="1201474" y="510628"/>
                  </a:lnTo>
                  <a:lnTo>
                    <a:pt x="1218599" y="467529"/>
                  </a:lnTo>
                  <a:lnTo>
                    <a:pt x="1234250" y="423699"/>
                  </a:lnTo>
                  <a:lnTo>
                    <a:pt x="1248394" y="379167"/>
                  </a:lnTo>
                  <a:lnTo>
                    <a:pt x="1261002" y="333964"/>
                  </a:lnTo>
                  <a:lnTo>
                    <a:pt x="1272042" y="288124"/>
                  </a:lnTo>
                  <a:lnTo>
                    <a:pt x="1281484" y="241675"/>
                  </a:lnTo>
                  <a:lnTo>
                    <a:pt x="1289297" y="194651"/>
                  </a:lnTo>
                  <a:lnTo>
                    <a:pt x="1295450" y="147083"/>
                  </a:lnTo>
                  <a:lnTo>
                    <a:pt x="1299912" y="99001"/>
                  </a:lnTo>
                  <a:lnTo>
                    <a:pt x="1302653" y="50437"/>
                  </a:lnTo>
                  <a:lnTo>
                    <a:pt x="1303642" y="1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6CD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443634" y="4215023"/>
              <a:ext cx="1303655" cy="1316990"/>
            </a:xfrm>
            <a:custGeom>
              <a:avLst/>
              <a:gdLst/>
              <a:ahLst/>
              <a:cxnLst/>
              <a:rect l="l" t="t" r="r" b="b"/>
              <a:pathLst>
                <a:path w="1303654" h="1316989">
                  <a:moveTo>
                    <a:pt x="1303642" y="1422"/>
                  </a:moveTo>
                  <a:lnTo>
                    <a:pt x="1302653" y="50437"/>
                  </a:lnTo>
                  <a:lnTo>
                    <a:pt x="1299912" y="99001"/>
                  </a:lnTo>
                  <a:lnTo>
                    <a:pt x="1295450" y="147083"/>
                  </a:lnTo>
                  <a:lnTo>
                    <a:pt x="1289297" y="194651"/>
                  </a:lnTo>
                  <a:lnTo>
                    <a:pt x="1281484" y="241675"/>
                  </a:lnTo>
                  <a:lnTo>
                    <a:pt x="1272042" y="288124"/>
                  </a:lnTo>
                  <a:lnTo>
                    <a:pt x="1261002" y="333964"/>
                  </a:lnTo>
                  <a:lnTo>
                    <a:pt x="1248394" y="379167"/>
                  </a:lnTo>
                  <a:lnTo>
                    <a:pt x="1234250" y="423699"/>
                  </a:lnTo>
                  <a:lnTo>
                    <a:pt x="1218599" y="467529"/>
                  </a:lnTo>
                  <a:lnTo>
                    <a:pt x="1201474" y="510628"/>
                  </a:lnTo>
                  <a:lnTo>
                    <a:pt x="1182905" y="552962"/>
                  </a:lnTo>
                  <a:lnTo>
                    <a:pt x="1162922" y="594501"/>
                  </a:lnTo>
                  <a:lnTo>
                    <a:pt x="1141557" y="635213"/>
                  </a:lnTo>
                  <a:lnTo>
                    <a:pt x="1118839" y="675067"/>
                  </a:lnTo>
                  <a:lnTo>
                    <a:pt x="1094801" y="714031"/>
                  </a:lnTo>
                  <a:lnTo>
                    <a:pt x="1069473" y="752075"/>
                  </a:lnTo>
                  <a:lnTo>
                    <a:pt x="1042885" y="789167"/>
                  </a:lnTo>
                  <a:lnTo>
                    <a:pt x="1015069" y="825276"/>
                  </a:lnTo>
                  <a:lnTo>
                    <a:pt x="986055" y="860370"/>
                  </a:lnTo>
                  <a:lnTo>
                    <a:pt x="955874" y="894418"/>
                  </a:lnTo>
                  <a:lnTo>
                    <a:pt x="924556" y="927388"/>
                  </a:lnTo>
                  <a:lnTo>
                    <a:pt x="892134" y="959250"/>
                  </a:lnTo>
                  <a:lnTo>
                    <a:pt x="858637" y="989972"/>
                  </a:lnTo>
                  <a:lnTo>
                    <a:pt x="824096" y="1019522"/>
                  </a:lnTo>
                  <a:lnTo>
                    <a:pt x="788542" y="1047870"/>
                  </a:lnTo>
                  <a:lnTo>
                    <a:pt x="752007" y="1074983"/>
                  </a:lnTo>
                  <a:lnTo>
                    <a:pt x="714520" y="1100832"/>
                  </a:lnTo>
                  <a:lnTo>
                    <a:pt x="676112" y="1125383"/>
                  </a:lnTo>
                  <a:lnTo>
                    <a:pt x="636815" y="1148606"/>
                  </a:lnTo>
                  <a:lnTo>
                    <a:pt x="596659" y="1170470"/>
                  </a:lnTo>
                  <a:lnTo>
                    <a:pt x="555675" y="1190943"/>
                  </a:lnTo>
                  <a:lnTo>
                    <a:pt x="513893" y="1209994"/>
                  </a:lnTo>
                  <a:lnTo>
                    <a:pt x="471345" y="1227592"/>
                  </a:lnTo>
                  <a:lnTo>
                    <a:pt x="428062" y="1243705"/>
                  </a:lnTo>
                  <a:lnTo>
                    <a:pt x="384073" y="1258302"/>
                  </a:lnTo>
                  <a:lnTo>
                    <a:pt x="339411" y="1271351"/>
                  </a:lnTo>
                  <a:lnTo>
                    <a:pt x="294105" y="1282821"/>
                  </a:lnTo>
                  <a:lnTo>
                    <a:pt x="248187" y="1292682"/>
                  </a:lnTo>
                  <a:lnTo>
                    <a:pt x="201688" y="1300901"/>
                  </a:lnTo>
                  <a:lnTo>
                    <a:pt x="154638" y="1307447"/>
                  </a:lnTo>
                  <a:lnTo>
                    <a:pt x="107067" y="1312289"/>
                  </a:lnTo>
                  <a:lnTo>
                    <a:pt x="59008" y="1315396"/>
                  </a:lnTo>
                  <a:lnTo>
                    <a:pt x="10490" y="1316735"/>
                  </a:lnTo>
                  <a:lnTo>
                    <a:pt x="0" y="0"/>
                  </a:lnTo>
                  <a:lnTo>
                    <a:pt x="1303642" y="142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7561" y="4163314"/>
              <a:ext cx="215392" cy="21691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281484" y="1952485"/>
            <a:ext cx="62039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Calibri"/>
                <a:cs typeface="Calibri"/>
              </a:rPr>
              <a:t>INGRESOS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latin typeface="Calibri"/>
                <a:cs typeface="Calibri"/>
              </a:rPr>
              <a:t>Mejoramiento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56788" y="2406395"/>
            <a:ext cx="1062355" cy="977265"/>
          </a:xfrm>
          <a:prstGeom prst="rect">
            <a:avLst/>
          </a:prstGeom>
          <a:solidFill>
            <a:srgbClr val="F7F7F7"/>
          </a:solidFill>
        </p:spPr>
        <p:txBody>
          <a:bodyPr vert="horz" wrap="square" lIns="0" tIns="11430" rIns="0" bIns="0" rtlCol="0">
            <a:spAutoFit/>
          </a:bodyPr>
          <a:lstStyle/>
          <a:p>
            <a:pPr marL="46355" marR="506095">
              <a:lnSpc>
                <a:spcPct val="100000"/>
              </a:lnSpc>
              <a:spcBef>
                <a:spcPts val="90"/>
              </a:spcBef>
            </a:pPr>
            <a:r>
              <a:rPr sz="700" b="1" spc="-5" dirty="0">
                <a:latin typeface="Calibri"/>
                <a:cs typeface="Calibri"/>
              </a:rPr>
              <a:t>CALIDAD </a:t>
            </a:r>
            <a:r>
              <a:rPr sz="700" b="1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UR</a:t>
            </a:r>
            <a:r>
              <a:rPr sz="700" b="1" dirty="0">
                <a:latin typeface="Calibri"/>
                <a:cs typeface="Calibri"/>
              </a:rPr>
              <a:t>B</a:t>
            </a:r>
            <a:r>
              <a:rPr sz="700" b="1" spc="-10" dirty="0">
                <a:latin typeface="Calibri"/>
                <a:cs typeface="Calibri"/>
              </a:rPr>
              <a:t>AN</a:t>
            </a:r>
            <a:r>
              <a:rPr sz="700" b="1" spc="-15" dirty="0">
                <a:latin typeface="Calibri"/>
                <a:cs typeface="Calibri"/>
              </a:rPr>
              <a:t>ÍS</a:t>
            </a:r>
            <a:r>
              <a:rPr sz="700" b="1" spc="-5" dirty="0">
                <a:latin typeface="Calibri"/>
                <a:cs typeface="Calibri"/>
              </a:rPr>
              <a:t>T</a:t>
            </a:r>
            <a:r>
              <a:rPr sz="700" b="1" spc="-15" dirty="0">
                <a:latin typeface="Calibri"/>
                <a:cs typeface="Calibri"/>
              </a:rPr>
              <a:t>I</a:t>
            </a:r>
            <a:r>
              <a:rPr sz="700" b="1" spc="-5" dirty="0">
                <a:latin typeface="Calibri"/>
                <a:cs typeface="Calibri"/>
              </a:rPr>
              <a:t>CA</a:t>
            </a:r>
            <a:endParaRPr sz="700">
              <a:latin typeface="Calibri"/>
              <a:cs typeface="Calibri"/>
            </a:endParaRPr>
          </a:p>
          <a:p>
            <a:pPr marL="117475" indent="-7175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18110" algn="l"/>
              </a:tabLst>
            </a:pPr>
            <a:r>
              <a:rPr sz="600" spc="-5" dirty="0">
                <a:latin typeface="Calibri"/>
                <a:cs typeface="Calibri"/>
              </a:rPr>
              <a:t>Movilidad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sostenible</a:t>
            </a:r>
            <a:endParaRPr sz="600">
              <a:latin typeface="Calibri"/>
              <a:cs typeface="Calibri"/>
            </a:endParaRPr>
          </a:p>
          <a:p>
            <a:pPr marL="117475" indent="-71755">
              <a:lnSpc>
                <a:spcPct val="100000"/>
              </a:lnSpc>
              <a:buFont typeface="Arial MT"/>
              <a:buChar char="•"/>
              <a:tabLst>
                <a:tab pos="118110" algn="l"/>
              </a:tabLst>
            </a:pPr>
            <a:r>
              <a:rPr sz="600" dirty="0">
                <a:latin typeface="Calibri"/>
                <a:cs typeface="Calibri"/>
              </a:rPr>
              <a:t>Aseo</a:t>
            </a:r>
            <a:r>
              <a:rPr sz="600" spc="-3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y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mantenimiento</a:t>
            </a:r>
            <a:endParaRPr sz="600">
              <a:latin typeface="Calibri"/>
              <a:cs typeface="Calibri"/>
            </a:endParaRPr>
          </a:p>
          <a:p>
            <a:pPr marL="117475" indent="-71755">
              <a:lnSpc>
                <a:spcPct val="100000"/>
              </a:lnSpc>
              <a:buFont typeface="Arial MT"/>
              <a:buChar char="•"/>
              <a:tabLst>
                <a:tab pos="118110" algn="l"/>
              </a:tabLst>
            </a:pPr>
            <a:r>
              <a:rPr sz="600" spc="-5" dirty="0">
                <a:latin typeface="Calibri"/>
                <a:cs typeface="Calibri"/>
              </a:rPr>
              <a:t>Seguridad</a:t>
            </a:r>
            <a:endParaRPr sz="600">
              <a:latin typeface="Calibri"/>
              <a:cs typeface="Calibri"/>
            </a:endParaRPr>
          </a:p>
          <a:p>
            <a:pPr marL="117475" indent="-71755">
              <a:lnSpc>
                <a:spcPct val="100000"/>
              </a:lnSpc>
              <a:buFont typeface="Arial MT"/>
              <a:buChar char="•"/>
              <a:tabLst>
                <a:tab pos="118110" algn="l"/>
              </a:tabLst>
            </a:pPr>
            <a:r>
              <a:rPr sz="600" spc="-5" dirty="0">
                <a:latin typeface="Calibri"/>
                <a:cs typeface="Calibri"/>
              </a:rPr>
              <a:t>Identidad</a:t>
            </a:r>
            <a:endParaRPr sz="600">
              <a:latin typeface="Calibri"/>
              <a:cs typeface="Calibri"/>
            </a:endParaRPr>
          </a:p>
          <a:p>
            <a:pPr marL="117475" indent="-71755">
              <a:lnSpc>
                <a:spcPct val="100000"/>
              </a:lnSpc>
              <a:buFont typeface="Arial MT"/>
              <a:buChar char="•"/>
              <a:tabLst>
                <a:tab pos="118110" algn="l"/>
              </a:tabLst>
            </a:pPr>
            <a:r>
              <a:rPr sz="600" spc="-5" dirty="0">
                <a:latin typeface="Calibri"/>
                <a:cs typeface="Calibri"/>
              </a:rPr>
              <a:t>Equ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d</a:t>
            </a:r>
            <a:r>
              <a:rPr sz="600" dirty="0">
                <a:latin typeface="Calibri"/>
                <a:cs typeface="Calibri"/>
              </a:rPr>
              <a:t>ad </a:t>
            </a:r>
            <a:r>
              <a:rPr sz="600" spc="5" dirty="0">
                <a:latin typeface="Calibri"/>
                <a:cs typeface="Calibri"/>
              </a:rPr>
              <a:t>s</a:t>
            </a:r>
            <a:r>
              <a:rPr sz="600" spc="-5" dirty="0">
                <a:latin typeface="Calibri"/>
                <a:cs typeface="Calibri"/>
              </a:rPr>
              <a:t>oc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dirty="0">
                <a:latin typeface="Calibri"/>
                <a:cs typeface="Calibri"/>
              </a:rPr>
              <a:t>al</a:t>
            </a:r>
            <a:endParaRPr sz="600">
              <a:latin typeface="Calibri"/>
              <a:cs typeface="Calibri"/>
            </a:endParaRPr>
          </a:p>
          <a:p>
            <a:pPr marL="117475" indent="-71755">
              <a:lnSpc>
                <a:spcPct val="100000"/>
              </a:lnSpc>
              <a:buFont typeface="Arial MT"/>
              <a:buChar char="•"/>
              <a:tabLst>
                <a:tab pos="118110" algn="l"/>
              </a:tabLst>
            </a:pPr>
            <a:r>
              <a:rPr sz="600" spc="-5" dirty="0">
                <a:latin typeface="Calibri"/>
                <a:cs typeface="Calibri"/>
              </a:rPr>
              <a:t>Actividad</a:t>
            </a:r>
            <a:r>
              <a:rPr sz="600" spc="-3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cultural</a:t>
            </a:r>
            <a:endParaRPr sz="600">
              <a:latin typeface="Calibri"/>
              <a:cs typeface="Calibri"/>
            </a:endParaRPr>
          </a:p>
          <a:p>
            <a:pPr marL="117475" indent="-71755">
              <a:lnSpc>
                <a:spcPct val="100000"/>
              </a:lnSpc>
              <a:buFont typeface="Arial MT"/>
              <a:buChar char="•"/>
              <a:tabLst>
                <a:tab pos="118110" algn="l"/>
              </a:tabLst>
            </a:pPr>
            <a:r>
              <a:rPr sz="600" spc="-5" dirty="0">
                <a:latin typeface="Calibri"/>
                <a:cs typeface="Calibri"/>
              </a:rPr>
              <a:t>Medio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ambiente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limpio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39771" y="4217958"/>
            <a:ext cx="115189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Calibri"/>
                <a:cs typeface="Calibri"/>
              </a:rPr>
              <a:t>ESPACIO</a:t>
            </a:r>
            <a:r>
              <a:rPr sz="700" b="1" spc="15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PÚBLICO</a:t>
            </a:r>
            <a:r>
              <a:rPr sz="700" b="1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SOSTENIBLE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39771" y="4324636"/>
            <a:ext cx="4070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 indent="-7175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84455" algn="l"/>
              </a:tabLst>
            </a:pPr>
            <a:r>
              <a:rPr sz="600" spc="-5" dirty="0">
                <a:latin typeface="Calibri"/>
                <a:cs typeface="Calibri"/>
              </a:rPr>
              <a:t>Seguro</a:t>
            </a:r>
            <a:endParaRPr sz="600">
              <a:latin typeface="Calibri"/>
              <a:cs typeface="Calibri"/>
            </a:endParaRPr>
          </a:p>
          <a:p>
            <a:pPr marL="83820" indent="-71755">
              <a:lnSpc>
                <a:spcPct val="100000"/>
              </a:lnSpc>
              <a:buFont typeface="Arial MT"/>
              <a:buChar char="•"/>
              <a:tabLst>
                <a:tab pos="84455" algn="l"/>
              </a:tabLst>
            </a:pPr>
            <a:r>
              <a:rPr sz="600" spc="-5" dirty="0">
                <a:latin typeface="Calibri"/>
                <a:cs typeface="Calibri"/>
              </a:rPr>
              <a:t>Sano</a:t>
            </a:r>
            <a:endParaRPr sz="600">
              <a:latin typeface="Calibri"/>
              <a:cs typeface="Calibri"/>
            </a:endParaRPr>
          </a:p>
          <a:p>
            <a:pPr marL="83820" indent="-71755">
              <a:lnSpc>
                <a:spcPct val="100000"/>
              </a:lnSpc>
              <a:buFont typeface="Arial MT"/>
              <a:buChar char="•"/>
              <a:tabLst>
                <a:tab pos="84455" algn="l"/>
              </a:tabLst>
            </a:pPr>
            <a:r>
              <a:rPr sz="600" spc="-5" dirty="0">
                <a:latin typeface="Calibri"/>
                <a:cs typeface="Calibri"/>
              </a:rPr>
              <a:t>Atractivo</a:t>
            </a:r>
            <a:endParaRPr sz="600">
              <a:latin typeface="Calibri"/>
              <a:cs typeface="Calibri"/>
            </a:endParaRPr>
          </a:p>
          <a:p>
            <a:pPr marL="83820" indent="-71755">
              <a:lnSpc>
                <a:spcPct val="100000"/>
              </a:lnSpc>
              <a:buFont typeface="Arial MT"/>
              <a:buChar char="•"/>
              <a:tabLst>
                <a:tab pos="84455" algn="l"/>
              </a:tabLst>
            </a:pPr>
            <a:r>
              <a:rPr sz="600" spc="-5" dirty="0">
                <a:latin typeface="Calibri"/>
                <a:cs typeface="Calibri"/>
              </a:rPr>
              <a:t>Eficiente</a:t>
            </a:r>
            <a:endParaRPr sz="600">
              <a:latin typeface="Calibri"/>
              <a:cs typeface="Calibri"/>
            </a:endParaRPr>
          </a:p>
          <a:p>
            <a:pPr marL="83820" indent="-71755">
              <a:lnSpc>
                <a:spcPct val="100000"/>
              </a:lnSpc>
              <a:buFont typeface="Arial MT"/>
              <a:buChar char="•"/>
              <a:tabLst>
                <a:tab pos="84455" algn="l"/>
              </a:tabLst>
            </a:pPr>
            <a:r>
              <a:rPr sz="600" spc="-5" dirty="0">
                <a:latin typeface="Calibri"/>
                <a:cs typeface="Calibri"/>
              </a:rPr>
              <a:t>O</a:t>
            </a:r>
            <a:r>
              <a:rPr sz="600" spc="-10" dirty="0">
                <a:latin typeface="Calibri"/>
                <a:cs typeface="Calibri"/>
              </a:rPr>
              <a:t>r</a:t>
            </a:r>
            <a:r>
              <a:rPr sz="600" spc="-5" dirty="0">
                <a:latin typeface="Calibri"/>
                <a:cs typeface="Calibri"/>
              </a:rPr>
              <a:t>d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n</a:t>
            </a:r>
            <a:r>
              <a:rPr sz="600" dirty="0">
                <a:latin typeface="Calibri"/>
                <a:cs typeface="Calibri"/>
              </a:rPr>
              <a:t>a</a:t>
            </a:r>
            <a:r>
              <a:rPr sz="600" spc="-5" dirty="0">
                <a:latin typeface="Calibri"/>
                <a:cs typeface="Calibri"/>
              </a:rPr>
              <a:t>do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53058" y="5129767"/>
            <a:ext cx="737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libri"/>
                <a:cs typeface="Calibri"/>
              </a:rPr>
              <a:t>COMPETITIVIDAD</a:t>
            </a:r>
            <a:endParaRPr sz="600">
              <a:latin typeface="Calibri"/>
              <a:cs typeface="Calibri"/>
            </a:endParaRPr>
          </a:p>
          <a:p>
            <a:pPr marL="83820" indent="-71755">
              <a:lnSpc>
                <a:spcPct val="100000"/>
              </a:lnSpc>
              <a:buFont typeface="Arial MT"/>
              <a:buChar char="•"/>
              <a:tabLst>
                <a:tab pos="84455" algn="l"/>
              </a:tabLst>
            </a:pPr>
            <a:r>
              <a:rPr sz="600" dirty="0">
                <a:latin typeface="Calibri"/>
                <a:cs typeface="Calibri"/>
              </a:rPr>
              <a:t>A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dirty="0">
                <a:latin typeface="Calibri"/>
                <a:cs typeface="Calibri"/>
              </a:rPr>
              <a:t>v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d</a:t>
            </a:r>
            <a:r>
              <a:rPr sz="600" dirty="0">
                <a:latin typeface="Calibri"/>
                <a:cs typeface="Calibri"/>
              </a:rPr>
              <a:t>ad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conó</a:t>
            </a:r>
            <a:r>
              <a:rPr sz="600" dirty="0">
                <a:latin typeface="Calibri"/>
                <a:cs typeface="Calibri"/>
              </a:rPr>
              <a:t>m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a</a:t>
            </a:r>
            <a:endParaRPr sz="600">
              <a:latin typeface="Calibri"/>
              <a:cs typeface="Calibri"/>
            </a:endParaRPr>
          </a:p>
          <a:p>
            <a:pPr marL="83820" indent="-71755">
              <a:lnSpc>
                <a:spcPct val="100000"/>
              </a:lnSpc>
              <a:buFont typeface="Arial MT"/>
              <a:buChar char="•"/>
              <a:tabLst>
                <a:tab pos="84455" algn="l"/>
              </a:tabLst>
            </a:pPr>
            <a:r>
              <a:rPr sz="600" spc="-5" dirty="0">
                <a:latin typeface="Calibri"/>
                <a:cs typeface="Calibri"/>
              </a:rPr>
              <a:t>Financiación</a:t>
            </a:r>
            <a:endParaRPr sz="600">
              <a:latin typeface="Calibri"/>
              <a:cs typeface="Calibri"/>
            </a:endParaRPr>
          </a:p>
          <a:p>
            <a:pPr marL="83820" indent="-71755">
              <a:lnSpc>
                <a:spcPct val="100000"/>
              </a:lnSpc>
              <a:buFont typeface="Arial MT"/>
              <a:buChar char="•"/>
              <a:tabLst>
                <a:tab pos="84455" algn="l"/>
              </a:tabLst>
            </a:pPr>
            <a:r>
              <a:rPr sz="600" spc="-5" dirty="0">
                <a:latin typeface="Calibri"/>
                <a:cs typeface="Calibri"/>
              </a:rPr>
              <a:t>Participación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906524" y="4558284"/>
            <a:ext cx="1649095" cy="289560"/>
            <a:chOff x="1906524" y="4558284"/>
            <a:chExt cx="1649095" cy="289560"/>
          </a:xfrm>
        </p:grpSpPr>
        <p:sp>
          <p:nvSpPr>
            <p:cNvPr id="28" name="object 28"/>
            <p:cNvSpPr/>
            <p:nvPr/>
          </p:nvSpPr>
          <p:spPr>
            <a:xfrm>
              <a:off x="3256788" y="4558284"/>
              <a:ext cx="299085" cy="70485"/>
            </a:xfrm>
            <a:custGeom>
              <a:avLst/>
              <a:gdLst/>
              <a:ahLst/>
              <a:cxnLst/>
              <a:rect l="l" t="t" r="r" b="b"/>
              <a:pathLst>
                <a:path w="299085" h="70485">
                  <a:moveTo>
                    <a:pt x="149352" y="0"/>
                  </a:moveTo>
                  <a:lnTo>
                    <a:pt x="91216" y="2755"/>
                  </a:lnTo>
                  <a:lnTo>
                    <a:pt x="43743" y="10267"/>
                  </a:lnTo>
                  <a:lnTo>
                    <a:pt x="11736" y="21409"/>
                  </a:lnTo>
                  <a:lnTo>
                    <a:pt x="0" y="35051"/>
                  </a:lnTo>
                  <a:lnTo>
                    <a:pt x="11736" y="48694"/>
                  </a:lnTo>
                  <a:lnTo>
                    <a:pt x="43743" y="59836"/>
                  </a:lnTo>
                  <a:lnTo>
                    <a:pt x="91216" y="67348"/>
                  </a:lnTo>
                  <a:lnTo>
                    <a:pt x="149352" y="70103"/>
                  </a:lnTo>
                  <a:lnTo>
                    <a:pt x="207487" y="67348"/>
                  </a:lnTo>
                  <a:lnTo>
                    <a:pt x="254960" y="59836"/>
                  </a:lnTo>
                  <a:lnTo>
                    <a:pt x="286967" y="48694"/>
                  </a:lnTo>
                  <a:lnTo>
                    <a:pt x="298704" y="35051"/>
                  </a:lnTo>
                  <a:lnTo>
                    <a:pt x="286967" y="21409"/>
                  </a:lnTo>
                  <a:lnTo>
                    <a:pt x="254960" y="10267"/>
                  </a:lnTo>
                  <a:lnTo>
                    <a:pt x="207487" y="2755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F5F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6524" y="4628388"/>
              <a:ext cx="216407" cy="219455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693117" y="977835"/>
            <a:ext cx="2652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2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. 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P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R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E</a:t>
            </a:r>
            <a:r>
              <a:rPr sz="1800" spc="-15" dirty="0">
                <a:solidFill>
                  <a:srgbClr val="C00000"/>
                </a:solidFill>
                <a:latin typeface="Calibri Light"/>
                <a:cs typeface="Calibri Light"/>
              </a:rPr>
              <a:t>D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800" spc="-35" dirty="0">
                <a:solidFill>
                  <a:srgbClr val="C00000"/>
                </a:solidFill>
                <a:latin typeface="Calibri Light"/>
                <a:cs typeface="Calibri Light"/>
              </a:rPr>
              <a:t>A</a:t>
            </a:r>
            <a:r>
              <a:rPr sz="1800" spc="-15" dirty="0">
                <a:solidFill>
                  <a:srgbClr val="C00000"/>
                </a:solidFill>
                <a:latin typeface="Calibri Light"/>
                <a:cs typeface="Calibri Light"/>
              </a:rPr>
              <a:t>G</a:t>
            </a:r>
            <a:r>
              <a:rPr sz="1800" spc="-25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800" spc="-30" dirty="0">
                <a:solidFill>
                  <a:srgbClr val="C00000"/>
                </a:solidFill>
                <a:latin typeface="Calibri Light"/>
                <a:cs typeface="Calibri Light"/>
              </a:rPr>
              <a:t>Ó</a:t>
            </a:r>
            <a:r>
              <a:rPr sz="1800" spc="-25" dirty="0">
                <a:solidFill>
                  <a:srgbClr val="C00000"/>
                </a:solidFill>
                <a:latin typeface="Calibri Light"/>
                <a:cs typeface="Calibri Light"/>
              </a:rPr>
              <a:t>S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T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800" spc="-30" dirty="0">
                <a:solidFill>
                  <a:srgbClr val="C00000"/>
                </a:solidFill>
                <a:latin typeface="Calibri Light"/>
                <a:cs typeface="Calibri Light"/>
              </a:rPr>
              <a:t>C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O</a:t>
            </a:r>
            <a:r>
              <a:rPr sz="1800" spc="-7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1800" spc="-35" dirty="0">
                <a:solidFill>
                  <a:srgbClr val="C00000"/>
                </a:solidFill>
                <a:latin typeface="Calibri Light"/>
                <a:cs typeface="Calibri Light"/>
              </a:rPr>
              <a:t>M</a:t>
            </a:r>
            <a:r>
              <a:rPr sz="1800" spc="-30" dirty="0">
                <a:solidFill>
                  <a:srgbClr val="C00000"/>
                </a:solidFill>
                <a:latin typeface="Calibri Light"/>
                <a:cs typeface="Calibri Light"/>
              </a:rPr>
              <a:t>OS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0190" y="1558021"/>
            <a:ext cx="20180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2.1.</a:t>
            </a:r>
            <a:r>
              <a:rPr sz="16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C00000"/>
                </a:solidFill>
                <a:latin typeface="Calibri"/>
                <a:cs typeface="Calibri"/>
              </a:rPr>
              <a:t>Concepto</a:t>
            </a:r>
            <a:r>
              <a:rPr sz="16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ciudad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36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2589" y="1420012"/>
            <a:ext cx="3278504" cy="3654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10" dirty="0">
                <a:latin typeface="Calibri"/>
                <a:cs typeface="Calibri"/>
              </a:rPr>
              <a:t>Prediagnóstico </a:t>
            </a:r>
            <a:r>
              <a:rPr sz="1100" spc="-5" dirty="0">
                <a:latin typeface="Calibri"/>
                <a:cs typeface="Calibri"/>
              </a:rPr>
              <a:t>DEMOS </a:t>
            </a:r>
            <a:r>
              <a:rPr sz="1100" spc="-10" dirty="0">
                <a:latin typeface="Calibri"/>
                <a:cs typeface="Calibri"/>
              </a:rPr>
              <a:t>se </a:t>
            </a:r>
            <a:r>
              <a:rPr sz="1100" spc="-5" dirty="0">
                <a:latin typeface="Calibri"/>
                <a:cs typeface="Calibri"/>
              </a:rPr>
              <a:t>compone de un </a:t>
            </a:r>
            <a:r>
              <a:rPr sz="1100" spc="-10" dirty="0">
                <a:latin typeface="Calibri"/>
                <a:cs typeface="Calibri"/>
              </a:rPr>
              <a:t>conjunto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actividades secuenciales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complementarias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cargo </a:t>
            </a:r>
            <a:r>
              <a:rPr sz="1100" spc="-10" dirty="0">
                <a:latin typeface="Calibri"/>
                <a:cs typeface="Calibri"/>
              </a:rPr>
              <a:t>de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Asociación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Equipo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Estructuración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DADEP.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720"/>
              </a:spcBef>
            </a:pPr>
            <a:r>
              <a:rPr sz="1100" spc="-5" dirty="0">
                <a:latin typeface="Calibri"/>
                <a:cs typeface="Calibri"/>
              </a:rPr>
              <a:t>Tras </a:t>
            </a:r>
            <a:r>
              <a:rPr sz="1100" spc="-1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aprobación de la constitución de la </a:t>
            </a:r>
            <a:r>
              <a:rPr sz="1100" spc="-10" dirty="0">
                <a:latin typeface="Calibri"/>
                <a:cs typeface="Calibri"/>
              </a:rPr>
              <a:t>asociación </a:t>
            </a:r>
            <a:r>
              <a:rPr sz="1100" spc="-15" dirty="0">
                <a:latin typeface="Calibri"/>
                <a:cs typeface="Calibri"/>
              </a:rPr>
              <a:t>se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inicia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proceso técnico de formulación </a:t>
            </a:r>
            <a:r>
              <a:rPr sz="1100" spc="-5" dirty="0">
                <a:latin typeface="Calibri"/>
                <a:cs typeface="Calibri"/>
              </a:rPr>
              <a:t>con una </a:t>
            </a:r>
            <a:r>
              <a:rPr sz="1100" dirty="0">
                <a:latin typeface="Calibri"/>
                <a:cs typeface="Calibri"/>
              </a:rPr>
              <a:t>mesa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trabajo de inducción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10" dirty="0">
                <a:latin typeface="Calibri"/>
                <a:cs typeface="Calibri"/>
              </a:rPr>
              <a:t>cargo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DADEP con participación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asociación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y/o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firma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consultora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represente.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partir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inducción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inicia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elaboración,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consulta, ajuste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aprobación de contenidos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técnicos </a:t>
            </a:r>
            <a:r>
              <a:rPr sz="1100" spc="-5" dirty="0">
                <a:latin typeface="Calibri"/>
                <a:cs typeface="Calibri"/>
              </a:rPr>
              <a:t>de la estructuración por parte de </a:t>
            </a:r>
            <a:r>
              <a:rPr sz="1100" spc="-1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asociación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 con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10" dirty="0">
                <a:latin typeface="Calibri"/>
                <a:cs typeface="Calibri"/>
              </a:rPr>
              <a:t>acompañamiento </a:t>
            </a:r>
            <a:r>
              <a:rPr sz="1100" spc="-5" dirty="0">
                <a:latin typeface="Calibri"/>
                <a:cs typeface="Calibri"/>
              </a:rPr>
              <a:t>integral del </a:t>
            </a:r>
            <a:r>
              <a:rPr sz="1100" spc="-10" dirty="0">
                <a:latin typeface="Calibri"/>
                <a:cs typeface="Calibri"/>
              </a:rPr>
              <a:t>equipo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DADEP.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etapa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tiene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tiempo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establecido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garantizar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continuidad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fluidez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proceso.</a:t>
            </a:r>
            <a:endParaRPr sz="11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725"/>
              </a:spcBef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resultado final de esta Fase de Prediagnóstico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 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consolidación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aprobación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Documento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Técnico 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Prediagnóstico </a:t>
            </a:r>
            <a:r>
              <a:rPr sz="1100" spc="-5" dirty="0">
                <a:latin typeface="Calibri"/>
                <a:cs typeface="Calibri"/>
              </a:rPr>
              <a:t>con la </a:t>
            </a:r>
            <a:r>
              <a:rPr sz="1100" spc="-10" dirty="0">
                <a:latin typeface="Calibri"/>
                <a:cs typeface="Calibri"/>
              </a:rPr>
              <a:t>Misión, </a:t>
            </a:r>
            <a:r>
              <a:rPr sz="1100" spc="-5" dirty="0">
                <a:latin typeface="Calibri"/>
                <a:cs typeface="Calibri"/>
              </a:rPr>
              <a:t>Visión, Matriz Estratégica </a:t>
            </a:r>
            <a:r>
              <a:rPr sz="1100" dirty="0">
                <a:latin typeface="Calibri"/>
                <a:cs typeface="Calibri"/>
              </a:rPr>
              <a:t>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identificación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escalas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5929" y="1002556"/>
            <a:ext cx="25895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2.2.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Actividades</a:t>
            </a:r>
            <a:r>
              <a:rPr spc="-1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Prediagnóstico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194047" y="1150632"/>
          <a:ext cx="3873496" cy="44409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6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08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77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1933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741045">
                        <a:lnSpc>
                          <a:spcPct val="100000"/>
                        </a:lnSpc>
                      </a:pP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ACTI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V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6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b="1" spc="-3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600" b="1" spc="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CI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AL</a:t>
                      </a:r>
                      <a:r>
                        <a:rPr sz="6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1905" marB="0">
                    <a:lnL w="3175">
                      <a:solidFill>
                        <a:srgbClr val="E7E6E6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E7E6E6"/>
                      </a:solidFill>
                      <a:prstDash val="solid"/>
                    </a:lnT>
                    <a:lnB w="3175">
                      <a:solidFill>
                        <a:srgbClr val="E7E6E6"/>
                      </a:solidFill>
                      <a:prstDash val="solid"/>
                    </a:lnB>
                    <a:solidFill>
                      <a:srgbClr val="757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328295">
                        <a:lnSpc>
                          <a:spcPct val="100000"/>
                        </a:lnSpc>
                      </a:pP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ACTI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V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6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b="1" spc="-3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C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OMP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M</a:t>
                      </a:r>
                      <a:r>
                        <a:rPr sz="6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TA</a:t>
                      </a:r>
                      <a:r>
                        <a:rPr sz="600" b="1" spc="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IAS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1905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E7E6E6"/>
                      </a:solidFill>
                      <a:prstDash val="solid"/>
                    </a:lnT>
                    <a:lnB w="3175">
                      <a:solidFill>
                        <a:srgbClr val="E7E6E6"/>
                      </a:solidFill>
                      <a:prstDash val="solid"/>
                    </a:lnB>
                    <a:solidFill>
                      <a:srgbClr val="757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400" b="1" dirty="0">
                          <a:latin typeface="Trebuchet MS"/>
                          <a:cs typeface="Trebuchet MS"/>
                        </a:rPr>
                        <a:t>0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E7E6E6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7219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00" spc="-10" dirty="0">
                          <a:latin typeface="Trebuchet MS"/>
                          <a:cs typeface="Trebuchet MS"/>
                        </a:rPr>
                        <a:t>INICIO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T w="3175">
                      <a:solidFill>
                        <a:srgbClr val="E7E6E6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E7E6E6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E7E6E6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</a:pPr>
                      <a:r>
                        <a:rPr sz="400" b="1" dirty="0">
                          <a:latin typeface="Trebuchet MS"/>
                          <a:cs typeface="Trebuchet MS"/>
                        </a:rPr>
                        <a:t>1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492125">
                        <a:lnSpc>
                          <a:spcPct val="100000"/>
                        </a:lnSpc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Constituciónasociación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64465" marR="142240" indent="78740">
                        <a:lnSpc>
                          <a:spcPts val="42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Acta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tu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ón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</a:pPr>
                      <a:r>
                        <a:rPr sz="400" b="1" dirty="0">
                          <a:latin typeface="Trebuchet MS"/>
                          <a:cs typeface="Trebuchet MS"/>
                        </a:rPr>
                        <a:t>2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556895" marR="196850">
                        <a:lnSpc>
                          <a:spcPts val="440"/>
                        </a:lnSpc>
                        <a:spcBef>
                          <a:spcPts val="270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Elaboración y radicación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Manifestación de</a:t>
                      </a:r>
                      <a:r>
                        <a:rPr sz="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interés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83515" marR="132080" indent="-45085">
                        <a:lnSpc>
                          <a:spcPts val="42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interés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9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00" b="1" dirty="0">
                          <a:latin typeface="Trebuchet MS"/>
                          <a:cs typeface="Trebuchet MS"/>
                        </a:rPr>
                        <a:t>3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720725" marR="85090" indent="-255904">
                        <a:lnSpc>
                          <a:spcPts val="440"/>
                        </a:lnSpc>
                        <a:spcBef>
                          <a:spcPts val="260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Indu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 </a:t>
                      </a:r>
                      <a:r>
                        <a:rPr sz="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al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93040" marR="172720" indent="1270" algn="ctr">
                        <a:lnSpc>
                          <a:spcPct val="8980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Guía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Indu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7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</a:pPr>
                      <a:r>
                        <a:rPr sz="400" b="1" dirty="0">
                          <a:latin typeface="Trebuchet MS"/>
                          <a:cs typeface="Trebuchet MS"/>
                        </a:rPr>
                        <a:t>4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530225" marR="75565" indent="-97155">
                        <a:lnSpc>
                          <a:spcPts val="420"/>
                        </a:lnSpc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sas</a:t>
                      </a:r>
                      <a:r>
                        <a:rPr sz="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ajo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4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Problemática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35" dirty="0">
                          <a:latin typeface="Calibri"/>
                          <a:cs typeface="Calibri"/>
                        </a:rPr>
                        <a:t>Objetivo(2s)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85725" marR="104775" indent="92075">
                        <a:lnSpc>
                          <a:spcPts val="420"/>
                        </a:lnSpc>
                        <a:spcBef>
                          <a:spcPts val="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Remitir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memorando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nfo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vo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í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cal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260350" marR="226695" indent="-147955">
                        <a:lnSpc>
                          <a:spcPts val="420"/>
                        </a:lnSpc>
                        <a:spcBef>
                          <a:spcPts val="290"/>
                        </a:spcBef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Memorando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Alcaldía </a:t>
                      </a:r>
                      <a:r>
                        <a:rPr sz="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Local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400" b="1" dirty="0">
                          <a:latin typeface="Trebuchet MS"/>
                          <a:cs typeface="Trebuchet MS"/>
                        </a:rPr>
                        <a:t>5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654050" marR="86995" indent="-227329">
                        <a:lnSpc>
                          <a:spcPct val="75500"/>
                        </a:lnSpc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sas</a:t>
                      </a:r>
                      <a:r>
                        <a:rPr sz="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ajo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z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Estratégica(2)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158750" marR="193040" indent="25400">
                        <a:lnSpc>
                          <a:spcPts val="44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Socialización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la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omun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op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)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460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Acta Socialización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1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</a:pPr>
                      <a:r>
                        <a:rPr sz="400" b="1" dirty="0">
                          <a:latin typeface="Trebuchet MS"/>
                          <a:cs typeface="Trebuchet MS"/>
                        </a:rPr>
                        <a:t>6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577850" marR="210185" indent="-3175">
                        <a:lnSpc>
                          <a:spcPts val="42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Elaboración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Expediente 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Prediagnóstico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 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14935" marR="143510" indent="4445" algn="ctr">
                        <a:lnSpc>
                          <a:spcPct val="89800"/>
                        </a:lnSpc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Expediente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co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</a:pPr>
                      <a:r>
                        <a:rPr sz="400" b="1" dirty="0">
                          <a:latin typeface="Trebuchet MS"/>
                          <a:cs typeface="Trebuchet MS"/>
                        </a:rPr>
                        <a:t>7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628650" marR="107950" indent="-133985">
                        <a:lnSpc>
                          <a:spcPts val="42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Revisión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ténica Prediagnóstico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DEM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71450" marR="978535" indent="-106680">
                        <a:lnSpc>
                          <a:spcPct val="106800"/>
                        </a:lnSpc>
                        <a:spcBef>
                          <a:spcPts val="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end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al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Polígono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8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00" b="1" dirty="0">
                          <a:latin typeface="Trebuchet MS"/>
                          <a:cs typeface="Trebuchet MS"/>
                        </a:rPr>
                        <a:t>8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Sí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95580" marR="362585" indent="-132080">
                        <a:lnSpc>
                          <a:spcPct val="229199"/>
                        </a:lnSpc>
                        <a:spcBef>
                          <a:spcPts val="359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Ap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ob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do  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83185" marR="175260" indent="-27940" algn="ctr">
                        <a:lnSpc>
                          <a:spcPct val="9760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Acta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Revisión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co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viabilidad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4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400" b="1" dirty="0">
                          <a:latin typeface="Trebuchet MS"/>
                          <a:cs typeface="Trebuchet MS"/>
                        </a:rPr>
                        <a:t>9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717550" marR="380365" indent="8890">
                        <a:lnSpc>
                          <a:spcPts val="440"/>
                        </a:lnSpc>
                        <a:spcBef>
                          <a:spcPts val="330"/>
                        </a:spcBef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Ajustes 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té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37160" marR="241935" indent="-38735">
                        <a:lnSpc>
                          <a:spcPts val="420"/>
                        </a:lnSpc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ajustes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6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182245">
                        <a:lnSpc>
                          <a:spcPct val="100000"/>
                        </a:lnSpc>
                      </a:pPr>
                      <a:r>
                        <a:rPr sz="400" b="1" spc="-10" dirty="0">
                          <a:latin typeface="Trebuchet MS"/>
                          <a:cs typeface="Trebuchet MS"/>
                        </a:rPr>
                        <a:t>10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201295" marR="26034" indent="-5715" algn="ctr">
                        <a:lnSpc>
                          <a:spcPct val="89800"/>
                        </a:lnSpc>
                        <a:spcBef>
                          <a:spcPts val="330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Acta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proceso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15811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00" spc="-10" dirty="0">
                          <a:latin typeface="Trebuchet MS"/>
                          <a:cs typeface="Trebuchet MS"/>
                        </a:rPr>
                        <a:t>FIN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No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82880" marR="359410" indent="-116205">
                        <a:lnSpc>
                          <a:spcPct val="26560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Ap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ob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do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Sí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95885" marR="125095" indent="-5715" algn="ctr">
                        <a:lnSpc>
                          <a:spcPct val="89800"/>
                        </a:lnSpc>
                        <a:spcBef>
                          <a:spcPts val="35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2a</a:t>
                      </a:r>
                      <a:r>
                        <a:rPr sz="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y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viabilidad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8071866" y="11513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0"/>
                </a:moveTo>
                <a:lnTo>
                  <a:pt x="1524" y="1524"/>
                </a:lnTo>
              </a:path>
            </a:pathLst>
          </a:custGeom>
          <a:ln w="3175">
            <a:solidFill>
              <a:srgbClr val="AD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71866" y="143332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0"/>
                </a:moveTo>
                <a:lnTo>
                  <a:pt x="1524" y="1524"/>
                </a:lnTo>
              </a:path>
            </a:pathLst>
          </a:custGeom>
          <a:ln w="3175">
            <a:solidFill>
              <a:srgbClr val="AD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485132" y="1499584"/>
            <a:ext cx="4102735" cy="5314315"/>
            <a:chOff x="4485132" y="1499584"/>
            <a:chExt cx="4102735" cy="53143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172" y="6047231"/>
              <a:ext cx="2639567" cy="7665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5132" y="1499584"/>
              <a:ext cx="3427507" cy="456618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113842" y="5869156"/>
            <a:ext cx="71755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solidFill>
                  <a:srgbClr val="0D0D0D"/>
                </a:solidFill>
                <a:latin typeface="Calibri"/>
                <a:cs typeface="Calibri"/>
              </a:rPr>
              <a:t>Pasa</a:t>
            </a:r>
            <a:r>
              <a:rPr sz="50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0D0D0D"/>
                </a:solidFill>
                <a:latin typeface="Calibri"/>
                <a:cs typeface="Calibri"/>
              </a:rPr>
              <a:t>a </a:t>
            </a:r>
            <a:r>
              <a:rPr sz="500" spc="-5" dirty="0">
                <a:solidFill>
                  <a:srgbClr val="0D0D0D"/>
                </a:solidFill>
                <a:latin typeface="Calibri"/>
                <a:cs typeface="Calibri"/>
              </a:rPr>
              <a:t>Fase</a:t>
            </a:r>
            <a:r>
              <a:rPr sz="50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0D0D0D"/>
                </a:solidFill>
                <a:latin typeface="Calibri"/>
                <a:cs typeface="Calibri"/>
              </a:rPr>
              <a:t>de Diagnóstico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5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0958" y="1112924"/>
            <a:ext cx="34524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2.3.</a:t>
            </a:r>
            <a:r>
              <a:rPr spc="-1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Constitución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dirty="0">
                <a:solidFill>
                  <a:srgbClr val="C00000"/>
                </a:solidFill>
              </a:rPr>
              <a:t> la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Asociación</a:t>
            </a:r>
            <a:r>
              <a:rPr spc="-1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DEMOS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0958" y="1454527"/>
            <a:ext cx="7415530" cy="40538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Asociación </a:t>
            </a:r>
            <a:r>
              <a:rPr sz="1100" dirty="0">
                <a:latin typeface="Calibri"/>
                <a:cs typeface="Calibri"/>
              </a:rPr>
              <a:t>DEMOS es </a:t>
            </a:r>
            <a:r>
              <a:rPr sz="1100" spc="-5" dirty="0">
                <a:latin typeface="Calibri"/>
                <a:cs typeface="Calibri"/>
              </a:rPr>
              <a:t>la entidad privada sin </a:t>
            </a:r>
            <a:r>
              <a:rPr sz="1100" dirty="0">
                <a:latin typeface="Calibri"/>
                <a:cs typeface="Calibri"/>
              </a:rPr>
              <a:t>ánimo </a:t>
            </a:r>
            <a:r>
              <a:rPr sz="1100" spc="-5" dirty="0">
                <a:latin typeface="Calibri"/>
                <a:cs typeface="Calibri"/>
              </a:rPr>
              <a:t>de lucro que </a:t>
            </a:r>
            <a:r>
              <a:rPr sz="1100" dirty="0">
                <a:latin typeface="Calibri"/>
                <a:cs typeface="Calibri"/>
              </a:rPr>
              <a:t>solicita </a:t>
            </a:r>
            <a:r>
              <a:rPr sz="1100" spc="-5" dirty="0">
                <a:latin typeface="Calibri"/>
                <a:cs typeface="Calibri"/>
              </a:rPr>
              <a:t>la aprobación de la administración distrital para </a:t>
            </a:r>
            <a:r>
              <a:rPr sz="1100" dirty="0">
                <a:latin typeface="Calibri"/>
                <a:cs typeface="Calibri"/>
              </a:rPr>
              <a:t>imple-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mentar el DEMOS. Es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persona </a:t>
            </a:r>
            <a:r>
              <a:rPr sz="1100" spc="-5" dirty="0">
                <a:latin typeface="Calibri"/>
                <a:cs typeface="Calibri"/>
              </a:rPr>
              <a:t>jurídica que asumirá las obligaciones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ejercerá </a:t>
            </a:r>
            <a:r>
              <a:rPr sz="1100" dirty="0">
                <a:latin typeface="Calibri"/>
                <a:cs typeface="Calibri"/>
              </a:rPr>
              <a:t>los derechos </a:t>
            </a:r>
            <a:r>
              <a:rPr sz="1100" spc="-5" dirty="0">
                <a:latin typeface="Calibri"/>
                <a:cs typeface="Calibri"/>
              </a:rPr>
              <a:t>inherentes al </a:t>
            </a:r>
            <a:r>
              <a:rPr sz="1100" dirty="0">
                <a:latin typeface="Calibri"/>
                <a:cs typeface="Calibri"/>
              </a:rPr>
              <a:t>proceso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estructu-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ración y ejecución del proyecto, y será el </a:t>
            </a:r>
            <a:r>
              <a:rPr sz="1100" spc="-5" dirty="0">
                <a:latin typeface="Calibri"/>
                <a:cs typeface="Calibri"/>
              </a:rPr>
              <a:t>interlocutor </a:t>
            </a:r>
            <a:r>
              <a:rPr sz="1100" dirty="0">
                <a:latin typeface="Calibri"/>
                <a:cs typeface="Calibri"/>
              </a:rPr>
              <a:t>del DADEP en todas </a:t>
            </a:r>
            <a:r>
              <a:rPr sz="1100" spc="-5" dirty="0">
                <a:latin typeface="Calibri"/>
                <a:cs typeface="Calibri"/>
              </a:rPr>
              <a:t>las etapas </a:t>
            </a:r>
            <a:r>
              <a:rPr sz="1100" dirty="0">
                <a:latin typeface="Calibri"/>
                <a:cs typeface="Calibri"/>
              </a:rPr>
              <a:t>del proceso a través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su </a:t>
            </a:r>
            <a:r>
              <a:rPr sz="1100" spc="-5" dirty="0">
                <a:latin typeface="Calibri"/>
                <a:cs typeface="Calibri"/>
              </a:rPr>
              <a:t>representante legal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delegado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fines.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asociación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aportar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siguientes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soportes: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Calibri"/>
              <a:cs typeface="Calibri"/>
            </a:endParaRPr>
          </a:p>
          <a:p>
            <a:pPr marL="279400" indent="-1727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80035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Soportes</a:t>
            </a:r>
            <a:r>
              <a:rPr sz="1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persona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jurídica</a:t>
            </a:r>
            <a:endParaRPr sz="1200">
              <a:latin typeface="Calibri"/>
              <a:cs typeface="Calibri"/>
            </a:endParaRPr>
          </a:p>
          <a:p>
            <a:pPr marL="279400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280035" algn="l"/>
              </a:tabLst>
            </a:pPr>
            <a:r>
              <a:rPr sz="1100" spc="-5" dirty="0">
                <a:latin typeface="Calibri"/>
                <a:cs typeface="Calibri"/>
              </a:rPr>
              <a:t>Certificado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Existencia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Representación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Legal</a:t>
            </a:r>
            <a:endParaRPr sz="1100">
              <a:latin typeface="Calibri"/>
              <a:cs typeface="Calibri"/>
            </a:endParaRPr>
          </a:p>
          <a:p>
            <a:pPr marL="279400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280035" algn="l"/>
              </a:tabLst>
            </a:pPr>
            <a:r>
              <a:rPr sz="1100" spc="-5" dirty="0">
                <a:latin typeface="Calibri"/>
                <a:cs typeface="Calibri"/>
              </a:rPr>
              <a:t>Estatutos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persona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jurídica</a:t>
            </a:r>
            <a:endParaRPr sz="1100">
              <a:latin typeface="Calibri"/>
              <a:cs typeface="Calibri"/>
            </a:endParaRPr>
          </a:p>
          <a:p>
            <a:pPr marL="279400" marR="4015740" indent="-172085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280035" algn="l"/>
              </a:tabLst>
            </a:pPr>
            <a:r>
              <a:rPr sz="1100" spc="-5" dirty="0">
                <a:latin typeface="Calibri"/>
                <a:cs typeface="Calibri"/>
              </a:rPr>
              <a:t>Identificación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atribuciones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representante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legal </a:t>
            </a:r>
            <a:r>
              <a:rPr sz="1100" spc="-5" dirty="0">
                <a:latin typeface="Calibri"/>
                <a:cs typeface="Calibri"/>
              </a:rPr>
              <a:t> (capacidad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legal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para</a:t>
            </a:r>
            <a:r>
              <a:rPr sz="1100" spc="-5" dirty="0">
                <a:latin typeface="Calibri"/>
                <a:cs typeface="Calibri"/>
              </a:rPr>
              <a:t> manejar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cuantía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proyectada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presupuesto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general)</a:t>
            </a:r>
            <a:endParaRPr sz="1100">
              <a:latin typeface="Calibri"/>
              <a:cs typeface="Calibri"/>
            </a:endParaRPr>
          </a:p>
          <a:p>
            <a:pPr marL="279400" marR="4017010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280035" algn="l"/>
              </a:tabLst>
            </a:pPr>
            <a:r>
              <a:rPr sz="1100" spc="-5" dirty="0">
                <a:latin typeface="Calibri"/>
                <a:cs typeface="Calibri"/>
              </a:rPr>
              <a:t>Certificaciones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idoneidad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representante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legal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(antecedentes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fiscales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disciplinarios)</a:t>
            </a:r>
            <a:endParaRPr sz="1100">
              <a:latin typeface="Calibri"/>
              <a:cs typeface="Calibri"/>
            </a:endParaRPr>
          </a:p>
          <a:p>
            <a:pPr marL="279400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280035" algn="l"/>
              </a:tabLst>
            </a:pPr>
            <a:r>
              <a:rPr sz="1100" spc="-5" dirty="0">
                <a:latin typeface="Calibri"/>
                <a:cs typeface="Calibri"/>
              </a:rPr>
              <a:t>Certificado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antecedentes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fiscales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persona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jurídica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"/>
            </a:pPr>
            <a:endParaRPr sz="950">
              <a:latin typeface="Calibri"/>
              <a:cs typeface="Calibri"/>
            </a:endParaRPr>
          </a:p>
          <a:p>
            <a:pPr marL="279400" indent="-172720" algn="just">
              <a:lnSpc>
                <a:spcPct val="100000"/>
              </a:lnSpc>
              <a:buFont typeface="Wingdings"/>
              <a:buChar char=""/>
              <a:tabLst>
                <a:tab pos="280035" algn="l"/>
              </a:tabLst>
            </a:pPr>
            <a:r>
              <a:rPr sz="1100" spc="-5" dirty="0">
                <a:latin typeface="Calibri"/>
                <a:cs typeface="Calibri"/>
              </a:rPr>
              <a:t>Estructura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organización</a:t>
            </a:r>
            <a:endParaRPr sz="1100">
              <a:latin typeface="Calibri"/>
              <a:cs typeface="Calibri"/>
            </a:endParaRPr>
          </a:p>
          <a:p>
            <a:pPr marL="279400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280035" algn="l"/>
              </a:tabLst>
            </a:pPr>
            <a:r>
              <a:rPr sz="1100" dirty="0">
                <a:latin typeface="Calibri"/>
                <a:cs typeface="Calibri"/>
              </a:rPr>
              <a:t>Número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asociados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aportantes</a:t>
            </a:r>
            <a:endParaRPr sz="1100">
              <a:latin typeface="Calibri"/>
              <a:cs typeface="Calibri"/>
            </a:endParaRPr>
          </a:p>
          <a:p>
            <a:pPr marL="279400" marR="4015104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280035" algn="l"/>
              </a:tabLst>
            </a:pPr>
            <a:r>
              <a:rPr sz="1100" spc="-5" dirty="0">
                <a:latin typeface="Calibri"/>
                <a:cs typeface="Calibri"/>
              </a:rPr>
              <a:t>Identificación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modalidades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aprovechamiento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económico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específicos</a:t>
            </a:r>
            <a:r>
              <a:rPr sz="1100" dirty="0">
                <a:latin typeface="Calibri"/>
                <a:cs typeface="Calibri"/>
              </a:rPr>
              <a:t> 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desarrollar para dar cumplimiento al objeto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social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asociación.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44732" y="2130488"/>
            <a:ext cx="3141345" cy="3635375"/>
            <a:chOff x="4844732" y="2130488"/>
            <a:chExt cx="3141345" cy="363537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7385" y="4041648"/>
              <a:ext cx="2696886" cy="17205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09324" y="4040060"/>
              <a:ext cx="2862580" cy="1724025"/>
            </a:xfrm>
            <a:custGeom>
              <a:avLst/>
              <a:gdLst/>
              <a:ahLst/>
              <a:cxnLst/>
              <a:rect l="l" t="t" r="r" b="b"/>
              <a:pathLst>
                <a:path w="2862579" h="1724025">
                  <a:moveTo>
                    <a:pt x="0" y="0"/>
                  </a:moveTo>
                  <a:lnTo>
                    <a:pt x="2862199" y="0"/>
                  </a:lnTo>
                  <a:lnTo>
                    <a:pt x="2862199" y="1723770"/>
                  </a:lnTo>
                  <a:lnTo>
                    <a:pt x="0" y="172377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4732" y="2130488"/>
              <a:ext cx="3141027" cy="1894382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930" y="999919"/>
            <a:ext cx="1943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2.4.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Ruta</a:t>
            </a:r>
            <a:r>
              <a:rPr spc="-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Metodológica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27887" y="1516380"/>
            <a:ext cx="1643380" cy="4095115"/>
            <a:chOff x="627887" y="1516380"/>
            <a:chExt cx="1643380" cy="4095115"/>
          </a:xfrm>
        </p:grpSpPr>
        <p:sp>
          <p:nvSpPr>
            <p:cNvPr id="5" name="object 5"/>
            <p:cNvSpPr/>
            <p:nvPr/>
          </p:nvSpPr>
          <p:spPr>
            <a:xfrm>
              <a:off x="637031" y="1516380"/>
              <a:ext cx="1633855" cy="4095115"/>
            </a:xfrm>
            <a:custGeom>
              <a:avLst/>
              <a:gdLst/>
              <a:ahLst/>
              <a:cxnLst/>
              <a:rect l="l" t="t" r="r" b="b"/>
              <a:pathLst>
                <a:path w="1633855" h="4095115">
                  <a:moveTo>
                    <a:pt x="1633727" y="0"/>
                  </a:moveTo>
                  <a:lnTo>
                    <a:pt x="0" y="0"/>
                  </a:lnTo>
                  <a:lnTo>
                    <a:pt x="0" y="4094988"/>
                  </a:lnTo>
                  <a:lnTo>
                    <a:pt x="1633727" y="4094988"/>
                  </a:lnTo>
                  <a:lnTo>
                    <a:pt x="1633727" y="0"/>
                  </a:lnTo>
                  <a:close/>
                </a:path>
              </a:pathLst>
            </a:custGeom>
            <a:solidFill>
              <a:srgbClr val="F0E6D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7887" y="2796540"/>
              <a:ext cx="797560" cy="215265"/>
            </a:xfrm>
            <a:custGeom>
              <a:avLst/>
              <a:gdLst/>
              <a:ahLst/>
              <a:cxnLst/>
              <a:rect l="l" t="t" r="r" b="b"/>
              <a:pathLst>
                <a:path w="797560" h="215264">
                  <a:moveTo>
                    <a:pt x="797051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797051" y="214884"/>
                  </a:lnTo>
                  <a:lnTo>
                    <a:pt x="79705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09260" y="2814851"/>
            <a:ext cx="4127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n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5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que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14549" y="1525524"/>
            <a:ext cx="7473315" cy="4086225"/>
            <a:chOff x="1114549" y="1525524"/>
            <a:chExt cx="7473315" cy="4086225"/>
          </a:xfrm>
        </p:grpSpPr>
        <p:sp>
          <p:nvSpPr>
            <p:cNvPr id="9" name="object 9"/>
            <p:cNvSpPr/>
            <p:nvPr/>
          </p:nvSpPr>
          <p:spPr>
            <a:xfrm>
              <a:off x="1139948" y="2461260"/>
              <a:ext cx="273050" cy="323850"/>
            </a:xfrm>
            <a:custGeom>
              <a:avLst/>
              <a:gdLst/>
              <a:ahLst/>
              <a:cxnLst/>
              <a:rect l="l" t="t" r="r" b="b"/>
              <a:pathLst>
                <a:path w="273050" h="323850">
                  <a:moveTo>
                    <a:pt x="272503" y="0"/>
                  </a:moveTo>
                  <a:lnTo>
                    <a:pt x="272503" y="161823"/>
                  </a:lnTo>
                  <a:lnTo>
                    <a:pt x="0" y="161823"/>
                  </a:lnTo>
                  <a:lnTo>
                    <a:pt x="0" y="32363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14549" y="27594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47103" y="1872996"/>
              <a:ext cx="2040889" cy="3738879"/>
            </a:xfrm>
            <a:custGeom>
              <a:avLst/>
              <a:gdLst/>
              <a:ahLst/>
              <a:cxnLst/>
              <a:rect l="l" t="t" r="r" b="b"/>
              <a:pathLst>
                <a:path w="2040890" h="3738879">
                  <a:moveTo>
                    <a:pt x="0" y="3738372"/>
                  </a:moveTo>
                  <a:lnTo>
                    <a:pt x="2040636" y="3738372"/>
                  </a:lnTo>
                  <a:lnTo>
                    <a:pt x="2040636" y="0"/>
                  </a:lnTo>
                  <a:lnTo>
                    <a:pt x="0" y="0"/>
                  </a:lnTo>
                  <a:lnTo>
                    <a:pt x="0" y="3738372"/>
                  </a:lnTo>
                  <a:close/>
                </a:path>
              </a:pathLst>
            </a:custGeom>
            <a:solidFill>
              <a:srgbClr val="F0E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95144" y="1872996"/>
              <a:ext cx="4231005" cy="3738879"/>
            </a:xfrm>
            <a:custGeom>
              <a:avLst/>
              <a:gdLst/>
              <a:ahLst/>
              <a:cxnLst/>
              <a:rect l="l" t="t" r="r" b="b"/>
              <a:pathLst>
                <a:path w="4231005" h="3738879">
                  <a:moveTo>
                    <a:pt x="0" y="3738372"/>
                  </a:moveTo>
                  <a:lnTo>
                    <a:pt x="4230624" y="3738372"/>
                  </a:lnTo>
                  <a:lnTo>
                    <a:pt x="4230624" y="0"/>
                  </a:lnTo>
                  <a:lnTo>
                    <a:pt x="0" y="0"/>
                  </a:lnTo>
                  <a:lnTo>
                    <a:pt x="0" y="3738372"/>
                  </a:lnTo>
                  <a:close/>
                </a:path>
              </a:pathLst>
            </a:custGeom>
            <a:solidFill>
              <a:srgbClr val="F0E6D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47103" y="1545336"/>
              <a:ext cx="2040889" cy="10795"/>
            </a:xfrm>
            <a:custGeom>
              <a:avLst/>
              <a:gdLst/>
              <a:ahLst/>
              <a:cxnLst/>
              <a:rect l="l" t="t" r="r" b="b"/>
              <a:pathLst>
                <a:path w="2040890" h="10794">
                  <a:moveTo>
                    <a:pt x="0" y="10667"/>
                  </a:moveTo>
                  <a:lnTo>
                    <a:pt x="2040636" y="10667"/>
                  </a:lnTo>
                  <a:lnTo>
                    <a:pt x="2040636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F0E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95144" y="1525524"/>
              <a:ext cx="4231005" cy="30480"/>
            </a:xfrm>
            <a:custGeom>
              <a:avLst/>
              <a:gdLst/>
              <a:ahLst/>
              <a:cxnLst/>
              <a:rect l="l" t="t" r="r" b="b"/>
              <a:pathLst>
                <a:path w="4231005" h="30480">
                  <a:moveTo>
                    <a:pt x="0" y="30479"/>
                  </a:moveTo>
                  <a:lnTo>
                    <a:pt x="4230624" y="30479"/>
                  </a:lnTo>
                  <a:lnTo>
                    <a:pt x="4230624" y="0"/>
                  </a:lnTo>
                  <a:lnTo>
                    <a:pt x="0" y="0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0E6D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7408" y="2342388"/>
              <a:ext cx="2061438" cy="263347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399788" y="4901183"/>
              <a:ext cx="2057400" cy="280670"/>
            </a:xfrm>
            <a:custGeom>
              <a:avLst/>
              <a:gdLst/>
              <a:ahLst/>
              <a:cxnLst/>
              <a:rect l="l" t="t" r="r" b="b"/>
              <a:pathLst>
                <a:path w="2057400" h="280670">
                  <a:moveTo>
                    <a:pt x="2057400" y="135636"/>
                  </a:moveTo>
                  <a:lnTo>
                    <a:pt x="781812" y="135636"/>
                  </a:lnTo>
                  <a:lnTo>
                    <a:pt x="781812" y="0"/>
                  </a:lnTo>
                  <a:lnTo>
                    <a:pt x="0" y="0"/>
                  </a:lnTo>
                  <a:lnTo>
                    <a:pt x="0" y="135636"/>
                  </a:lnTo>
                  <a:lnTo>
                    <a:pt x="0" y="140208"/>
                  </a:lnTo>
                  <a:lnTo>
                    <a:pt x="0" y="280416"/>
                  </a:lnTo>
                  <a:lnTo>
                    <a:pt x="2057400" y="280416"/>
                  </a:lnTo>
                  <a:lnTo>
                    <a:pt x="2057400" y="140208"/>
                  </a:lnTo>
                  <a:lnTo>
                    <a:pt x="2057400" y="135636"/>
                  </a:lnTo>
                  <a:close/>
                </a:path>
                <a:path w="2057400" h="280670">
                  <a:moveTo>
                    <a:pt x="2057400" y="0"/>
                  </a:moveTo>
                  <a:lnTo>
                    <a:pt x="1377696" y="0"/>
                  </a:lnTo>
                  <a:lnTo>
                    <a:pt x="1377696" y="129540"/>
                  </a:lnTo>
                  <a:lnTo>
                    <a:pt x="2057400" y="129540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rgbClr val="F5F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6396" y="2342388"/>
              <a:ext cx="1984247" cy="263347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391156" y="4463796"/>
              <a:ext cx="553720" cy="277495"/>
            </a:xfrm>
            <a:custGeom>
              <a:avLst/>
              <a:gdLst/>
              <a:ahLst/>
              <a:cxnLst/>
              <a:rect l="l" t="t" r="r" b="b"/>
              <a:pathLst>
                <a:path w="553719" h="277495">
                  <a:moveTo>
                    <a:pt x="553212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553212" y="277367"/>
                  </a:lnTo>
                  <a:lnTo>
                    <a:pt x="553212" y="0"/>
                  </a:lnTo>
                  <a:close/>
                </a:path>
              </a:pathLst>
            </a:custGeom>
            <a:solidFill>
              <a:srgbClr val="FAE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519527" y="4492216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81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Calibri"/>
                <a:cs typeface="Calibri"/>
              </a:rPr>
              <a:t>Causa 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</a:t>
            </a:r>
            <a:r>
              <a:rPr sz="600" spc="-10" dirty="0">
                <a:latin typeface="Calibri"/>
                <a:cs typeface="Calibri"/>
              </a:rPr>
              <a:t>ir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ta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1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70048" y="4773167"/>
            <a:ext cx="562610" cy="276225"/>
          </a:xfrm>
          <a:custGeom>
            <a:avLst/>
            <a:gdLst/>
            <a:ahLst/>
            <a:cxnLst/>
            <a:rect l="l" t="t" r="r" b="b"/>
            <a:pathLst>
              <a:path w="562610" h="276225">
                <a:moveTo>
                  <a:pt x="562356" y="0"/>
                </a:moveTo>
                <a:lnTo>
                  <a:pt x="0" y="0"/>
                </a:lnTo>
                <a:lnTo>
                  <a:pt x="0" y="275843"/>
                </a:lnTo>
                <a:lnTo>
                  <a:pt x="562356" y="275843"/>
                </a:lnTo>
                <a:lnTo>
                  <a:pt x="562356" y="0"/>
                </a:lnTo>
                <a:close/>
              </a:path>
            </a:pathLst>
          </a:custGeom>
          <a:solidFill>
            <a:srgbClr val="FAE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773412" y="4801055"/>
            <a:ext cx="3549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302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Calibri"/>
                <a:cs typeface="Calibri"/>
              </a:rPr>
              <a:t>Causa 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nd</a:t>
            </a:r>
            <a:r>
              <a:rPr sz="600" spc="-10" dirty="0">
                <a:latin typeface="Calibri"/>
                <a:cs typeface="Calibri"/>
              </a:rPr>
              <a:t>ir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ta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1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19500" y="4773167"/>
            <a:ext cx="562610" cy="276225"/>
          </a:xfrm>
          <a:custGeom>
            <a:avLst/>
            <a:gdLst/>
            <a:ahLst/>
            <a:cxnLst/>
            <a:rect l="l" t="t" r="r" b="b"/>
            <a:pathLst>
              <a:path w="562610" h="276225">
                <a:moveTo>
                  <a:pt x="562355" y="0"/>
                </a:moveTo>
                <a:lnTo>
                  <a:pt x="0" y="0"/>
                </a:lnTo>
                <a:lnTo>
                  <a:pt x="0" y="275843"/>
                </a:lnTo>
                <a:lnTo>
                  <a:pt x="562355" y="275843"/>
                </a:lnTo>
                <a:lnTo>
                  <a:pt x="562355" y="0"/>
                </a:lnTo>
                <a:close/>
              </a:path>
            </a:pathLst>
          </a:custGeom>
          <a:solidFill>
            <a:srgbClr val="FAE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722081" y="4801055"/>
            <a:ext cx="3549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302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Calibri"/>
                <a:cs typeface="Calibri"/>
              </a:rPr>
              <a:t>Causa 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nd</a:t>
            </a:r>
            <a:r>
              <a:rPr sz="600" spc="-10" dirty="0">
                <a:latin typeface="Calibri"/>
                <a:cs typeface="Calibri"/>
              </a:rPr>
              <a:t>ir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ta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16096" y="4428744"/>
            <a:ext cx="559435" cy="277495"/>
          </a:xfrm>
          <a:custGeom>
            <a:avLst/>
            <a:gdLst/>
            <a:ahLst/>
            <a:cxnLst/>
            <a:rect l="l" t="t" r="r" b="b"/>
            <a:pathLst>
              <a:path w="559435" h="277495">
                <a:moveTo>
                  <a:pt x="559308" y="0"/>
                </a:moveTo>
                <a:lnTo>
                  <a:pt x="0" y="0"/>
                </a:lnTo>
                <a:lnTo>
                  <a:pt x="0" y="277367"/>
                </a:lnTo>
                <a:lnTo>
                  <a:pt x="559308" y="277367"/>
                </a:lnTo>
                <a:lnTo>
                  <a:pt x="559308" y="0"/>
                </a:lnTo>
                <a:close/>
              </a:path>
            </a:pathLst>
          </a:custGeom>
          <a:solidFill>
            <a:srgbClr val="FAE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947355" y="4457724"/>
            <a:ext cx="297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81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Calibri"/>
                <a:cs typeface="Calibri"/>
              </a:rPr>
              <a:t>Causa 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</a:t>
            </a:r>
            <a:r>
              <a:rPr sz="600" spc="-10" dirty="0">
                <a:latin typeface="Calibri"/>
                <a:cs typeface="Calibri"/>
              </a:rPr>
              <a:t>ir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ta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3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481072" y="3235451"/>
            <a:ext cx="1717675" cy="1551305"/>
            <a:chOff x="2481072" y="3235451"/>
            <a:chExt cx="1717675" cy="1551305"/>
          </a:xfrm>
        </p:grpSpPr>
        <p:sp>
          <p:nvSpPr>
            <p:cNvPr id="27" name="object 27"/>
            <p:cNvSpPr/>
            <p:nvPr/>
          </p:nvSpPr>
          <p:spPr>
            <a:xfrm>
              <a:off x="2631186" y="3920489"/>
              <a:ext cx="772795" cy="509270"/>
            </a:xfrm>
            <a:custGeom>
              <a:avLst/>
              <a:gdLst/>
              <a:ahLst/>
              <a:cxnLst/>
              <a:rect l="l" t="t" r="r" b="b"/>
              <a:pathLst>
                <a:path w="772795" h="509270">
                  <a:moveTo>
                    <a:pt x="0" y="509016"/>
                  </a:moveTo>
                  <a:lnTo>
                    <a:pt x="25012" y="457371"/>
                  </a:lnTo>
                  <a:lnTo>
                    <a:pt x="105079" y="413994"/>
                  </a:lnTo>
                  <a:lnTo>
                    <a:pt x="187156" y="405484"/>
                  </a:lnTo>
                  <a:lnTo>
                    <a:pt x="238796" y="405394"/>
                  </a:lnTo>
                  <a:lnTo>
                    <a:pt x="294197" y="405298"/>
                  </a:lnTo>
                  <a:lnTo>
                    <a:pt x="350876" y="403107"/>
                  </a:lnTo>
                  <a:lnTo>
                    <a:pt x="406354" y="396735"/>
                  </a:lnTo>
                  <a:lnTo>
                    <a:pt x="458150" y="384092"/>
                  </a:lnTo>
                  <a:lnTo>
                    <a:pt x="503783" y="363093"/>
                  </a:lnTo>
                  <a:lnTo>
                    <a:pt x="539714" y="337309"/>
                  </a:lnTo>
                  <a:lnTo>
                    <a:pt x="573507" y="306388"/>
                  </a:lnTo>
                  <a:lnTo>
                    <a:pt x="605430" y="270970"/>
                  </a:lnTo>
                  <a:lnTo>
                    <a:pt x="635751" y="231697"/>
                  </a:lnTo>
                  <a:lnTo>
                    <a:pt x="664736" y="189213"/>
                  </a:lnTo>
                  <a:lnTo>
                    <a:pt x="692653" y="144159"/>
                  </a:lnTo>
                  <a:lnTo>
                    <a:pt x="719769" y="97177"/>
                  </a:lnTo>
                  <a:lnTo>
                    <a:pt x="746351" y="48910"/>
                  </a:lnTo>
                  <a:lnTo>
                    <a:pt x="772668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411474" y="3914393"/>
              <a:ext cx="772795" cy="509270"/>
            </a:xfrm>
            <a:custGeom>
              <a:avLst/>
              <a:gdLst/>
              <a:ahLst/>
              <a:cxnLst/>
              <a:rect l="l" t="t" r="r" b="b"/>
              <a:pathLst>
                <a:path w="772795" h="509270">
                  <a:moveTo>
                    <a:pt x="772667" y="509015"/>
                  </a:moveTo>
                  <a:lnTo>
                    <a:pt x="747655" y="457371"/>
                  </a:lnTo>
                  <a:lnTo>
                    <a:pt x="667588" y="413994"/>
                  </a:lnTo>
                  <a:lnTo>
                    <a:pt x="585511" y="405484"/>
                  </a:lnTo>
                  <a:lnTo>
                    <a:pt x="533871" y="405394"/>
                  </a:lnTo>
                  <a:lnTo>
                    <a:pt x="478470" y="405298"/>
                  </a:lnTo>
                  <a:lnTo>
                    <a:pt x="421791" y="403107"/>
                  </a:lnTo>
                  <a:lnTo>
                    <a:pt x="366313" y="396735"/>
                  </a:lnTo>
                  <a:lnTo>
                    <a:pt x="314517" y="384092"/>
                  </a:lnTo>
                  <a:lnTo>
                    <a:pt x="268884" y="363092"/>
                  </a:lnTo>
                  <a:lnTo>
                    <a:pt x="232953" y="337309"/>
                  </a:lnTo>
                  <a:lnTo>
                    <a:pt x="199160" y="306388"/>
                  </a:lnTo>
                  <a:lnTo>
                    <a:pt x="167237" y="270970"/>
                  </a:lnTo>
                  <a:lnTo>
                    <a:pt x="136916" y="231697"/>
                  </a:lnTo>
                  <a:lnTo>
                    <a:pt x="107931" y="189213"/>
                  </a:lnTo>
                  <a:lnTo>
                    <a:pt x="80014" y="144159"/>
                  </a:lnTo>
                  <a:lnTo>
                    <a:pt x="52898" y="97177"/>
                  </a:lnTo>
                  <a:lnTo>
                    <a:pt x="26316" y="4891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987946" y="3928109"/>
              <a:ext cx="417830" cy="844550"/>
            </a:xfrm>
            <a:custGeom>
              <a:avLst/>
              <a:gdLst/>
              <a:ahLst/>
              <a:cxnLst/>
              <a:rect l="l" t="t" r="r" b="b"/>
              <a:pathLst>
                <a:path w="417829" h="844550">
                  <a:moveTo>
                    <a:pt x="8228" y="844295"/>
                  </a:moveTo>
                  <a:lnTo>
                    <a:pt x="3805" y="793569"/>
                  </a:lnTo>
                  <a:lnTo>
                    <a:pt x="642" y="743658"/>
                  </a:lnTo>
                  <a:lnTo>
                    <a:pt x="0" y="695375"/>
                  </a:lnTo>
                  <a:lnTo>
                    <a:pt x="3137" y="649534"/>
                  </a:lnTo>
                  <a:lnTo>
                    <a:pt x="11314" y="606945"/>
                  </a:lnTo>
                  <a:lnTo>
                    <a:pt x="29866" y="557328"/>
                  </a:lnTo>
                  <a:lnTo>
                    <a:pt x="55894" y="511367"/>
                  </a:lnTo>
                  <a:lnTo>
                    <a:pt x="86652" y="470809"/>
                  </a:lnTo>
                  <a:lnTo>
                    <a:pt x="119391" y="437400"/>
                  </a:lnTo>
                  <a:lnTo>
                    <a:pt x="155381" y="417402"/>
                  </a:lnTo>
                  <a:lnTo>
                    <a:pt x="195426" y="407946"/>
                  </a:lnTo>
                  <a:lnTo>
                    <a:pt x="236052" y="397113"/>
                  </a:lnTo>
                  <a:lnTo>
                    <a:pt x="273785" y="372986"/>
                  </a:lnTo>
                  <a:lnTo>
                    <a:pt x="302709" y="338941"/>
                  </a:lnTo>
                  <a:lnTo>
                    <a:pt x="331907" y="295673"/>
                  </a:lnTo>
                  <a:lnTo>
                    <a:pt x="359302" y="248065"/>
                  </a:lnTo>
                  <a:lnTo>
                    <a:pt x="382818" y="200999"/>
                  </a:lnTo>
                  <a:lnTo>
                    <a:pt x="400379" y="159359"/>
                  </a:lnTo>
                  <a:lnTo>
                    <a:pt x="412841" y="115073"/>
                  </a:lnTo>
                  <a:lnTo>
                    <a:pt x="417268" y="74598"/>
                  </a:lnTo>
                  <a:lnTo>
                    <a:pt x="416340" y="36663"/>
                  </a:lnTo>
                  <a:lnTo>
                    <a:pt x="412736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404016" y="3928109"/>
              <a:ext cx="417830" cy="844550"/>
            </a:xfrm>
            <a:custGeom>
              <a:avLst/>
              <a:gdLst/>
              <a:ahLst/>
              <a:cxnLst/>
              <a:rect l="l" t="t" r="r" b="b"/>
              <a:pathLst>
                <a:path w="417829" h="844550">
                  <a:moveTo>
                    <a:pt x="409040" y="844295"/>
                  </a:moveTo>
                  <a:lnTo>
                    <a:pt x="413462" y="793569"/>
                  </a:lnTo>
                  <a:lnTo>
                    <a:pt x="416625" y="743658"/>
                  </a:lnTo>
                  <a:lnTo>
                    <a:pt x="417268" y="695375"/>
                  </a:lnTo>
                  <a:lnTo>
                    <a:pt x="414131" y="649534"/>
                  </a:lnTo>
                  <a:lnTo>
                    <a:pt x="405953" y="606945"/>
                  </a:lnTo>
                  <a:lnTo>
                    <a:pt x="387402" y="557328"/>
                  </a:lnTo>
                  <a:lnTo>
                    <a:pt x="361373" y="511367"/>
                  </a:lnTo>
                  <a:lnTo>
                    <a:pt x="330615" y="470809"/>
                  </a:lnTo>
                  <a:lnTo>
                    <a:pt x="297876" y="437400"/>
                  </a:lnTo>
                  <a:lnTo>
                    <a:pt x="261887" y="417402"/>
                  </a:lnTo>
                  <a:lnTo>
                    <a:pt x="221842" y="407946"/>
                  </a:lnTo>
                  <a:lnTo>
                    <a:pt x="181215" y="397113"/>
                  </a:lnTo>
                  <a:lnTo>
                    <a:pt x="143483" y="372986"/>
                  </a:lnTo>
                  <a:lnTo>
                    <a:pt x="114559" y="338941"/>
                  </a:lnTo>
                  <a:lnTo>
                    <a:pt x="85361" y="295673"/>
                  </a:lnTo>
                  <a:lnTo>
                    <a:pt x="57966" y="248065"/>
                  </a:lnTo>
                  <a:lnTo>
                    <a:pt x="34450" y="200999"/>
                  </a:lnTo>
                  <a:lnTo>
                    <a:pt x="16889" y="159359"/>
                  </a:lnTo>
                  <a:lnTo>
                    <a:pt x="4426" y="115073"/>
                  </a:lnTo>
                  <a:lnTo>
                    <a:pt x="0" y="74598"/>
                  </a:lnTo>
                  <a:lnTo>
                    <a:pt x="928" y="36663"/>
                  </a:lnTo>
                  <a:lnTo>
                    <a:pt x="4532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381755" y="3688079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0" y="0"/>
                  </a:moveTo>
                  <a:lnTo>
                    <a:pt x="6731" y="0"/>
                  </a:lnTo>
                  <a:lnTo>
                    <a:pt x="12192" y="6146"/>
                  </a:lnTo>
                  <a:lnTo>
                    <a:pt x="12192" y="13716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673854" y="3364229"/>
              <a:ext cx="713740" cy="349250"/>
            </a:xfrm>
            <a:custGeom>
              <a:avLst/>
              <a:gdLst/>
              <a:ahLst/>
              <a:cxnLst/>
              <a:rect l="l" t="t" r="r" b="b"/>
              <a:pathLst>
                <a:path w="713739" h="349250">
                  <a:moveTo>
                    <a:pt x="708025" y="348996"/>
                  </a:moveTo>
                  <a:lnTo>
                    <a:pt x="710789" y="330069"/>
                  </a:lnTo>
                  <a:lnTo>
                    <a:pt x="712758" y="310503"/>
                  </a:lnTo>
                  <a:lnTo>
                    <a:pt x="713132" y="289654"/>
                  </a:lnTo>
                  <a:lnTo>
                    <a:pt x="711111" y="266877"/>
                  </a:lnTo>
                  <a:lnTo>
                    <a:pt x="704351" y="210639"/>
                  </a:lnTo>
                  <a:lnTo>
                    <a:pt x="680199" y="157391"/>
                  </a:lnTo>
                  <a:lnTo>
                    <a:pt x="623965" y="121035"/>
                  </a:lnTo>
                  <a:lnTo>
                    <a:pt x="586500" y="107990"/>
                  </a:lnTo>
                  <a:lnTo>
                    <a:pt x="544156" y="99225"/>
                  </a:lnTo>
                  <a:lnTo>
                    <a:pt x="493626" y="97163"/>
                  </a:lnTo>
                  <a:lnTo>
                    <a:pt x="435559" y="100718"/>
                  </a:lnTo>
                  <a:lnTo>
                    <a:pt x="376910" y="105238"/>
                  </a:lnTo>
                  <a:lnTo>
                    <a:pt x="324637" y="106070"/>
                  </a:lnTo>
                  <a:lnTo>
                    <a:pt x="281790" y="102831"/>
                  </a:lnTo>
                  <a:lnTo>
                    <a:pt x="208263" y="89943"/>
                  </a:lnTo>
                  <a:lnTo>
                    <a:pt x="170053" y="78689"/>
                  </a:lnTo>
                  <a:lnTo>
                    <a:pt x="128810" y="63231"/>
                  </a:lnTo>
                  <a:lnTo>
                    <a:pt x="86479" y="44159"/>
                  </a:lnTo>
                  <a:lnTo>
                    <a:pt x="43421" y="2268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426816" y="3368801"/>
              <a:ext cx="713740" cy="350520"/>
            </a:xfrm>
            <a:custGeom>
              <a:avLst/>
              <a:gdLst/>
              <a:ahLst/>
              <a:cxnLst/>
              <a:rect l="l" t="t" r="r" b="b"/>
              <a:pathLst>
                <a:path w="713739" h="350520">
                  <a:moveTo>
                    <a:pt x="5107" y="350520"/>
                  </a:moveTo>
                  <a:lnTo>
                    <a:pt x="2343" y="331513"/>
                  </a:lnTo>
                  <a:lnTo>
                    <a:pt x="373" y="311859"/>
                  </a:lnTo>
                  <a:lnTo>
                    <a:pt x="0" y="290917"/>
                  </a:lnTo>
                  <a:lnTo>
                    <a:pt x="2021" y="268046"/>
                  </a:lnTo>
                  <a:lnTo>
                    <a:pt x="8781" y="211556"/>
                  </a:lnTo>
                  <a:lnTo>
                    <a:pt x="32933" y="158076"/>
                  </a:lnTo>
                  <a:lnTo>
                    <a:pt x="89167" y="121561"/>
                  </a:lnTo>
                  <a:lnTo>
                    <a:pt x="126632" y="108459"/>
                  </a:lnTo>
                  <a:lnTo>
                    <a:pt x="168975" y="99656"/>
                  </a:lnTo>
                  <a:lnTo>
                    <a:pt x="219506" y="97592"/>
                  </a:lnTo>
                  <a:lnTo>
                    <a:pt x="277573" y="101163"/>
                  </a:lnTo>
                  <a:lnTo>
                    <a:pt x="336221" y="105698"/>
                  </a:lnTo>
                  <a:lnTo>
                    <a:pt x="388495" y="106527"/>
                  </a:lnTo>
                  <a:lnTo>
                    <a:pt x="431342" y="103283"/>
                  </a:lnTo>
                  <a:lnTo>
                    <a:pt x="504868" y="90347"/>
                  </a:lnTo>
                  <a:lnTo>
                    <a:pt x="543079" y="79044"/>
                  </a:lnTo>
                  <a:lnTo>
                    <a:pt x="584322" y="63507"/>
                  </a:lnTo>
                  <a:lnTo>
                    <a:pt x="626653" y="44351"/>
                  </a:lnTo>
                  <a:lnTo>
                    <a:pt x="669711" y="22780"/>
                  </a:lnTo>
                  <a:lnTo>
                    <a:pt x="713132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481072" y="3235451"/>
              <a:ext cx="448309" cy="187960"/>
            </a:xfrm>
            <a:custGeom>
              <a:avLst/>
              <a:gdLst/>
              <a:ahLst/>
              <a:cxnLst/>
              <a:rect l="l" t="t" r="r" b="b"/>
              <a:pathLst>
                <a:path w="448310" h="187960">
                  <a:moveTo>
                    <a:pt x="448056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448056" y="187451"/>
                  </a:lnTo>
                  <a:lnTo>
                    <a:pt x="448056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481072" y="3235451"/>
            <a:ext cx="448309" cy="18796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330"/>
              </a:spcBef>
            </a:pPr>
            <a:r>
              <a:rPr sz="600" spc="-5" dirty="0">
                <a:latin typeface="Calibri"/>
                <a:cs typeface="Calibri"/>
              </a:rPr>
              <a:t>Ef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to 5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882130" y="2563367"/>
            <a:ext cx="1091565" cy="1184275"/>
            <a:chOff x="2882130" y="2563367"/>
            <a:chExt cx="1091565" cy="1184275"/>
          </a:xfrm>
        </p:grpSpPr>
        <p:sp>
          <p:nvSpPr>
            <p:cNvPr id="37" name="object 37"/>
            <p:cNvSpPr/>
            <p:nvPr/>
          </p:nvSpPr>
          <p:spPr>
            <a:xfrm>
              <a:off x="2896417" y="2967989"/>
              <a:ext cx="512445" cy="765175"/>
            </a:xfrm>
            <a:custGeom>
              <a:avLst/>
              <a:gdLst/>
              <a:ahLst/>
              <a:cxnLst/>
              <a:rect l="l" t="t" r="r" b="b"/>
              <a:pathLst>
                <a:path w="512445" h="765175">
                  <a:moveTo>
                    <a:pt x="504761" y="765048"/>
                  </a:moveTo>
                  <a:lnTo>
                    <a:pt x="507535" y="706787"/>
                  </a:lnTo>
                  <a:lnTo>
                    <a:pt x="509922" y="649750"/>
                  </a:lnTo>
                  <a:lnTo>
                    <a:pt x="511535" y="595161"/>
                  </a:lnTo>
                  <a:lnTo>
                    <a:pt x="511987" y="544243"/>
                  </a:lnTo>
                  <a:lnTo>
                    <a:pt x="510891" y="498221"/>
                  </a:lnTo>
                  <a:lnTo>
                    <a:pt x="507860" y="458317"/>
                  </a:lnTo>
                  <a:lnTo>
                    <a:pt x="501160" y="413147"/>
                  </a:lnTo>
                  <a:lnTo>
                    <a:pt x="477306" y="355858"/>
                  </a:lnTo>
                  <a:lnTo>
                    <a:pt x="423018" y="294963"/>
                  </a:lnTo>
                  <a:lnTo>
                    <a:pt x="382639" y="261554"/>
                  </a:lnTo>
                  <a:lnTo>
                    <a:pt x="338291" y="230458"/>
                  </a:lnTo>
                  <a:lnTo>
                    <a:pt x="294182" y="204482"/>
                  </a:lnTo>
                  <a:lnTo>
                    <a:pt x="248630" y="185750"/>
                  </a:lnTo>
                  <a:lnTo>
                    <a:pt x="200318" y="172308"/>
                  </a:lnTo>
                  <a:lnTo>
                    <a:pt x="154038" y="160850"/>
                  </a:lnTo>
                  <a:lnTo>
                    <a:pt x="114579" y="148069"/>
                  </a:lnTo>
                  <a:lnTo>
                    <a:pt x="56516" y="120089"/>
                  </a:lnTo>
                  <a:lnTo>
                    <a:pt x="18580" y="88138"/>
                  </a:lnTo>
                  <a:lnTo>
                    <a:pt x="2036" y="46712"/>
                  </a:lnTo>
                  <a:lnTo>
                    <a:pt x="111" y="2368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496056" y="2563367"/>
              <a:ext cx="477520" cy="184785"/>
            </a:xfrm>
            <a:custGeom>
              <a:avLst/>
              <a:gdLst/>
              <a:ahLst/>
              <a:cxnLst/>
              <a:rect l="l" t="t" r="r" b="b"/>
              <a:pathLst>
                <a:path w="477520" h="184785">
                  <a:moveTo>
                    <a:pt x="477012" y="0"/>
                  </a:moveTo>
                  <a:lnTo>
                    <a:pt x="0" y="0"/>
                  </a:lnTo>
                  <a:lnTo>
                    <a:pt x="0" y="184403"/>
                  </a:lnTo>
                  <a:lnTo>
                    <a:pt x="477012" y="184403"/>
                  </a:lnTo>
                  <a:lnTo>
                    <a:pt x="477012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496055" y="2591363"/>
            <a:ext cx="4775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Ef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to 2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413018" y="2952750"/>
            <a:ext cx="512445" cy="767080"/>
          </a:xfrm>
          <a:custGeom>
            <a:avLst/>
            <a:gdLst/>
            <a:ahLst/>
            <a:cxnLst/>
            <a:rect l="l" t="t" r="r" b="b"/>
            <a:pathLst>
              <a:path w="512445" h="767079">
                <a:moveTo>
                  <a:pt x="7225" y="766572"/>
                </a:moveTo>
                <a:lnTo>
                  <a:pt x="4451" y="708192"/>
                </a:lnTo>
                <a:lnTo>
                  <a:pt x="2064" y="651040"/>
                </a:lnTo>
                <a:lnTo>
                  <a:pt x="451" y="596342"/>
                </a:lnTo>
                <a:lnTo>
                  <a:pt x="0" y="545324"/>
                </a:lnTo>
                <a:lnTo>
                  <a:pt x="1096" y="499212"/>
                </a:lnTo>
                <a:lnTo>
                  <a:pt x="4127" y="459232"/>
                </a:lnTo>
                <a:lnTo>
                  <a:pt x="10827" y="413973"/>
                </a:lnTo>
                <a:lnTo>
                  <a:pt x="34680" y="356570"/>
                </a:lnTo>
                <a:lnTo>
                  <a:pt x="88968" y="295554"/>
                </a:lnTo>
                <a:lnTo>
                  <a:pt x="129347" y="262074"/>
                </a:lnTo>
                <a:lnTo>
                  <a:pt x="173695" y="230913"/>
                </a:lnTo>
                <a:lnTo>
                  <a:pt x="217804" y="204889"/>
                </a:lnTo>
                <a:lnTo>
                  <a:pt x="263357" y="186123"/>
                </a:lnTo>
                <a:lnTo>
                  <a:pt x="311668" y="172654"/>
                </a:lnTo>
                <a:lnTo>
                  <a:pt x="357948" y="161174"/>
                </a:lnTo>
                <a:lnTo>
                  <a:pt x="397407" y="148374"/>
                </a:lnTo>
                <a:lnTo>
                  <a:pt x="455470" y="120330"/>
                </a:lnTo>
                <a:lnTo>
                  <a:pt x="493407" y="88315"/>
                </a:lnTo>
                <a:lnTo>
                  <a:pt x="509950" y="46805"/>
                </a:lnTo>
                <a:lnTo>
                  <a:pt x="511875" y="23732"/>
                </a:lnTo>
                <a:lnTo>
                  <a:pt x="511987" y="0"/>
                </a:lnTo>
              </a:path>
            </a:pathLst>
          </a:custGeom>
          <a:ln w="28575">
            <a:solidFill>
              <a:srgbClr val="7D4B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2677667" y="2854451"/>
            <a:ext cx="447040" cy="184785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4127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325"/>
              </a:spcBef>
            </a:pPr>
            <a:r>
              <a:rPr sz="600" spc="-5" dirty="0">
                <a:latin typeface="Calibri"/>
                <a:cs typeface="Calibri"/>
              </a:rPr>
              <a:t>Ef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to 3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212781" y="2688526"/>
            <a:ext cx="389890" cy="1033144"/>
            <a:chOff x="3212781" y="2688526"/>
            <a:chExt cx="389890" cy="1033144"/>
          </a:xfrm>
        </p:grpSpPr>
        <p:sp>
          <p:nvSpPr>
            <p:cNvPr id="43" name="object 43"/>
            <p:cNvSpPr/>
            <p:nvPr/>
          </p:nvSpPr>
          <p:spPr>
            <a:xfrm>
              <a:off x="3227068" y="2702814"/>
              <a:ext cx="186055" cy="998219"/>
            </a:xfrm>
            <a:custGeom>
              <a:avLst/>
              <a:gdLst/>
              <a:ahLst/>
              <a:cxnLst/>
              <a:rect l="l" t="t" r="r" b="b"/>
              <a:pathLst>
                <a:path w="186054" h="998220">
                  <a:moveTo>
                    <a:pt x="176898" y="998219"/>
                  </a:moveTo>
                  <a:lnTo>
                    <a:pt x="178697" y="938787"/>
                  </a:lnTo>
                  <a:lnTo>
                    <a:pt x="180431" y="879700"/>
                  </a:lnTo>
                  <a:lnTo>
                    <a:pt x="182036" y="821303"/>
                  </a:lnTo>
                  <a:lnTo>
                    <a:pt x="183447" y="763941"/>
                  </a:lnTo>
                  <a:lnTo>
                    <a:pt x="184600" y="707959"/>
                  </a:lnTo>
                  <a:lnTo>
                    <a:pt x="185429" y="653700"/>
                  </a:lnTo>
                  <a:lnTo>
                    <a:pt x="185870" y="601511"/>
                  </a:lnTo>
                  <a:lnTo>
                    <a:pt x="185859" y="551735"/>
                  </a:lnTo>
                  <a:lnTo>
                    <a:pt x="185331" y="504719"/>
                  </a:lnTo>
                  <a:lnTo>
                    <a:pt x="184221" y="460805"/>
                  </a:lnTo>
                  <a:lnTo>
                    <a:pt x="182464" y="420339"/>
                  </a:lnTo>
                  <a:lnTo>
                    <a:pt x="170686" y="312830"/>
                  </a:lnTo>
                  <a:lnTo>
                    <a:pt x="157404" y="262281"/>
                  </a:lnTo>
                  <a:lnTo>
                    <a:pt x="141639" y="225420"/>
                  </a:lnTo>
                  <a:lnTo>
                    <a:pt x="124882" y="195650"/>
                  </a:lnTo>
                  <a:lnTo>
                    <a:pt x="108623" y="166369"/>
                  </a:lnTo>
                  <a:lnTo>
                    <a:pt x="87168" y="133453"/>
                  </a:lnTo>
                  <a:lnTo>
                    <a:pt x="63820" y="109713"/>
                  </a:lnTo>
                  <a:lnTo>
                    <a:pt x="41925" y="90533"/>
                  </a:lnTo>
                  <a:lnTo>
                    <a:pt x="24828" y="71297"/>
                  </a:lnTo>
                  <a:lnTo>
                    <a:pt x="13787" y="51524"/>
                  </a:lnTo>
                  <a:lnTo>
                    <a:pt x="6889" y="33420"/>
                  </a:lnTo>
                  <a:lnTo>
                    <a:pt x="2754" y="1643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402388" y="2708910"/>
              <a:ext cx="186055" cy="998219"/>
            </a:xfrm>
            <a:custGeom>
              <a:avLst/>
              <a:gdLst/>
              <a:ahLst/>
              <a:cxnLst/>
              <a:rect l="l" t="t" r="r" b="b"/>
              <a:pathLst>
                <a:path w="186054" h="998220">
                  <a:moveTo>
                    <a:pt x="8972" y="998219"/>
                  </a:moveTo>
                  <a:lnTo>
                    <a:pt x="7173" y="938787"/>
                  </a:lnTo>
                  <a:lnTo>
                    <a:pt x="5439" y="879700"/>
                  </a:lnTo>
                  <a:lnTo>
                    <a:pt x="3834" y="821303"/>
                  </a:lnTo>
                  <a:lnTo>
                    <a:pt x="2423" y="763941"/>
                  </a:lnTo>
                  <a:lnTo>
                    <a:pt x="1270" y="707959"/>
                  </a:lnTo>
                  <a:lnTo>
                    <a:pt x="441" y="653700"/>
                  </a:lnTo>
                  <a:lnTo>
                    <a:pt x="0" y="601511"/>
                  </a:lnTo>
                  <a:lnTo>
                    <a:pt x="11" y="551735"/>
                  </a:lnTo>
                  <a:lnTo>
                    <a:pt x="539" y="504719"/>
                  </a:lnTo>
                  <a:lnTo>
                    <a:pt x="1649" y="460805"/>
                  </a:lnTo>
                  <a:lnTo>
                    <a:pt x="3406" y="420339"/>
                  </a:lnTo>
                  <a:lnTo>
                    <a:pt x="15184" y="312830"/>
                  </a:lnTo>
                  <a:lnTo>
                    <a:pt x="28466" y="262281"/>
                  </a:lnTo>
                  <a:lnTo>
                    <a:pt x="44231" y="225420"/>
                  </a:lnTo>
                  <a:lnTo>
                    <a:pt x="60988" y="195650"/>
                  </a:lnTo>
                  <a:lnTo>
                    <a:pt x="77247" y="166369"/>
                  </a:lnTo>
                  <a:lnTo>
                    <a:pt x="98702" y="133453"/>
                  </a:lnTo>
                  <a:lnTo>
                    <a:pt x="122050" y="109713"/>
                  </a:lnTo>
                  <a:lnTo>
                    <a:pt x="143945" y="90533"/>
                  </a:lnTo>
                  <a:lnTo>
                    <a:pt x="161042" y="71297"/>
                  </a:lnTo>
                  <a:lnTo>
                    <a:pt x="172083" y="51524"/>
                  </a:lnTo>
                  <a:lnTo>
                    <a:pt x="178981" y="33420"/>
                  </a:lnTo>
                  <a:lnTo>
                    <a:pt x="183116" y="16430"/>
                  </a:lnTo>
                  <a:lnTo>
                    <a:pt x="18587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2837688" y="2563367"/>
            <a:ext cx="477520" cy="184785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41275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325"/>
              </a:spcBef>
            </a:pPr>
            <a:r>
              <a:rPr sz="600" spc="-5" dirty="0">
                <a:latin typeface="Calibri"/>
                <a:cs typeface="Calibri"/>
              </a:rPr>
              <a:t>Ef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to 1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076955" y="3909695"/>
            <a:ext cx="664845" cy="700405"/>
            <a:chOff x="3076955" y="3909695"/>
            <a:chExt cx="664845" cy="700405"/>
          </a:xfrm>
        </p:grpSpPr>
        <p:sp>
          <p:nvSpPr>
            <p:cNvPr id="47" name="object 47"/>
            <p:cNvSpPr/>
            <p:nvPr/>
          </p:nvSpPr>
          <p:spPr>
            <a:xfrm>
              <a:off x="3403853" y="3931920"/>
              <a:ext cx="0" cy="494030"/>
            </a:xfrm>
            <a:custGeom>
              <a:avLst/>
              <a:gdLst/>
              <a:ahLst/>
              <a:cxnLst/>
              <a:rect l="l" t="t" r="r" b="b"/>
              <a:pathLst>
                <a:path h="494029">
                  <a:moveTo>
                    <a:pt x="0" y="0"/>
                  </a:moveTo>
                  <a:lnTo>
                    <a:pt x="0" y="493775"/>
                  </a:lnTo>
                </a:path>
              </a:pathLst>
            </a:custGeom>
            <a:ln w="44196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076955" y="4425696"/>
              <a:ext cx="664845" cy="184785"/>
            </a:xfrm>
            <a:custGeom>
              <a:avLst/>
              <a:gdLst/>
              <a:ahLst/>
              <a:cxnLst/>
              <a:rect l="l" t="t" r="r" b="b"/>
              <a:pathLst>
                <a:path w="664845" h="184785">
                  <a:moveTo>
                    <a:pt x="664464" y="0"/>
                  </a:moveTo>
                  <a:lnTo>
                    <a:pt x="0" y="0"/>
                  </a:lnTo>
                  <a:lnTo>
                    <a:pt x="0" y="184403"/>
                  </a:lnTo>
                  <a:lnTo>
                    <a:pt x="664464" y="184403"/>
                  </a:lnTo>
                  <a:lnTo>
                    <a:pt x="664464" y="0"/>
                  </a:lnTo>
                  <a:close/>
                </a:path>
              </a:pathLst>
            </a:custGeom>
            <a:solidFill>
              <a:srgbClr val="FAE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160494" y="4453601"/>
            <a:ext cx="4984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Calibri"/>
                <a:cs typeface="Calibri"/>
              </a:rPr>
              <a:t>Ca</a:t>
            </a:r>
            <a:r>
              <a:rPr sz="600" spc="-5" dirty="0">
                <a:latin typeface="Calibri"/>
                <a:cs typeface="Calibri"/>
              </a:rPr>
              <a:t>u</a:t>
            </a:r>
            <a:r>
              <a:rPr sz="600" spc="5" dirty="0">
                <a:latin typeface="Calibri"/>
                <a:cs typeface="Calibri"/>
              </a:rPr>
              <a:t>s</a:t>
            </a:r>
            <a:r>
              <a:rPr sz="600" dirty="0">
                <a:latin typeface="Calibri"/>
                <a:cs typeface="Calibri"/>
              </a:rPr>
              <a:t>a</a:t>
            </a:r>
            <a:r>
              <a:rPr sz="600" spc="-5" dirty="0">
                <a:latin typeface="Calibri"/>
                <a:cs typeface="Calibri"/>
              </a:rPr>
              <a:t> d</a:t>
            </a:r>
            <a:r>
              <a:rPr sz="600" spc="-10" dirty="0">
                <a:latin typeface="Calibri"/>
                <a:cs typeface="Calibri"/>
              </a:rPr>
              <a:t>ir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ta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953511" y="3717035"/>
            <a:ext cx="909955" cy="215265"/>
          </a:xfrm>
          <a:prstGeom prst="rect">
            <a:avLst/>
          </a:prstGeom>
          <a:solidFill>
            <a:srgbClr val="C55A11"/>
          </a:solidFill>
        </p:spPr>
        <p:txBody>
          <a:bodyPr vert="horz" wrap="square" lIns="0" tIns="38735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305"/>
              </a:spcBef>
            </a:pP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PROBLEMA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475226" y="4419600"/>
            <a:ext cx="628650" cy="279400"/>
          </a:xfrm>
          <a:prstGeom prst="rect">
            <a:avLst/>
          </a:prstGeom>
          <a:solidFill>
            <a:srgbClr val="FAE0A7"/>
          </a:solidFill>
        </p:spPr>
        <p:txBody>
          <a:bodyPr vert="horz" wrap="square" lIns="0" tIns="41275" rIns="0" bIns="0" rtlCol="0">
            <a:spAutoFit/>
          </a:bodyPr>
          <a:lstStyle/>
          <a:p>
            <a:pPr marL="124460" marR="114300" indent="57785">
              <a:lnSpc>
                <a:spcPct val="100000"/>
              </a:lnSpc>
              <a:spcBef>
                <a:spcPts val="325"/>
              </a:spcBef>
            </a:pPr>
            <a:r>
              <a:rPr sz="600" spc="-5" dirty="0">
                <a:latin typeface="Calibri"/>
                <a:cs typeface="Calibri"/>
              </a:rPr>
              <a:t>Objetivo 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específico</a:t>
            </a:r>
            <a:r>
              <a:rPr sz="600" spc="7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1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683442" y="2682430"/>
            <a:ext cx="1581785" cy="1755775"/>
            <a:chOff x="4683442" y="2682430"/>
            <a:chExt cx="1581785" cy="1755775"/>
          </a:xfrm>
        </p:grpSpPr>
        <p:sp>
          <p:nvSpPr>
            <p:cNvPr id="53" name="object 53"/>
            <p:cNvSpPr/>
            <p:nvPr/>
          </p:nvSpPr>
          <p:spPr>
            <a:xfrm>
              <a:off x="4697729" y="3914393"/>
              <a:ext cx="774700" cy="509270"/>
            </a:xfrm>
            <a:custGeom>
              <a:avLst/>
              <a:gdLst/>
              <a:ahLst/>
              <a:cxnLst/>
              <a:rect l="l" t="t" r="r" b="b"/>
              <a:pathLst>
                <a:path w="774700" h="509270">
                  <a:moveTo>
                    <a:pt x="0" y="509015"/>
                  </a:moveTo>
                  <a:lnTo>
                    <a:pt x="25063" y="457371"/>
                  </a:lnTo>
                  <a:lnTo>
                    <a:pt x="105295" y="413994"/>
                  </a:lnTo>
                  <a:lnTo>
                    <a:pt x="187527" y="405484"/>
                  </a:lnTo>
                  <a:lnTo>
                    <a:pt x="239267" y="405394"/>
                  </a:lnTo>
                  <a:lnTo>
                    <a:pt x="294776" y="405298"/>
                  </a:lnTo>
                  <a:lnTo>
                    <a:pt x="351567" y="403107"/>
                  </a:lnTo>
                  <a:lnTo>
                    <a:pt x="407154" y="396735"/>
                  </a:lnTo>
                  <a:lnTo>
                    <a:pt x="459052" y="384092"/>
                  </a:lnTo>
                  <a:lnTo>
                    <a:pt x="504774" y="363092"/>
                  </a:lnTo>
                  <a:lnTo>
                    <a:pt x="540774" y="337309"/>
                  </a:lnTo>
                  <a:lnTo>
                    <a:pt x="574634" y="306388"/>
                  </a:lnTo>
                  <a:lnTo>
                    <a:pt x="606621" y="270970"/>
                  </a:lnTo>
                  <a:lnTo>
                    <a:pt x="637002" y="231697"/>
                  </a:lnTo>
                  <a:lnTo>
                    <a:pt x="666046" y="189213"/>
                  </a:lnTo>
                  <a:lnTo>
                    <a:pt x="694019" y="144159"/>
                  </a:lnTo>
                  <a:lnTo>
                    <a:pt x="721189" y="97177"/>
                  </a:lnTo>
                  <a:lnTo>
                    <a:pt x="747824" y="48910"/>
                  </a:lnTo>
                  <a:lnTo>
                    <a:pt x="774192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478017" y="3908297"/>
              <a:ext cx="772795" cy="509270"/>
            </a:xfrm>
            <a:custGeom>
              <a:avLst/>
              <a:gdLst/>
              <a:ahLst/>
              <a:cxnLst/>
              <a:rect l="l" t="t" r="r" b="b"/>
              <a:pathLst>
                <a:path w="772795" h="509270">
                  <a:moveTo>
                    <a:pt x="772667" y="509015"/>
                  </a:moveTo>
                  <a:lnTo>
                    <a:pt x="747655" y="457371"/>
                  </a:lnTo>
                  <a:lnTo>
                    <a:pt x="667588" y="413994"/>
                  </a:lnTo>
                  <a:lnTo>
                    <a:pt x="585511" y="405484"/>
                  </a:lnTo>
                  <a:lnTo>
                    <a:pt x="533871" y="405394"/>
                  </a:lnTo>
                  <a:lnTo>
                    <a:pt x="478470" y="405298"/>
                  </a:lnTo>
                  <a:lnTo>
                    <a:pt x="421791" y="403107"/>
                  </a:lnTo>
                  <a:lnTo>
                    <a:pt x="366313" y="396735"/>
                  </a:lnTo>
                  <a:lnTo>
                    <a:pt x="314517" y="384092"/>
                  </a:lnTo>
                  <a:lnTo>
                    <a:pt x="268884" y="363092"/>
                  </a:lnTo>
                  <a:lnTo>
                    <a:pt x="232953" y="337309"/>
                  </a:lnTo>
                  <a:lnTo>
                    <a:pt x="199160" y="306388"/>
                  </a:lnTo>
                  <a:lnTo>
                    <a:pt x="167237" y="270970"/>
                  </a:lnTo>
                  <a:lnTo>
                    <a:pt x="136916" y="231697"/>
                  </a:lnTo>
                  <a:lnTo>
                    <a:pt x="107931" y="189213"/>
                  </a:lnTo>
                  <a:lnTo>
                    <a:pt x="80014" y="144159"/>
                  </a:lnTo>
                  <a:lnTo>
                    <a:pt x="52898" y="97177"/>
                  </a:lnTo>
                  <a:lnTo>
                    <a:pt x="26316" y="4891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448299" y="3681983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0" y="0"/>
                  </a:moveTo>
                  <a:lnTo>
                    <a:pt x="6731" y="0"/>
                  </a:lnTo>
                  <a:lnTo>
                    <a:pt x="12192" y="6146"/>
                  </a:lnTo>
                  <a:lnTo>
                    <a:pt x="12192" y="13716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741922" y="3358133"/>
              <a:ext cx="713740" cy="349250"/>
            </a:xfrm>
            <a:custGeom>
              <a:avLst/>
              <a:gdLst/>
              <a:ahLst/>
              <a:cxnLst/>
              <a:rect l="l" t="t" r="r" b="b"/>
              <a:pathLst>
                <a:path w="713739" h="349250">
                  <a:moveTo>
                    <a:pt x="708025" y="348995"/>
                  </a:moveTo>
                  <a:lnTo>
                    <a:pt x="710789" y="330069"/>
                  </a:lnTo>
                  <a:lnTo>
                    <a:pt x="712758" y="310503"/>
                  </a:lnTo>
                  <a:lnTo>
                    <a:pt x="713132" y="289654"/>
                  </a:lnTo>
                  <a:lnTo>
                    <a:pt x="711111" y="266877"/>
                  </a:lnTo>
                  <a:lnTo>
                    <a:pt x="704351" y="210639"/>
                  </a:lnTo>
                  <a:lnTo>
                    <a:pt x="680199" y="157391"/>
                  </a:lnTo>
                  <a:lnTo>
                    <a:pt x="623965" y="121035"/>
                  </a:lnTo>
                  <a:lnTo>
                    <a:pt x="586500" y="107990"/>
                  </a:lnTo>
                  <a:lnTo>
                    <a:pt x="544156" y="99225"/>
                  </a:lnTo>
                  <a:lnTo>
                    <a:pt x="493626" y="97163"/>
                  </a:lnTo>
                  <a:lnTo>
                    <a:pt x="435559" y="100718"/>
                  </a:lnTo>
                  <a:lnTo>
                    <a:pt x="376910" y="105238"/>
                  </a:lnTo>
                  <a:lnTo>
                    <a:pt x="324637" y="106070"/>
                  </a:lnTo>
                  <a:lnTo>
                    <a:pt x="281790" y="102831"/>
                  </a:lnTo>
                  <a:lnTo>
                    <a:pt x="208263" y="89943"/>
                  </a:lnTo>
                  <a:lnTo>
                    <a:pt x="170053" y="78689"/>
                  </a:lnTo>
                  <a:lnTo>
                    <a:pt x="128810" y="63231"/>
                  </a:lnTo>
                  <a:lnTo>
                    <a:pt x="86479" y="44159"/>
                  </a:lnTo>
                  <a:lnTo>
                    <a:pt x="43421" y="2268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493360" y="3362705"/>
              <a:ext cx="713740" cy="350520"/>
            </a:xfrm>
            <a:custGeom>
              <a:avLst/>
              <a:gdLst/>
              <a:ahLst/>
              <a:cxnLst/>
              <a:rect l="l" t="t" r="r" b="b"/>
              <a:pathLst>
                <a:path w="713739" h="350520">
                  <a:moveTo>
                    <a:pt x="5107" y="350520"/>
                  </a:moveTo>
                  <a:lnTo>
                    <a:pt x="2343" y="331513"/>
                  </a:lnTo>
                  <a:lnTo>
                    <a:pt x="373" y="311859"/>
                  </a:lnTo>
                  <a:lnTo>
                    <a:pt x="0" y="290917"/>
                  </a:lnTo>
                  <a:lnTo>
                    <a:pt x="2021" y="268046"/>
                  </a:lnTo>
                  <a:lnTo>
                    <a:pt x="8781" y="211556"/>
                  </a:lnTo>
                  <a:lnTo>
                    <a:pt x="32933" y="158076"/>
                  </a:lnTo>
                  <a:lnTo>
                    <a:pt x="89167" y="121561"/>
                  </a:lnTo>
                  <a:lnTo>
                    <a:pt x="126632" y="108459"/>
                  </a:lnTo>
                  <a:lnTo>
                    <a:pt x="168975" y="99656"/>
                  </a:lnTo>
                  <a:lnTo>
                    <a:pt x="219506" y="97592"/>
                  </a:lnTo>
                  <a:lnTo>
                    <a:pt x="277573" y="101163"/>
                  </a:lnTo>
                  <a:lnTo>
                    <a:pt x="336221" y="105698"/>
                  </a:lnTo>
                  <a:lnTo>
                    <a:pt x="388495" y="106527"/>
                  </a:lnTo>
                  <a:lnTo>
                    <a:pt x="431342" y="103283"/>
                  </a:lnTo>
                  <a:lnTo>
                    <a:pt x="504868" y="90347"/>
                  </a:lnTo>
                  <a:lnTo>
                    <a:pt x="543079" y="79044"/>
                  </a:lnTo>
                  <a:lnTo>
                    <a:pt x="584322" y="63507"/>
                  </a:lnTo>
                  <a:lnTo>
                    <a:pt x="626653" y="44351"/>
                  </a:lnTo>
                  <a:lnTo>
                    <a:pt x="669711" y="22780"/>
                  </a:lnTo>
                  <a:lnTo>
                    <a:pt x="713132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964494" y="2961893"/>
              <a:ext cx="510540" cy="765175"/>
            </a:xfrm>
            <a:custGeom>
              <a:avLst/>
              <a:gdLst/>
              <a:ahLst/>
              <a:cxnLst/>
              <a:rect l="l" t="t" r="r" b="b"/>
              <a:pathLst>
                <a:path w="510539" h="765175">
                  <a:moveTo>
                    <a:pt x="503250" y="765047"/>
                  </a:moveTo>
                  <a:lnTo>
                    <a:pt x="506017" y="706787"/>
                  </a:lnTo>
                  <a:lnTo>
                    <a:pt x="508396" y="649750"/>
                  </a:lnTo>
                  <a:lnTo>
                    <a:pt x="510003" y="595161"/>
                  </a:lnTo>
                  <a:lnTo>
                    <a:pt x="510452" y="544243"/>
                  </a:lnTo>
                  <a:lnTo>
                    <a:pt x="509358" y="498221"/>
                  </a:lnTo>
                  <a:lnTo>
                    <a:pt x="506336" y="458317"/>
                  </a:lnTo>
                  <a:lnTo>
                    <a:pt x="499656" y="413147"/>
                  </a:lnTo>
                  <a:lnTo>
                    <a:pt x="475871" y="355858"/>
                  </a:lnTo>
                  <a:lnTo>
                    <a:pt x="421747" y="294963"/>
                  </a:lnTo>
                  <a:lnTo>
                    <a:pt x="381492" y="261554"/>
                  </a:lnTo>
                  <a:lnTo>
                    <a:pt x="337279" y="230458"/>
                  </a:lnTo>
                  <a:lnTo>
                    <a:pt x="293306" y="204482"/>
                  </a:lnTo>
                  <a:lnTo>
                    <a:pt x="247887" y="185750"/>
                  </a:lnTo>
                  <a:lnTo>
                    <a:pt x="199718" y="172308"/>
                  </a:lnTo>
                  <a:lnTo>
                    <a:pt x="153576" y="160850"/>
                  </a:lnTo>
                  <a:lnTo>
                    <a:pt x="114236" y="148069"/>
                  </a:lnTo>
                  <a:lnTo>
                    <a:pt x="56337" y="120089"/>
                  </a:lnTo>
                  <a:lnTo>
                    <a:pt x="18516" y="88137"/>
                  </a:lnTo>
                  <a:lnTo>
                    <a:pt x="2019" y="46712"/>
                  </a:lnTo>
                  <a:lnTo>
                    <a:pt x="103" y="2368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481088" y="2946653"/>
              <a:ext cx="510540" cy="767080"/>
            </a:xfrm>
            <a:custGeom>
              <a:avLst/>
              <a:gdLst/>
              <a:ahLst/>
              <a:cxnLst/>
              <a:rect l="l" t="t" r="r" b="b"/>
              <a:pathLst>
                <a:path w="510539" h="767079">
                  <a:moveTo>
                    <a:pt x="7202" y="766572"/>
                  </a:moveTo>
                  <a:lnTo>
                    <a:pt x="4435" y="708192"/>
                  </a:lnTo>
                  <a:lnTo>
                    <a:pt x="2055" y="651040"/>
                  </a:lnTo>
                  <a:lnTo>
                    <a:pt x="449" y="596342"/>
                  </a:lnTo>
                  <a:lnTo>
                    <a:pt x="0" y="545324"/>
                  </a:lnTo>
                  <a:lnTo>
                    <a:pt x="1093" y="499212"/>
                  </a:lnTo>
                  <a:lnTo>
                    <a:pt x="4116" y="459232"/>
                  </a:lnTo>
                  <a:lnTo>
                    <a:pt x="10796" y="413973"/>
                  </a:lnTo>
                  <a:lnTo>
                    <a:pt x="34580" y="356570"/>
                  </a:lnTo>
                  <a:lnTo>
                    <a:pt x="88704" y="295554"/>
                  </a:lnTo>
                  <a:lnTo>
                    <a:pt x="128960" y="262074"/>
                  </a:lnTo>
                  <a:lnTo>
                    <a:pt x="173173" y="230913"/>
                  </a:lnTo>
                  <a:lnTo>
                    <a:pt x="217146" y="204889"/>
                  </a:lnTo>
                  <a:lnTo>
                    <a:pt x="262565" y="186123"/>
                  </a:lnTo>
                  <a:lnTo>
                    <a:pt x="310733" y="172654"/>
                  </a:lnTo>
                  <a:lnTo>
                    <a:pt x="356875" y="161174"/>
                  </a:lnTo>
                  <a:lnTo>
                    <a:pt x="396216" y="148374"/>
                  </a:lnTo>
                  <a:lnTo>
                    <a:pt x="454115" y="120330"/>
                  </a:lnTo>
                  <a:lnTo>
                    <a:pt x="491935" y="88315"/>
                  </a:lnTo>
                  <a:lnTo>
                    <a:pt x="508433" y="46805"/>
                  </a:lnTo>
                  <a:lnTo>
                    <a:pt x="510348" y="23732"/>
                  </a:lnTo>
                  <a:lnTo>
                    <a:pt x="510452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295134" y="2696717"/>
              <a:ext cx="184785" cy="998219"/>
            </a:xfrm>
            <a:custGeom>
              <a:avLst/>
              <a:gdLst/>
              <a:ahLst/>
              <a:cxnLst/>
              <a:rect l="l" t="t" r="r" b="b"/>
              <a:pathLst>
                <a:path w="184785" h="998220">
                  <a:moveTo>
                    <a:pt x="175450" y="998219"/>
                  </a:moveTo>
                  <a:lnTo>
                    <a:pt x="177236" y="938787"/>
                  </a:lnTo>
                  <a:lnTo>
                    <a:pt x="178958" y="879700"/>
                  </a:lnTo>
                  <a:lnTo>
                    <a:pt x="180550" y="821303"/>
                  </a:lnTo>
                  <a:lnTo>
                    <a:pt x="181951" y="763941"/>
                  </a:lnTo>
                  <a:lnTo>
                    <a:pt x="183094" y="707959"/>
                  </a:lnTo>
                  <a:lnTo>
                    <a:pt x="183916" y="653700"/>
                  </a:lnTo>
                  <a:lnTo>
                    <a:pt x="184354" y="601511"/>
                  </a:lnTo>
                  <a:lnTo>
                    <a:pt x="184342" y="551735"/>
                  </a:lnTo>
                  <a:lnTo>
                    <a:pt x="183817" y="504719"/>
                  </a:lnTo>
                  <a:lnTo>
                    <a:pt x="182715" y="460805"/>
                  </a:lnTo>
                  <a:lnTo>
                    <a:pt x="180972" y="420339"/>
                  </a:lnTo>
                  <a:lnTo>
                    <a:pt x="169293" y="312830"/>
                  </a:lnTo>
                  <a:lnTo>
                    <a:pt x="156122" y="262281"/>
                  </a:lnTo>
                  <a:lnTo>
                    <a:pt x="140486" y="225420"/>
                  </a:lnTo>
                  <a:lnTo>
                    <a:pt x="123864" y="195650"/>
                  </a:lnTo>
                  <a:lnTo>
                    <a:pt x="107734" y="166369"/>
                  </a:lnTo>
                  <a:lnTo>
                    <a:pt x="86450" y="133453"/>
                  </a:lnTo>
                  <a:lnTo>
                    <a:pt x="63293" y="109713"/>
                  </a:lnTo>
                  <a:lnTo>
                    <a:pt x="41579" y="90533"/>
                  </a:lnTo>
                  <a:lnTo>
                    <a:pt x="24625" y="71297"/>
                  </a:lnTo>
                  <a:lnTo>
                    <a:pt x="13671" y="51524"/>
                  </a:lnTo>
                  <a:lnTo>
                    <a:pt x="6831" y="33420"/>
                  </a:lnTo>
                  <a:lnTo>
                    <a:pt x="2731" y="1643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470451" y="2702813"/>
              <a:ext cx="184785" cy="998219"/>
            </a:xfrm>
            <a:custGeom>
              <a:avLst/>
              <a:gdLst/>
              <a:ahLst/>
              <a:cxnLst/>
              <a:rect l="l" t="t" r="r" b="b"/>
              <a:pathLst>
                <a:path w="184785" h="998220">
                  <a:moveTo>
                    <a:pt x="8903" y="998219"/>
                  </a:moveTo>
                  <a:lnTo>
                    <a:pt x="7117" y="938787"/>
                  </a:lnTo>
                  <a:lnTo>
                    <a:pt x="5395" y="879700"/>
                  </a:lnTo>
                  <a:lnTo>
                    <a:pt x="3803" y="821303"/>
                  </a:lnTo>
                  <a:lnTo>
                    <a:pt x="2403" y="763941"/>
                  </a:lnTo>
                  <a:lnTo>
                    <a:pt x="1259" y="707959"/>
                  </a:lnTo>
                  <a:lnTo>
                    <a:pt x="437" y="653700"/>
                  </a:lnTo>
                  <a:lnTo>
                    <a:pt x="0" y="601511"/>
                  </a:lnTo>
                  <a:lnTo>
                    <a:pt x="11" y="551735"/>
                  </a:lnTo>
                  <a:lnTo>
                    <a:pt x="536" y="504719"/>
                  </a:lnTo>
                  <a:lnTo>
                    <a:pt x="1638" y="460805"/>
                  </a:lnTo>
                  <a:lnTo>
                    <a:pt x="3381" y="420339"/>
                  </a:lnTo>
                  <a:lnTo>
                    <a:pt x="15060" y="312830"/>
                  </a:lnTo>
                  <a:lnTo>
                    <a:pt x="28231" y="262281"/>
                  </a:lnTo>
                  <a:lnTo>
                    <a:pt x="43867" y="225420"/>
                  </a:lnTo>
                  <a:lnTo>
                    <a:pt x="60489" y="195650"/>
                  </a:lnTo>
                  <a:lnTo>
                    <a:pt x="76619" y="166369"/>
                  </a:lnTo>
                  <a:lnTo>
                    <a:pt x="97903" y="133453"/>
                  </a:lnTo>
                  <a:lnTo>
                    <a:pt x="121060" y="109713"/>
                  </a:lnTo>
                  <a:lnTo>
                    <a:pt x="142774" y="90533"/>
                  </a:lnTo>
                  <a:lnTo>
                    <a:pt x="159728" y="71297"/>
                  </a:lnTo>
                  <a:lnTo>
                    <a:pt x="170682" y="51524"/>
                  </a:lnTo>
                  <a:lnTo>
                    <a:pt x="177523" y="33420"/>
                  </a:lnTo>
                  <a:lnTo>
                    <a:pt x="181622" y="16430"/>
                  </a:lnTo>
                  <a:lnTo>
                    <a:pt x="184354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4575047" y="2520695"/>
            <a:ext cx="772795" cy="184785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600" spc="-5" dirty="0">
                <a:latin typeface="Calibri"/>
                <a:cs typeface="Calibri"/>
              </a:rPr>
              <a:t>Objetivo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general</a:t>
            </a:r>
            <a:r>
              <a:rPr sz="600" spc="1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1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471921" y="3947159"/>
            <a:ext cx="0" cy="490855"/>
          </a:xfrm>
          <a:custGeom>
            <a:avLst/>
            <a:gdLst/>
            <a:ahLst/>
            <a:cxnLst/>
            <a:rect l="l" t="t" r="r" b="b"/>
            <a:pathLst>
              <a:path h="490854">
                <a:moveTo>
                  <a:pt x="0" y="0"/>
                </a:moveTo>
                <a:lnTo>
                  <a:pt x="0" y="490727"/>
                </a:lnTo>
              </a:path>
            </a:pathLst>
          </a:custGeom>
          <a:ln w="44196">
            <a:solidFill>
              <a:srgbClr val="7D4B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5045964" y="3732276"/>
            <a:ext cx="885825" cy="215265"/>
          </a:xfrm>
          <a:prstGeom prst="rect">
            <a:avLst/>
          </a:prstGeom>
          <a:solidFill>
            <a:srgbClr val="C55A11"/>
          </a:solidFill>
        </p:spPr>
        <p:txBody>
          <a:bodyPr vert="horz" wrap="square" lIns="0" tIns="37465" rIns="0" bIns="0" rtlCol="0">
            <a:spAutoFit/>
          </a:bodyPr>
          <a:lstStyle/>
          <a:p>
            <a:pPr marL="198120">
              <a:lnSpc>
                <a:spcPct val="100000"/>
              </a:lnSpc>
              <a:spcBef>
                <a:spcPts val="295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PROPÓSITO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489084" y="2526792"/>
            <a:ext cx="789940" cy="182880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4064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320"/>
              </a:spcBef>
            </a:pPr>
            <a:r>
              <a:rPr sz="600" spc="-5" dirty="0">
                <a:latin typeface="Calibri"/>
                <a:cs typeface="Calibri"/>
              </a:rPr>
              <a:t>Objetivo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general</a:t>
            </a:r>
            <a:r>
              <a:rPr sz="600" spc="1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419600" y="2795016"/>
            <a:ext cx="772795" cy="182880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600" spc="-5" dirty="0">
                <a:latin typeface="Calibri"/>
                <a:cs typeface="Calibri"/>
              </a:rPr>
              <a:t>Objetivo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general</a:t>
            </a:r>
            <a:r>
              <a:rPr sz="600" spc="1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3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640323" y="2798064"/>
            <a:ext cx="772795" cy="184785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600" spc="-5" dirty="0">
                <a:latin typeface="Calibri"/>
                <a:cs typeface="Calibri"/>
              </a:rPr>
              <a:t>Objetivo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general</a:t>
            </a:r>
            <a:r>
              <a:rPr sz="600" spc="1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4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902964" y="3220211"/>
            <a:ext cx="452755" cy="186055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41275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325"/>
              </a:spcBef>
            </a:pPr>
            <a:r>
              <a:rPr sz="600" spc="-5" dirty="0">
                <a:latin typeface="Calibri"/>
                <a:cs typeface="Calibri"/>
              </a:rPr>
              <a:t>Ef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to 6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437888" y="3224783"/>
            <a:ext cx="772795" cy="182880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600" spc="-5" dirty="0">
                <a:latin typeface="Calibri"/>
                <a:cs typeface="Calibri"/>
              </a:rPr>
              <a:t>Objetivo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general</a:t>
            </a:r>
            <a:r>
              <a:rPr sz="600" spc="1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5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672328" y="3198876"/>
            <a:ext cx="772795" cy="182880"/>
          </a:xfrm>
          <a:custGeom>
            <a:avLst/>
            <a:gdLst/>
            <a:ahLst/>
            <a:cxnLst/>
            <a:rect l="l" t="t" r="r" b="b"/>
            <a:pathLst>
              <a:path w="772795" h="182879">
                <a:moveTo>
                  <a:pt x="772668" y="0"/>
                </a:moveTo>
                <a:lnTo>
                  <a:pt x="0" y="0"/>
                </a:lnTo>
                <a:lnTo>
                  <a:pt x="0" y="182879"/>
                </a:lnTo>
                <a:lnTo>
                  <a:pt x="772668" y="182879"/>
                </a:lnTo>
                <a:lnTo>
                  <a:pt x="772668" y="0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5751607" y="3226763"/>
            <a:ext cx="6127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Objetivo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general</a:t>
            </a:r>
            <a:r>
              <a:rPr sz="600" spc="114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6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3856990" y="3813559"/>
            <a:ext cx="1230630" cy="1223645"/>
            <a:chOff x="3856990" y="3813559"/>
            <a:chExt cx="1230630" cy="1223645"/>
          </a:xfrm>
        </p:grpSpPr>
        <p:sp>
          <p:nvSpPr>
            <p:cNvPr id="73" name="object 73"/>
            <p:cNvSpPr/>
            <p:nvPr/>
          </p:nvSpPr>
          <p:spPr>
            <a:xfrm>
              <a:off x="3863340" y="3838956"/>
              <a:ext cx="1176020" cy="0"/>
            </a:xfrm>
            <a:custGeom>
              <a:avLst/>
              <a:gdLst/>
              <a:ahLst/>
              <a:cxnLst/>
              <a:rect l="l" t="t" r="r" b="b"/>
              <a:pathLst>
                <a:path w="1176020">
                  <a:moveTo>
                    <a:pt x="0" y="0"/>
                  </a:moveTo>
                  <a:lnTo>
                    <a:pt x="117599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013933" y="381355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491228" y="4759452"/>
              <a:ext cx="596265" cy="277495"/>
            </a:xfrm>
            <a:custGeom>
              <a:avLst/>
              <a:gdLst/>
              <a:ahLst/>
              <a:cxnLst/>
              <a:rect l="l" t="t" r="r" b="b"/>
              <a:pathLst>
                <a:path w="596264" h="277495">
                  <a:moveTo>
                    <a:pt x="595884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5884" y="277368"/>
                  </a:lnTo>
                  <a:lnTo>
                    <a:pt x="59588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4475226" y="4757546"/>
            <a:ext cx="628650" cy="144145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4318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340"/>
              </a:spcBef>
            </a:pPr>
            <a:r>
              <a:rPr sz="600" dirty="0">
                <a:latin typeface="Calibri"/>
                <a:cs typeface="Calibri"/>
              </a:rPr>
              <a:t>S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spc="-10" dirty="0">
                <a:latin typeface="Calibri"/>
                <a:cs typeface="Calibri"/>
              </a:rPr>
              <a:t>l</a:t>
            </a:r>
            <a:r>
              <a:rPr sz="600" spc="-5" dirty="0">
                <a:latin typeface="Calibri"/>
                <a:cs typeface="Calibri"/>
              </a:rPr>
              <a:t>uc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ó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–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399788" y="4901184"/>
            <a:ext cx="704215" cy="135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8445">
              <a:lnSpc>
                <a:spcPts val="650"/>
              </a:lnSpc>
            </a:pPr>
            <a:r>
              <a:rPr sz="600" dirty="0">
                <a:latin typeface="Calibri"/>
                <a:cs typeface="Calibri"/>
              </a:rPr>
              <a:t>A</a:t>
            </a:r>
            <a:r>
              <a:rPr sz="600" spc="-5" dirty="0">
                <a:latin typeface="Calibri"/>
                <a:cs typeface="Calibri"/>
              </a:rPr>
              <a:t>cc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ó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1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148071" y="4437888"/>
            <a:ext cx="710565" cy="279400"/>
          </a:xfrm>
          <a:custGeom>
            <a:avLst/>
            <a:gdLst/>
            <a:ahLst/>
            <a:cxnLst/>
            <a:rect l="l" t="t" r="r" b="b"/>
            <a:pathLst>
              <a:path w="710564" h="279400">
                <a:moveTo>
                  <a:pt x="710184" y="0"/>
                </a:moveTo>
                <a:lnTo>
                  <a:pt x="0" y="0"/>
                </a:lnTo>
                <a:lnTo>
                  <a:pt x="0" y="278892"/>
                </a:lnTo>
                <a:lnTo>
                  <a:pt x="710184" y="278892"/>
                </a:lnTo>
                <a:lnTo>
                  <a:pt x="710184" y="0"/>
                </a:lnTo>
                <a:close/>
              </a:path>
            </a:pathLst>
          </a:custGeom>
          <a:solidFill>
            <a:srgbClr val="FAE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5299562" y="4466412"/>
            <a:ext cx="4070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785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Objetivo 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específico</a:t>
            </a:r>
            <a:r>
              <a:rPr sz="600" spc="7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884164" y="4413503"/>
            <a:ext cx="581025" cy="279400"/>
          </a:xfrm>
          <a:custGeom>
            <a:avLst/>
            <a:gdLst/>
            <a:ahLst/>
            <a:cxnLst/>
            <a:rect l="l" t="t" r="r" b="b"/>
            <a:pathLst>
              <a:path w="581025" h="279400">
                <a:moveTo>
                  <a:pt x="580643" y="0"/>
                </a:moveTo>
                <a:lnTo>
                  <a:pt x="0" y="0"/>
                </a:lnTo>
                <a:lnTo>
                  <a:pt x="0" y="278892"/>
                </a:lnTo>
                <a:lnTo>
                  <a:pt x="580643" y="278892"/>
                </a:lnTo>
                <a:lnTo>
                  <a:pt x="580643" y="0"/>
                </a:lnTo>
                <a:close/>
              </a:path>
            </a:pathLst>
          </a:custGeom>
          <a:solidFill>
            <a:srgbClr val="FAE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5970583" y="4441857"/>
            <a:ext cx="4070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785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Objetivo 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específico</a:t>
            </a:r>
            <a:r>
              <a:rPr sz="600" spc="7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3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2288794" y="1549653"/>
            <a:ext cx="6305550" cy="330200"/>
            <a:chOff x="2288794" y="1549653"/>
            <a:chExt cx="6305550" cy="330200"/>
          </a:xfrm>
        </p:grpSpPr>
        <p:pic>
          <p:nvPicPr>
            <p:cNvPr id="83" name="object 8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5144" y="1556003"/>
              <a:ext cx="6292595" cy="316992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2295144" y="1556003"/>
              <a:ext cx="6292850" cy="317500"/>
            </a:xfrm>
            <a:custGeom>
              <a:avLst/>
              <a:gdLst/>
              <a:ahLst/>
              <a:cxnLst/>
              <a:rect l="l" t="t" r="r" b="b"/>
              <a:pathLst>
                <a:path w="6292850" h="317500">
                  <a:moveTo>
                    <a:pt x="0" y="0"/>
                  </a:moveTo>
                  <a:lnTo>
                    <a:pt x="6292596" y="0"/>
                  </a:lnTo>
                  <a:lnTo>
                    <a:pt x="6292596" y="316991"/>
                  </a:lnTo>
                  <a:lnTo>
                    <a:pt x="0" y="31699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3522183" y="1582463"/>
            <a:ext cx="184721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4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40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sz="1400" spc="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spc="3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4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540625" y="1582463"/>
            <a:ext cx="1819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spc="3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1400" spc="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4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4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603694" y="1533334"/>
            <a:ext cx="1859280" cy="356235"/>
            <a:chOff x="603694" y="1533334"/>
            <a:chExt cx="1859280" cy="356235"/>
          </a:xfrm>
        </p:grpSpPr>
        <p:pic>
          <p:nvPicPr>
            <p:cNvPr id="88" name="object 8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981" y="1547622"/>
              <a:ext cx="1830323" cy="327660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617981" y="1547622"/>
              <a:ext cx="1830705" cy="327660"/>
            </a:xfrm>
            <a:custGeom>
              <a:avLst/>
              <a:gdLst/>
              <a:ahLst/>
              <a:cxnLst/>
              <a:rect l="l" t="t" r="r" b="b"/>
              <a:pathLst>
                <a:path w="1830705" h="327660">
                  <a:moveTo>
                    <a:pt x="0" y="0"/>
                  </a:moveTo>
                  <a:lnTo>
                    <a:pt x="1666494" y="0"/>
                  </a:lnTo>
                  <a:lnTo>
                    <a:pt x="1830324" y="163830"/>
                  </a:lnTo>
                  <a:lnTo>
                    <a:pt x="1666494" y="327660"/>
                  </a:lnTo>
                  <a:lnTo>
                    <a:pt x="0" y="32766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827735" y="1579153"/>
            <a:ext cx="13265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PREDIAGNÓSTICO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109459" y="4558284"/>
            <a:ext cx="908685" cy="277495"/>
          </a:xfrm>
          <a:custGeom>
            <a:avLst/>
            <a:gdLst/>
            <a:ahLst/>
            <a:cxnLst/>
            <a:rect l="l" t="t" r="r" b="b"/>
            <a:pathLst>
              <a:path w="908684" h="277495">
                <a:moveTo>
                  <a:pt x="908303" y="0"/>
                </a:moveTo>
                <a:lnTo>
                  <a:pt x="0" y="0"/>
                </a:lnTo>
                <a:lnTo>
                  <a:pt x="0" y="277368"/>
                </a:lnTo>
                <a:lnTo>
                  <a:pt x="908303" y="277368"/>
                </a:lnTo>
                <a:lnTo>
                  <a:pt x="908303" y="0"/>
                </a:lnTo>
                <a:close/>
              </a:path>
            </a:pathLst>
          </a:custGeom>
          <a:solidFill>
            <a:srgbClr val="6249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7109459" y="4558284"/>
            <a:ext cx="908685" cy="2774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96240" marR="87630" indent="-36830">
              <a:lnSpc>
                <a:spcPct val="100000"/>
              </a:lnSpc>
              <a:spcBef>
                <a:spcPts val="75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OL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Í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GON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O  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DEMOS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7104888" y="2842260"/>
            <a:ext cx="800100" cy="1988820"/>
            <a:chOff x="7104888" y="2842260"/>
            <a:chExt cx="800100" cy="1988820"/>
          </a:xfrm>
        </p:grpSpPr>
        <p:pic>
          <p:nvPicPr>
            <p:cNvPr id="94" name="object 9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35368" y="4556760"/>
              <a:ext cx="246887" cy="274319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7104888" y="2842260"/>
              <a:ext cx="800100" cy="277495"/>
            </a:xfrm>
            <a:custGeom>
              <a:avLst/>
              <a:gdLst/>
              <a:ahLst/>
              <a:cxnLst/>
              <a:rect l="l" t="t" r="r" b="b"/>
              <a:pathLst>
                <a:path w="800100" h="277494">
                  <a:moveTo>
                    <a:pt x="800100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800100" y="277367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624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7104888" y="2842260"/>
            <a:ext cx="800100" cy="27749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76225">
              <a:lnSpc>
                <a:spcPct val="100000"/>
              </a:lnSpc>
              <a:spcBef>
                <a:spcPts val="490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ALCANCE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6582156" y="2852928"/>
            <a:ext cx="871855" cy="1140460"/>
            <a:chOff x="6582156" y="2852928"/>
            <a:chExt cx="871855" cy="1140460"/>
          </a:xfrm>
        </p:grpSpPr>
        <p:pic>
          <p:nvPicPr>
            <p:cNvPr id="98" name="object 9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18604" y="2852928"/>
              <a:ext cx="245362" cy="245363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6582156" y="3715511"/>
              <a:ext cx="871855" cy="277495"/>
            </a:xfrm>
            <a:custGeom>
              <a:avLst/>
              <a:gdLst/>
              <a:ahLst/>
              <a:cxnLst/>
              <a:rect l="l" t="t" r="r" b="b"/>
              <a:pathLst>
                <a:path w="871854" h="277495">
                  <a:moveTo>
                    <a:pt x="871727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871727" y="277368"/>
                  </a:lnTo>
                  <a:lnTo>
                    <a:pt x="871727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6582156" y="3715511"/>
            <a:ext cx="871855" cy="2774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9554" marR="109855" indent="144780">
              <a:lnSpc>
                <a:spcPct val="100000"/>
              </a:lnSpc>
              <a:spcBef>
                <a:spcPts val="75"/>
              </a:spcBef>
            </a:pP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DOFA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6458458" y="2945636"/>
            <a:ext cx="2082164" cy="1737360"/>
            <a:chOff x="6458458" y="2945636"/>
            <a:chExt cx="2082164" cy="1737360"/>
          </a:xfrm>
        </p:grpSpPr>
        <p:pic>
          <p:nvPicPr>
            <p:cNvPr id="102" name="object 10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08064" y="3755135"/>
              <a:ext cx="204215" cy="214884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6464808" y="2951986"/>
              <a:ext cx="554355" cy="763270"/>
            </a:xfrm>
            <a:custGeom>
              <a:avLst/>
              <a:gdLst/>
              <a:ahLst/>
              <a:cxnLst/>
              <a:rect l="l" t="t" r="r" b="b"/>
              <a:pathLst>
                <a:path w="554354" h="763270">
                  <a:moveTo>
                    <a:pt x="0" y="0"/>
                  </a:moveTo>
                  <a:lnTo>
                    <a:pt x="0" y="190"/>
                  </a:lnTo>
                  <a:lnTo>
                    <a:pt x="553974" y="190"/>
                  </a:lnTo>
                  <a:lnTo>
                    <a:pt x="553974" y="763054"/>
                  </a:lnTo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993380" y="368963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399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799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399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469381" y="3992881"/>
              <a:ext cx="548640" cy="683895"/>
            </a:xfrm>
            <a:custGeom>
              <a:avLst/>
              <a:gdLst/>
              <a:ahLst/>
              <a:cxnLst/>
              <a:rect l="l" t="t" r="r" b="b"/>
              <a:pathLst>
                <a:path w="548640" h="683895">
                  <a:moveTo>
                    <a:pt x="0" y="683348"/>
                  </a:moveTo>
                  <a:lnTo>
                    <a:pt x="0" y="664336"/>
                  </a:lnTo>
                  <a:lnTo>
                    <a:pt x="548398" y="664336"/>
                  </a:lnTo>
                  <a:lnTo>
                    <a:pt x="548398" y="0"/>
                  </a:lnTo>
                </a:path>
              </a:pathLst>
            </a:custGeom>
            <a:ln w="12700">
              <a:solidFill>
                <a:srgbClr val="716A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992380" y="396747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716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453884" y="3119626"/>
              <a:ext cx="50800" cy="734695"/>
            </a:xfrm>
            <a:custGeom>
              <a:avLst/>
              <a:gdLst/>
              <a:ahLst/>
              <a:cxnLst/>
              <a:rect l="l" t="t" r="r" b="b"/>
              <a:pathLst>
                <a:path w="50800" h="734695">
                  <a:moveTo>
                    <a:pt x="0" y="734288"/>
                  </a:moveTo>
                  <a:lnTo>
                    <a:pt x="50495" y="734288"/>
                  </a:lnTo>
                  <a:lnTo>
                    <a:pt x="5049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478984" y="309422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467600" y="3846575"/>
              <a:ext cx="122555" cy="704215"/>
            </a:xfrm>
            <a:custGeom>
              <a:avLst/>
              <a:gdLst/>
              <a:ahLst/>
              <a:cxnLst/>
              <a:rect l="l" t="t" r="r" b="b"/>
              <a:pathLst>
                <a:path w="122554" h="704214">
                  <a:moveTo>
                    <a:pt x="0" y="0"/>
                  </a:moveTo>
                  <a:lnTo>
                    <a:pt x="0" y="3898"/>
                  </a:lnTo>
                  <a:lnTo>
                    <a:pt x="122529" y="3898"/>
                  </a:lnTo>
                  <a:lnTo>
                    <a:pt x="122529" y="704011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564728" y="452518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7740396" y="3709415"/>
              <a:ext cx="800100" cy="277495"/>
            </a:xfrm>
            <a:custGeom>
              <a:avLst/>
              <a:gdLst/>
              <a:ahLst/>
              <a:cxnLst/>
              <a:rect l="l" t="t" r="r" b="b"/>
              <a:pathLst>
                <a:path w="800100" h="277495">
                  <a:moveTo>
                    <a:pt x="800100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800100" y="277367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624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8024916" y="3706247"/>
            <a:ext cx="42925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 marR="5080" indent="-4635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ESPACI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DEMOS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13" name="object 113"/>
          <p:cNvGrpSpPr/>
          <p:nvPr/>
        </p:nvGrpSpPr>
        <p:grpSpPr>
          <a:xfrm>
            <a:off x="2393950" y="2156205"/>
            <a:ext cx="5773420" cy="3109595"/>
            <a:chOff x="2393950" y="2156205"/>
            <a:chExt cx="5773420" cy="3109595"/>
          </a:xfrm>
        </p:grpSpPr>
        <p:pic>
          <p:nvPicPr>
            <p:cNvPr id="114" name="object 1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22691" y="3733800"/>
              <a:ext cx="207263" cy="214883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7904988" y="2980944"/>
              <a:ext cx="235585" cy="728980"/>
            </a:xfrm>
            <a:custGeom>
              <a:avLst/>
              <a:gdLst/>
              <a:ahLst/>
              <a:cxnLst/>
              <a:rect l="l" t="t" r="r" b="b"/>
              <a:pathLst>
                <a:path w="235584" h="728979">
                  <a:moveTo>
                    <a:pt x="0" y="0"/>
                  </a:moveTo>
                  <a:lnTo>
                    <a:pt x="235242" y="0"/>
                  </a:lnTo>
                  <a:lnTo>
                    <a:pt x="235242" y="728586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114835" y="368413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017764" y="3986782"/>
              <a:ext cx="123825" cy="709930"/>
            </a:xfrm>
            <a:custGeom>
              <a:avLst/>
              <a:gdLst/>
              <a:ahLst/>
              <a:cxnLst/>
              <a:rect l="l" t="t" r="r" b="b"/>
              <a:pathLst>
                <a:path w="123825" h="709929">
                  <a:moveTo>
                    <a:pt x="0" y="709587"/>
                  </a:moveTo>
                  <a:lnTo>
                    <a:pt x="123634" y="709587"/>
                  </a:lnTo>
                  <a:lnTo>
                    <a:pt x="12363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115993" y="396138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400300" y="2162555"/>
              <a:ext cx="4076700" cy="3096895"/>
            </a:xfrm>
            <a:custGeom>
              <a:avLst/>
              <a:gdLst/>
              <a:ahLst/>
              <a:cxnLst/>
              <a:rect l="l" t="t" r="r" b="b"/>
              <a:pathLst>
                <a:path w="4076700" h="3096895">
                  <a:moveTo>
                    <a:pt x="0" y="0"/>
                  </a:moveTo>
                  <a:lnTo>
                    <a:pt x="4076700" y="0"/>
                  </a:lnTo>
                  <a:lnTo>
                    <a:pt x="4076700" y="3096768"/>
                  </a:lnTo>
                  <a:lnTo>
                    <a:pt x="0" y="309676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120"/>
          <p:cNvSpPr txBox="1"/>
          <p:nvPr/>
        </p:nvSpPr>
        <p:spPr>
          <a:xfrm>
            <a:off x="3103638" y="5032507"/>
            <a:ext cx="4724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5" dirty="0">
                <a:solidFill>
                  <a:srgbClr val="C00000"/>
                </a:solidFill>
                <a:latin typeface="Calibri"/>
                <a:cs typeface="Calibri"/>
              </a:rPr>
              <a:t>C</a:t>
            </a:r>
            <a:r>
              <a:rPr sz="1050" b="1" spc="-5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1050" b="1" spc="-10" dirty="0">
                <a:solidFill>
                  <a:srgbClr val="C00000"/>
                </a:solidFill>
                <a:latin typeface="Calibri"/>
                <a:cs typeface="Calibri"/>
              </a:rPr>
              <a:t>U</a:t>
            </a: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S</a:t>
            </a:r>
            <a:r>
              <a:rPr sz="1050" b="1" spc="-5" dirty="0">
                <a:solidFill>
                  <a:srgbClr val="C00000"/>
                </a:solidFill>
                <a:latin typeface="Calibri"/>
                <a:cs typeface="Calibri"/>
              </a:rPr>
              <a:t>AS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695930" y="1938553"/>
            <a:ext cx="1548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P</a:t>
            </a:r>
            <a:r>
              <a:rPr sz="1200" spc="27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E</a:t>
            </a:r>
            <a:r>
              <a:rPr sz="1200" spc="27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R</a:t>
            </a:r>
            <a:r>
              <a:rPr sz="1200" spc="27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C</a:t>
            </a:r>
            <a:r>
              <a:rPr sz="1200" spc="26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E</a:t>
            </a:r>
            <a:r>
              <a:rPr sz="1200" spc="254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P</a:t>
            </a:r>
            <a:r>
              <a:rPr sz="1200" spc="27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C</a:t>
            </a:r>
            <a:r>
              <a:rPr sz="1200" spc="54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I</a:t>
            </a:r>
            <a:r>
              <a:rPr sz="1200" spc="53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Ó</a:t>
            </a:r>
            <a:r>
              <a:rPr sz="1200" spc="54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34568" y="3198876"/>
            <a:ext cx="584200" cy="280670"/>
          </a:xfrm>
          <a:custGeom>
            <a:avLst/>
            <a:gdLst/>
            <a:ahLst/>
            <a:cxnLst/>
            <a:rect l="l" t="t" r="r" b="b"/>
            <a:pathLst>
              <a:path w="584200" h="280670">
                <a:moveTo>
                  <a:pt x="583692" y="0"/>
                </a:moveTo>
                <a:lnTo>
                  <a:pt x="0" y="0"/>
                </a:lnTo>
                <a:lnTo>
                  <a:pt x="0" y="280415"/>
                </a:lnTo>
                <a:lnTo>
                  <a:pt x="583692" y="280415"/>
                </a:lnTo>
                <a:lnTo>
                  <a:pt x="583692" y="0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 txBox="1"/>
          <p:nvPr/>
        </p:nvSpPr>
        <p:spPr>
          <a:xfrm>
            <a:off x="923347" y="3250138"/>
            <a:ext cx="3079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Calibri"/>
                <a:cs typeface="Calibri"/>
              </a:rPr>
              <a:t>V</a:t>
            </a:r>
            <a:r>
              <a:rPr sz="900" spc="-5" dirty="0">
                <a:latin typeface="Calibri"/>
                <a:cs typeface="Calibri"/>
              </a:rPr>
              <a:t>isi</a:t>
            </a:r>
            <a:r>
              <a:rPr sz="900" spc="5" dirty="0">
                <a:latin typeface="Calibri"/>
                <a:cs typeface="Calibri"/>
              </a:rPr>
              <a:t>ó</a:t>
            </a:r>
            <a:r>
              <a:rPr sz="900" dirty="0"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24" name="object 124"/>
          <p:cNvGrpSpPr/>
          <p:nvPr/>
        </p:nvGrpSpPr>
        <p:grpSpPr>
          <a:xfrm>
            <a:off x="745236" y="3188207"/>
            <a:ext cx="1437640" cy="739140"/>
            <a:chOff x="745236" y="3188207"/>
            <a:chExt cx="1437640" cy="739140"/>
          </a:xfrm>
        </p:grpSpPr>
        <p:sp>
          <p:nvSpPr>
            <p:cNvPr id="125" name="object 125"/>
            <p:cNvSpPr/>
            <p:nvPr/>
          </p:nvSpPr>
          <p:spPr>
            <a:xfrm>
              <a:off x="1542287" y="3188207"/>
              <a:ext cx="640080" cy="277495"/>
            </a:xfrm>
            <a:custGeom>
              <a:avLst/>
              <a:gdLst/>
              <a:ahLst/>
              <a:cxnLst/>
              <a:rect l="l" t="t" r="r" b="b"/>
              <a:pathLst>
                <a:path w="640080" h="277495">
                  <a:moveTo>
                    <a:pt x="640080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640080" y="277367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45236" y="3733799"/>
              <a:ext cx="1346200" cy="193675"/>
            </a:xfrm>
            <a:custGeom>
              <a:avLst/>
              <a:gdLst/>
              <a:ahLst/>
              <a:cxnLst/>
              <a:rect l="l" t="t" r="r" b="b"/>
              <a:pathLst>
                <a:path w="1346200" h="193675">
                  <a:moveTo>
                    <a:pt x="1345691" y="0"/>
                  </a:moveTo>
                  <a:lnTo>
                    <a:pt x="0" y="0"/>
                  </a:lnTo>
                  <a:lnTo>
                    <a:pt x="0" y="193548"/>
                  </a:lnTo>
                  <a:lnTo>
                    <a:pt x="1345691" y="193548"/>
                  </a:lnTo>
                  <a:lnTo>
                    <a:pt x="1345691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 txBox="1"/>
          <p:nvPr/>
        </p:nvSpPr>
        <p:spPr>
          <a:xfrm>
            <a:off x="1032866" y="3749378"/>
            <a:ext cx="7727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EA</a:t>
            </a:r>
            <a:r>
              <a:rPr sz="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ESTU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IO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28" name="object 128"/>
          <p:cNvGrpSpPr/>
          <p:nvPr/>
        </p:nvGrpSpPr>
        <p:grpSpPr>
          <a:xfrm>
            <a:off x="679704" y="2785872"/>
            <a:ext cx="3502660" cy="1082040"/>
            <a:chOff x="679704" y="2785872"/>
            <a:chExt cx="3502660" cy="1082040"/>
          </a:xfrm>
        </p:grpSpPr>
        <p:sp>
          <p:nvSpPr>
            <p:cNvPr id="129" name="object 129"/>
            <p:cNvSpPr/>
            <p:nvPr/>
          </p:nvSpPr>
          <p:spPr>
            <a:xfrm>
              <a:off x="1025652" y="3479291"/>
              <a:ext cx="391795" cy="255904"/>
            </a:xfrm>
            <a:custGeom>
              <a:avLst/>
              <a:gdLst/>
              <a:ahLst/>
              <a:cxnLst/>
              <a:rect l="l" t="t" r="r" b="b"/>
              <a:pathLst>
                <a:path w="391794" h="255904">
                  <a:moveTo>
                    <a:pt x="0" y="0"/>
                  </a:moveTo>
                  <a:lnTo>
                    <a:pt x="0" y="127876"/>
                  </a:lnTo>
                  <a:lnTo>
                    <a:pt x="391464" y="127876"/>
                  </a:lnTo>
                  <a:lnTo>
                    <a:pt x="391464" y="25575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391714" y="370964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423413" y="3465576"/>
              <a:ext cx="444500" cy="268605"/>
            </a:xfrm>
            <a:custGeom>
              <a:avLst/>
              <a:gdLst/>
              <a:ahLst/>
              <a:cxnLst/>
              <a:rect l="l" t="t" r="r" b="b"/>
              <a:pathLst>
                <a:path w="444500" h="268604">
                  <a:moveTo>
                    <a:pt x="444322" y="0"/>
                  </a:moveTo>
                  <a:lnTo>
                    <a:pt x="444322" y="140462"/>
                  </a:lnTo>
                  <a:lnTo>
                    <a:pt x="0" y="140462"/>
                  </a:lnTo>
                  <a:lnTo>
                    <a:pt x="0" y="26823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398013" y="370840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7428" y="3217164"/>
              <a:ext cx="195059" cy="210311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9704" y="2785872"/>
              <a:ext cx="214883" cy="222503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2154426" y="3824185"/>
              <a:ext cx="735965" cy="5715"/>
            </a:xfrm>
            <a:custGeom>
              <a:avLst/>
              <a:gdLst/>
              <a:ahLst/>
              <a:cxnLst/>
              <a:rect l="l" t="t" r="r" b="b"/>
              <a:pathLst>
                <a:path w="735964" h="5714">
                  <a:moveTo>
                    <a:pt x="0" y="5410"/>
                  </a:moveTo>
                  <a:lnTo>
                    <a:pt x="73540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090915" y="3786187"/>
              <a:ext cx="862965" cy="81915"/>
            </a:xfrm>
            <a:custGeom>
              <a:avLst/>
              <a:gdLst/>
              <a:ahLst/>
              <a:cxnLst/>
              <a:rect l="l" t="t" r="r" b="b"/>
              <a:pathLst>
                <a:path w="862964" h="81914">
                  <a:moveTo>
                    <a:pt x="76479" y="81419"/>
                  </a:moveTo>
                  <a:lnTo>
                    <a:pt x="75920" y="5219"/>
                  </a:lnTo>
                  <a:lnTo>
                    <a:pt x="0" y="43878"/>
                  </a:lnTo>
                  <a:lnTo>
                    <a:pt x="76479" y="81419"/>
                  </a:lnTo>
                  <a:close/>
                </a:path>
                <a:path w="862964" h="81914">
                  <a:moveTo>
                    <a:pt x="862418" y="37541"/>
                  </a:moveTo>
                  <a:lnTo>
                    <a:pt x="785939" y="0"/>
                  </a:lnTo>
                  <a:lnTo>
                    <a:pt x="786498" y="76200"/>
                  </a:lnTo>
                  <a:lnTo>
                    <a:pt x="862418" y="375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718559" y="2823971"/>
              <a:ext cx="463550" cy="184785"/>
            </a:xfrm>
            <a:custGeom>
              <a:avLst/>
              <a:gdLst/>
              <a:ahLst/>
              <a:cxnLst/>
              <a:rect l="l" t="t" r="r" b="b"/>
              <a:pathLst>
                <a:path w="463550" h="184785">
                  <a:moveTo>
                    <a:pt x="463296" y="0"/>
                  </a:moveTo>
                  <a:lnTo>
                    <a:pt x="0" y="0"/>
                  </a:lnTo>
                  <a:lnTo>
                    <a:pt x="0" y="184403"/>
                  </a:lnTo>
                  <a:lnTo>
                    <a:pt x="463296" y="184403"/>
                  </a:lnTo>
                  <a:lnTo>
                    <a:pt x="463296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8" name="object 138"/>
          <p:cNvSpPr txBox="1"/>
          <p:nvPr/>
        </p:nvSpPr>
        <p:spPr>
          <a:xfrm>
            <a:off x="3718559" y="2852546"/>
            <a:ext cx="4635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Ef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to 4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39" name="object 139"/>
          <p:cNvGrpSpPr/>
          <p:nvPr/>
        </p:nvGrpSpPr>
        <p:grpSpPr>
          <a:xfrm>
            <a:off x="934211" y="3797970"/>
            <a:ext cx="5668010" cy="848994"/>
            <a:chOff x="934211" y="3797970"/>
            <a:chExt cx="5668010" cy="848994"/>
          </a:xfrm>
        </p:grpSpPr>
        <p:sp>
          <p:nvSpPr>
            <p:cNvPr id="140" name="object 140"/>
            <p:cNvSpPr/>
            <p:nvPr/>
          </p:nvSpPr>
          <p:spPr>
            <a:xfrm>
              <a:off x="5973571" y="3836046"/>
              <a:ext cx="565150" cy="1270"/>
            </a:xfrm>
            <a:custGeom>
              <a:avLst/>
              <a:gdLst/>
              <a:ahLst/>
              <a:cxnLst/>
              <a:rect l="l" t="t" r="r" b="b"/>
              <a:pathLst>
                <a:path w="565150" h="1270">
                  <a:moveTo>
                    <a:pt x="0" y="0"/>
                  </a:moveTo>
                  <a:lnTo>
                    <a:pt x="564756" y="123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910059" y="3797972"/>
              <a:ext cx="692150" cy="77470"/>
            </a:xfrm>
            <a:custGeom>
              <a:avLst/>
              <a:gdLst/>
              <a:ahLst/>
              <a:cxnLst/>
              <a:rect l="l" t="t" r="r" b="b"/>
              <a:pathLst>
                <a:path w="692150" h="77470">
                  <a:moveTo>
                    <a:pt x="76288" y="0"/>
                  </a:moveTo>
                  <a:lnTo>
                    <a:pt x="0" y="37934"/>
                  </a:lnTo>
                  <a:lnTo>
                    <a:pt x="76123" y="76200"/>
                  </a:lnTo>
                  <a:lnTo>
                    <a:pt x="76288" y="0"/>
                  </a:lnTo>
                  <a:close/>
                </a:path>
                <a:path w="692150" h="77470">
                  <a:moveTo>
                    <a:pt x="691769" y="39446"/>
                  </a:moveTo>
                  <a:lnTo>
                    <a:pt x="615657" y="1181"/>
                  </a:lnTo>
                  <a:lnTo>
                    <a:pt x="615492" y="77381"/>
                  </a:lnTo>
                  <a:lnTo>
                    <a:pt x="691769" y="394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934211" y="4344923"/>
              <a:ext cx="954405" cy="302260"/>
            </a:xfrm>
            <a:custGeom>
              <a:avLst/>
              <a:gdLst/>
              <a:ahLst/>
              <a:cxnLst/>
              <a:rect l="l" t="t" r="r" b="b"/>
              <a:pathLst>
                <a:path w="954405" h="302260">
                  <a:moveTo>
                    <a:pt x="954024" y="0"/>
                  </a:moveTo>
                  <a:lnTo>
                    <a:pt x="0" y="0"/>
                  </a:lnTo>
                  <a:lnTo>
                    <a:pt x="0" y="301751"/>
                  </a:lnTo>
                  <a:lnTo>
                    <a:pt x="954024" y="301751"/>
                  </a:lnTo>
                  <a:lnTo>
                    <a:pt x="954024" y="0"/>
                  </a:lnTo>
                  <a:close/>
                </a:path>
              </a:pathLst>
            </a:custGeom>
            <a:solidFill>
              <a:srgbClr val="6249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3" name="object 143"/>
          <p:cNvSpPr txBox="1"/>
          <p:nvPr/>
        </p:nvSpPr>
        <p:spPr>
          <a:xfrm>
            <a:off x="1087635" y="4353485"/>
            <a:ext cx="6464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8435" marR="5080" indent="-16637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ISI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MOS  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DADEP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44" name="object 144"/>
          <p:cNvGrpSpPr/>
          <p:nvPr/>
        </p:nvGrpSpPr>
        <p:grpSpPr>
          <a:xfrm>
            <a:off x="946403" y="2214372"/>
            <a:ext cx="1019810" cy="2136775"/>
            <a:chOff x="946403" y="2214372"/>
            <a:chExt cx="1019810" cy="2136775"/>
          </a:xfrm>
        </p:grpSpPr>
        <p:sp>
          <p:nvSpPr>
            <p:cNvPr id="145" name="object 145"/>
            <p:cNvSpPr/>
            <p:nvPr/>
          </p:nvSpPr>
          <p:spPr>
            <a:xfrm>
              <a:off x="1409699" y="3948681"/>
              <a:ext cx="0" cy="396240"/>
            </a:xfrm>
            <a:custGeom>
              <a:avLst/>
              <a:gdLst/>
              <a:ahLst/>
              <a:cxnLst/>
              <a:rect l="l" t="t" r="r" b="b"/>
              <a:pathLst>
                <a:path h="396239">
                  <a:moveTo>
                    <a:pt x="0" y="39607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384301" y="392328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946403" y="2214372"/>
              <a:ext cx="1019810" cy="279400"/>
            </a:xfrm>
            <a:custGeom>
              <a:avLst/>
              <a:gdLst/>
              <a:ahLst/>
              <a:cxnLst/>
              <a:rect l="l" t="t" r="r" b="b"/>
              <a:pathLst>
                <a:path w="1019810" h="279400">
                  <a:moveTo>
                    <a:pt x="1019556" y="0"/>
                  </a:moveTo>
                  <a:lnTo>
                    <a:pt x="0" y="0"/>
                  </a:lnTo>
                  <a:lnTo>
                    <a:pt x="0" y="278891"/>
                  </a:lnTo>
                  <a:lnTo>
                    <a:pt x="1019556" y="278891"/>
                  </a:lnTo>
                  <a:lnTo>
                    <a:pt x="1019556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2804703" y="1879252"/>
            <a:ext cx="5714365" cy="46482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495"/>
              </a:spcBef>
              <a:tabLst>
                <a:tab pos="1362710" algn="l"/>
                <a:tab pos="3789045" algn="l"/>
              </a:tabLst>
            </a:pP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A</a:t>
            </a:r>
            <a:r>
              <a:rPr sz="1200" spc="28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N</a:t>
            </a:r>
            <a:r>
              <a:rPr sz="1200" spc="28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Á</a:t>
            </a:r>
            <a:r>
              <a:rPr sz="1200" spc="28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L</a:t>
            </a:r>
            <a:r>
              <a:rPr sz="1200" spc="27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I</a:t>
            </a:r>
            <a:r>
              <a:rPr sz="1200" spc="27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S</a:t>
            </a:r>
            <a:r>
              <a:rPr sz="1200" spc="27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I</a:t>
            </a:r>
            <a:r>
              <a:rPr sz="1200" spc="27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S	P</a:t>
            </a:r>
            <a:r>
              <a:rPr sz="1200" spc="28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R</a:t>
            </a:r>
            <a:r>
              <a:rPr sz="1200" spc="27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O</a:t>
            </a:r>
            <a:r>
              <a:rPr sz="1200" spc="27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B</a:t>
            </a:r>
            <a:r>
              <a:rPr sz="1200" spc="27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L</a:t>
            </a:r>
            <a:r>
              <a:rPr sz="1200" spc="28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E</a:t>
            </a:r>
            <a:r>
              <a:rPr sz="1200" spc="28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M</a:t>
            </a:r>
            <a:r>
              <a:rPr sz="1200" spc="27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Á</a:t>
            </a:r>
            <a:r>
              <a:rPr sz="1200" spc="28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T</a:t>
            </a:r>
            <a:r>
              <a:rPr sz="1200" spc="28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I</a:t>
            </a:r>
            <a:r>
              <a:rPr sz="1200" spc="27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C</a:t>
            </a:r>
            <a:r>
              <a:rPr sz="1200" spc="27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A	C</a:t>
            </a:r>
            <a:r>
              <a:rPr sz="1200" spc="-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O</a:t>
            </a:r>
            <a:r>
              <a:rPr sz="1200" spc="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N</a:t>
            </a:r>
            <a:r>
              <a:rPr sz="1200" spc="-1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E X T U</a:t>
            </a:r>
            <a:r>
              <a:rPr sz="1200" spc="-10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A L</a:t>
            </a:r>
            <a:r>
              <a:rPr sz="1200" spc="-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I</a:t>
            </a:r>
            <a:r>
              <a:rPr sz="1200" spc="-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Z A</a:t>
            </a:r>
            <a:r>
              <a:rPr sz="1200" spc="-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C</a:t>
            </a:r>
            <a:r>
              <a:rPr sz="1200" spc="-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I</a:t>
            </a:r>
            <a:r>
              <a:rPr sz="1200" spc="-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Ó</a:t>
            </a:r>
            <a:r>
              <a:rPr sz="1200" spc="5" dirty="0">
                <a:solidFill>
                  <a:srgbClr val="716A4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16A46"/>
                </a:solidFill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  <a:tabLst>
                <a:tab pos="2042795" algn="l"/>
              </a:tabLst>
            </a:pP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050" b="1" spc="-5" dirty="0">
                <a:solidFill>
                  <a:srgbClr val="C00000"/>
                </a:solidFill>
                <a:latin typeface="Calibri"/>
                <a:cs typeface="Calibri"/>
              </a:rPr>
              <a:t>F</a:t>
            </a: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050" b="1" spc="5" dirty="0">
                <a:solidFill>
                  <a:srgbClr val="C00000"/>
                </a:solidFill>
                <a:latin typeface="Calibri"/>
                <a:cs typeface="Calibri"/>
              </a:rPr>
              <a:t>CTO</a:t>
            </a: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S</a:t>
            </a:r>
            <a:r>
              <a:rPr sz="105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NE</a:t>
            </a:r>
            <a:r>
              <a:rPr sz="1050" b="1" spc="-5" dirty="0">
                <a:solidFill>
                  <a:srgbClr val="C00000"/>
                </a:solidFill>
                <a:latin typeface="Calibri"/>
                <a:cs typeface="Calibri"/>
              </a:rPr>
              <a:t>GA</a:t>
            </a:r>
            <a:r>
              <a:rPr sz="1050" b="1" spc="5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1050" b="1" spc="-10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1050" b="1" spc="-5" dirty="0">
                <a:solidFill>
                  <a:srgbClr val="C00000"/>
                </a:solidFill>
                <a:latin typeface="Calibri"/>
                <a:cs typeface="Calibri"/>
              </a:rPr>
              <a:t>V</a:t>
            </a:r>
            <a:r>
              <a:rPr sz="1050" b="1" spc="5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S	</a:t>
            </a:r>
            <a:r>
              <a:rPr sz="1050" b="1" spc="-10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MP</a:t>
            </a:r>
            <a:r>
              <a:rPr sz="1050" b="1" spc="-5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1050" b="1" spc="5" dirty="0">
                <a:solidFill>
                  <a:srgbClr val="C00000"/>
                </a:solidFill>
                <a:latin typeface="Calibri"/>
                <a:cs typeface="Calibri"/>
              </a:rPr>
              <a:t>CTO</a:t>
            </a: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S</a:t>
            </a:r>
            <a:r>
              <a:rPr sz="105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P</a:t>
            </a:r>
            <a:r>
              <a:rPr sz="1050" b="1" spc="5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S</a:t>
            </a:r>
            <a:r>
              <a:rPr sz="1050" b="1" spc="-10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1050" b="1" spc="5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1050" b="1" spc="-10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1050" b="1" spc="-5" dirty="0">
                <a:solidFill>
                  <a:srgbClr val="C00000"/>
                </a:solidFill>
                <a:latin typeface="Calibri"/>
                <a:cs typeface="Calibri"/>
              </a:rPr>
              <a:t>V</a:t>
            </a:r>
            <a:r>
              <a:rPr sz="1050" b="1" spc="5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215570" y="2264760"/>
            <a:ext cx="6330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EXPERIENCIA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50" name="object 150"/>
          <p:cNvGrpSpPr/>
          <p:nvPr/>
        </p:nvGrpSpPr>
        <p:grpSpPr>
          <a:xfrm>
            <a:off x="734313" y="2208276"/>
            <a:ext cx="1310005" cy="3409950"/>
            <a:chOff x="734313" y="2208276"/>
            <a:chExt cx="1310005" cy="3409950"/>
          </a:xfrm>
        </p:grpSpPr>
        <p:pic>
          <p:nvPicPr>
            <p:cNvPr id="151" name="object 1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3168" y="2208276"/>
              <a:ext cx="230124" cy="278891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740663" y="5311140"/>
              <a:ext cx="1297305" cy="300355"/>
            </a:xfrm>
            <a:custGeom>
              <a:avLst/>
              <a:gdLst/>
              <a:ahLst/>
              <a:cxnLst/>
              <a:rect l="l" t="t" r="r" b="b"/>
              <a:pathLst>
                <a:path w="1297305" h="300354">
                  <a:moveTo>
                    <a:pt x="0" y="0"/>
                  </a:moveTo>
                  <a:lnTo>
                    <a:pt x="1296924" y="0"/>
                  </a:lnTo>
                  <a:lnTo>
                    <a:pt x="1296924" y="300228"/>
                  </a:lnTo>
                  <a:lnTo>
                    <a:pt x="0" y="3002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6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3" name="object 153"/>
          <p:cNvSpPr txBox="1"/>
          <p:nvPr/>
        </p:nvSpPr>
        <p:spPr>
          <a:xfrm>
            <a:off x="1009008" y="5303873"/>
            <a:ext cx="758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160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C00000"/>
                </a:solidFill>
                <a:latin typeface="Calibri"/>
                <a:cs typeface="Calibri"/>
              </a:rPr>
              <a:t>PROCESO </a:t>
            </a:r>
            <a:r>
              <a:rPr sz="900" b="1" dirty="0">
                <a:solidFill>
                  <a:srgbClr val="C00000"/>
                </a:solidFill>
                <a:latin typeface="Calibri"/>
                <a:cs typeface="Calibri"/>
              </a:rPr>
              <a:t> P</a:t>
            </a:r>
            <a:r>
              <a:rPr sz="900" b="1" spc="-10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900" b="1" spc="-5" dirty="0">
                <a:solidFill>
                  <a:srgbClr val="C00000"/>
                </a:solidFill>
                <a:latin typeface="Calibri"/>
                <a:cs typeface="Calibri"/>
              </a:rPr>
              <a:t>RT</a:t>
            </a:r>
            <a:r>
              <a:rPr sz="900" b="1" dirty="0">
                <a:solidFill>
                  <a:srgbClr val="C00000"/>
                </a:solidFill>
                <a:latin typeface="Calibri"/>
                <a:cs typeface="Calibri"/>
              </a:rPr>
              <a:t>ICIP</a:t>
            </a:r>
            <a:r>
              <a:rPr sz="900" b="1" spc="-10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900" b="1" spc="-5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900" b="1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900" b="1" spc="-5" dirty="0">
                <a:solidFill>
                  <a:srgbClr val="C00000"/>
                </a:solidFill>
                <a:latin typeface="Calibri"/>
                <a:cs typeface="Calibri"/>
              </a:rPr>
              <a:t>V</a:t>
            </a:r>
            <a:r>
              <a:rPr sz="900" b="1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2337816" y="5311140"/>
            <a:ext cx="6169660" cy="300355"/>
          </a:xfrm>
          <a:custGeom>
            <a:avLst/>
            <a:gdLst/>
            <a:ahLst/>
            <a:cxnLst/>
            <a:rect l="l" t="t" r="r" b="b"/>
            <a:pathLst>
              <a:path w="6169659" h="300354">
                <a:moveTo>
                  <a:pt x="0" y="0"/>
                </a:moveTo>
                <a:lnTo>
                  <a:pt x="6169152" y="0"/>
                </a:lnTo>
                <a:lnTo>
                  <a:pt x="6169152" y="300228"/>
                </a:lnTo>
                <a:lnTo>
                  <a:pt x="0" y="30022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 txBox="1"/>
          <p:nvPr/>
        </p:nvSpPr>
        <p:spPr>
          <a:xfrm>
            <a:off x="4448318" y="5365446"/>
            <a:ext cx="19475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PROCESO</a:t>
            </a:r>
            <a:r>
              <a:rPr sz="1000" b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C00000"/>
                </a:solidFill>
                <a:latin typeface="Calibri"/>
                <a:cs typeface="Calibri"/>
              </a:rPr>
              <a:t>TÉCNICO</a:t>
            </a:r>
            <a:r>
              <a:rPr sz="10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 PARTICIPATIVO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56" name="object 156"/>
          <p:cNvGrpSpPr/>
          <p:nvPr/>
        </p:nvGrpSpPr>
        <p:grpSpPr>
          <a:xfrm>
            <a:off x="2031238" y="5424369"/>
            <a:ext cx="306705" cy="76200"/>
            <a:chOff x="2031238" y="5424369"/>
            <a:chExt cx="306705" cy="76200"/>
          </a:xfrm>
        </p:grpSpPr>
        <p:sp>
          <p:nvSpPr>
            <p:cNvPr id="157" name="object 157"/>
            <p:cNvSpPr/>
            <p:nvPr/>
          </p:nvSpPr>
          <p:spPr>
            <a:xfrm>
              <a:off x="2037588" y="5462015"/>
              <a:ext cx="236854" cy="635"/>
            </a:xfrm>
            <a:custGeom>
              <a:avLst/>
              <a:gdLst/>
              <a:ahLst/>
              <a:cxnLst/>
              <a:rect l="l" t="t" r="r" b="b"/>
              <a:pathLst>
                <a:path w="236855" h="635">
                  <a:moveTo>
                    <a:pt x="0" y="0"/>
                  </a:moveTo>
                  <a:lnTo>
                    <a:pt x="236461" y="48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261269" y="5424369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165" y="0"/>
                  </a:moveTo>
                  <a:lnTo>
                    <a:pt x="0" y="76200"/>
                  </a:lnTo>
                  <a:lnTo>
                    <a:pt x="76288" y="38265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9" name="object 159"/>
          <p:cNvSpPr txBox="1"/>
          <p:nvPr/>
        </p:nvSpPr>
        <p:spPr>
          <a:xfrm>
            <a:off x="5188374" y="5028419"/>
            <a:ext cx="5918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1050" b="1" spc="5" dirty="0">
                <a:solidFill>
                  <a:srgbClr val="C00000"/>
                </a:solidFill>
                <a:latin typeface="Calibri"/>
                <a:cs typeface="Calibri"/>
              </a:rPr>
              <a:t>CC</a:t>
            </a:r>
            <a:r>
              <a:rPr sz="1050" b="1" spc="-10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sz="1050" b="1" spc="5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1050" b="1" spc="-15" dirty="0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sz="1050" b="1" dirty="0">
                <a:solidFill>
                  <a:srgbClr val="C00000"/>
                </a:solidFill>
                <a:latin typeface="Calibri"/>
                <a:cs typeface="Calibri"/>
              </a:rPr>
              <a:t>ES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60" name="object 160"/>
          <p:cNvGrpSpPr/>
          <p:nvPr/>
        </p:nvGrpSpPr>
        <p:grpSpPr>
          <a:xfrm>
            <a:off x="4682994" y="4670425"/>
            <a:ext cx="1592580" cy="371475"/>
            <a:chOff x="4682994" y="4670425"/>
            <a:chExt cx="1592580" cy="371475"/>
          </a:xfrm>
        </p:grpSpPr>
        <p:sp>
          <p:nvSpPr>
            <p:cNvPr id="161" name="object 161"/>
            <p:cNvSpPr/>
            <p:nvPr/>
          </p:nvSpPr>
          <p:spPr>
            <a:xfrm>
              <a:off x="4693592" y="4680585"/>
              <a:ext cx="1571625" cy="89535"/>
            </a:xfrm>
            <a:custGeom>
              <a:avLst/>
              <a:gdLst/>
              <a:ahLst/>
              <a:cxnLst/>
              <a:rect l="l" t="t" r="r" b="b"/>
              <a:pathLst>
                <a:path w="1571625" h="89535">
                  <a:moveTo>
                    <a:pt x="0" y="9144"/>
                  </a:moveTo>
                  <a:lnTo>
                    <a:pt x="0" y="89331"/>
                  </a:lnTo>
                </a:path>
                <a:path w="1571625" h="89535">
                  <a:moveTo>
                    <a:pt x="797051" y="0"/>
                  </a:moveTo>
                  <a:lnTo>
                    <a:pt x="797051" y="80187"/>
                  </a:lnTo>
                </a:path>
                <a:path w="1571625" h="89535">
                  <a:moveTo>
                    <a:pt x="1571244" y="0"/>
                  </a:moveTo>
                  <a:lnTo>
                    <a:pt x="1571244" y="72770"/>
                  </a:lnTo>
                </a:path>
              </a:pathLst>
            </a:custGeom>
            <a:ln w="19926">
              <a:solidFill>
                <a:srgbClr val="5F4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5181599" y="4764023"/>
              <a:ext cx="596265" cy="277495"/>
            </a:xfrm>
            <a:custGeom>
              <a:avLst/>
              <a:gdLst/>
              <a:ahLst/>
              <a:cxnLst/>
              <a:rect l="l" t="t" r="r" b="b"/>
              <a:pathLst>
                <a:path w="596264" h="277495">
                  <a:moveTo>
                    <a:pt x="595884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5884" y="277368"/>
                  </a:lnTo>
                  <a:lnTo>
                    <a:pt x="59588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3" name="object 163"/>
          <p:cNvSpPr txBox="1"/>
          <p:nvPr/>
        </p:nvSpPr>
        <p:spPr>
          <a:xfrm>
            <a:off x="5181600" y="4757546"/>
            <a:ext cx="596265" cy="27940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67005" marR="133350" indent="-27940">
              <a:lnSpc>
                <a:spcPct val="100000"/>
              </a:lnSpc>
              <a:spcBef>
                <a:spcPts val="370"/>
              </a:spcBef>
            </a:pPr>
            <a:r>
              <a:rPr sz="600" dirty="0">
                <a:latin typeface="Calibri"/>
                <a:cs typeface="Calibri"/>
              </a:rPr>
              <a:t>S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spc="-10" dirty="0">
                <a:latin typeface="Calibri"/>
                <a:cs typeface="Calibri"/>
              </a:rPr>
              <a:t>l</a:t>
            </a:r>
            <a:r>
              <a:rPr sz="600" spc="-5" dirty="0">
                <a:latin typeface="Calibri"/>
                <a:cs typeface="Calibri"/>
              </a:rPr>
              <a:t>uc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ó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–  A</a:t>
            </a:r>
            <a:r>
              <a:rPr sz="600" spc="-5" dirty="0">
                <a:latin typeface="Calibri"/>
                <a:cs typeface="Calibri"/>
              </a:rPr>
              <a:t>cc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ó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5903976" y="4753355"/>
            <a:ext cx="561340" cy="277495"/>
          </a:xfrm>
          <a:custGeom>
            <a:avLst/>
            <a:gdLst/>
            <a:ahLst/>
            <a:cxnLst/>
            <a:rect l="l" t="t" r="r" b="b"/>
            <a:pathLst>
              <a:path w="561339" h="277495">
                <a:moveTo>
                  <a:pt x="560831" y="0"/>
                </a:moveTo>
                <a:lnTo>
                  <a:pt x="0" y="0"/>
                </a:lnTo>
                <a:lnTo>
                  <a:pt x="0" y="277368"/>
                </a:lnTo>
                <a:lnTo>
                  <a:pt x="560831" y="277368"/>
                </a:lnTo>
                <a:lnTo>
                  <a:pt x="560831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 txBox="1"/>
          <p:nvPr/>
        </p:nvSpPr>
        <p:spPr>
          <a:xfrm>
            <a:off x="5903976" y="4757546"/>
            <a:ext cx="561340" cy="144145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36830" rIns="0" bIns="0" rtlCol="0">
            <a:spAutoFit/>
          </a:bodyPr>
          <a:lstStyle/>
          <a:p>
            <a:pPr marL="122555">
              <a:lnSpc>
                <a:spcPct val="100000"/>
              </a:lnSpc>
              <a:spcBef>
                <a:spcPts val="290"/>
              </a:spcBef>
            </a:pPr>
            <a:r>
              <a:rPr sz="600" dirty="0">
                <a:latin typeface="Calibri"/>
                <a:cs typeface="Calibri"/>
              </a:rPr>
              <a:t>S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spc="-10" dirty="0">
                <a:latin typeface="Calibri"/>
                <a:cs typeface="Calibri"/>
              </a:rPr>
              <a:t>l</a:t>
            </a:r>
            <a:r>
              <a:rPr sz="600" spc="-5" dirty="0">
                <a:latin typeface="Calibri"/>
                <a:cs typeface="Calibri"/>
              </a:rPr>
              <a:t>uc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ó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–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5777484" y="4901184"/>
            <a:ext cx="687705" cy="135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6225">
              <a:lnSpc>
                <a:spcPts val="600"/>
              </a:lnSpc>
            </a:pPr>
            <a:r>
              <a:rPr sz="600" dirty="0">
                <a:latin typeface="Calibri"/>
                <a:cs typeface="Calibri"/>
              </a:rPr>
              <a:t>A</a:t>
            </a:r>
            <a:r>
              <a:rPr sz="600" spc="-5" dirty="0">
                <a:latin typeface="Calibri"/>
                <a:cs typeface="Calibri"/>
              </a:rPr>
              <a:t>cc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ó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3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67" name="object 167"/>
          <p:cNvGrpSpPr/>
          <p:nvPr/>
        </p:nvGrpSpPr>
        <p:grpSpPr>
          <a:xfrm>
            <a:off x="1950719" y="3235452"/>
            <a:ext cx="3160395" cy="1935480"/>
            <a:chOff x="1950719" y="3235452"/>
            <a:chExt cx="3160395" cy="1935480"/>
          </a:xfrm>
        </p:grpSpPr>
        <p:sp>
          <p:nvSpPr>
            <p:cNvPr id="168" name="object 168"/>
            <p:cNvSpPr/>
            <p:nvPr/>
          </p:nvSpPr>
          <p:spPr>
            <a:xfrm>
              <a:off x="3661410" y="5132246"/>
              <a:ext cx="1386205" cy="4445"/>
            </a:xfrm>
            <a:custGeom>
              <a:avLst/>
              <a:gdLst/>
              <a:ahLst/>
              <a:cxnLst/>
              <a:rect l="l" t="t" r="r" b="b"/>
              <a:pathLst>
                <a:path w="1386204" h="4445">
                  <a:moveTo>
                    <a:pt x="0" y="3911"/>
                  </a:moveTo>
                  <a:lnTo>
                    <a:pt x="1386128" y="0"/>
                  </a:lnTo>
                </a:path>
              </a:pathLst>
            </a:custGeom>
            <a:ln w="19050">
              <a:solidFill>
                <a:srgbClr val="C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5034729" y="5094188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0" y="0"/>
                  </a:moveTo>
                  <a:lnTo>
                    <a:pt x="215" y="76199"/>
                  </a:lnTo>
                  <a:lnTo>
                    <a:pt x="76301" y="37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50719" y="3235452"/>
              <a:ext cx="198120" cy="198120"/>
            </a:xfrm>
            <a:prstGeom prst="rect">
              <a:avLst/>
            </a:prstGeom>
          </p:spPr>
        </p:pic>
      </p:grpSp>
      <p:sp>
        <p:nvSpPr>
          <p:cNvPr id="171" name="object 171"/>
          <p:cNvSpPr txBox="1"/>
          <p:nvPr/>
        </p:nvSpPr>
        <p:spPr>
          <a:xfrm>
            <a:off x="1568634" y="3249339"/>
            <a:ext cx="3403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Misi</a:t>
            </a:r>
            <a:r>
              <a:rPr sz="900" spc="5" dirty="0">
                <a:latin typeface="Calibri"/>
                <a:cs typeface="Calibri"/>
              </a:rPr>
              <a:t>ó</a:t>
            </a:r>
            <a:r>
              <a:rPr sz="900" dirty="0"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72" name="object 172"/>
          <p:cNvGrpSpPr/>
          <p:nvPr/>
        </p:nvGrpSpPr>
        <p:grpSpPr>
          <a:xfrm>
            <a:off x="1000252" y="2503677"/>
            <a:ext cx="1220470" cy="721995"/>
            <a:chOff x="1000252" y="2503677"/>
            <a:chExt cx="1220470" cy="721995"/>
          </a:xfrm>
        </p:grpSpPr>
        <p:sp>
          <p:nvSpPr>
            <p:cNvPr id="173" name="object 173"/>
            <p:cNvSpPr/>
            <p:nvPr/>
          </p:nvSpPr>
          <p:spPr>
            <a:xfrm>
              <a:off x="1415796" y="2510027"/>
              <a:ext cx="274320" cy="279400"/>
            </a:xfrm>
            <a:custGeom>
              <a:avLst/>
              <a:gdLst/>
              <a:ahLst/>
              <a:cxnLst/>
              <a:rect l="l" t="t" r="r" b="b"/>
              <a:pathLst>
                <a:path w="274319" h="279400">
                  <a:moveTo>
                    <a:pt x="0" y="0"/>
                  </a:moveTo>
                  <a:lnTo>
                    <a:pt x="0" y="120637"/>
                  </a:lnTo>
                  <a:lnTo>
                    <a:pt x="273989" y="120637"/>
                  </a:lnTo>
                  <a:lnTo>
                    <a:pt x="273989" y="27937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664390" y="276400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025649" y="3011423"/>
              <a:ext cx="635" cy="188595"/>
            </a:xfrm>
            <a:custGeom>
              <a:avLst/>
              <a:gdLst/>
              <a:ahLst/>
              <a:cxnLst/>
              <a:rect l="l" t="t" r="r" b="b"/>
              <a:pathLst>
                <a:path w="634" h="188594">
                  <a:moveTo>
                    <a:pt x="76" y="0"/>
                  </a:moveTo>
                  <a:lnTo>
                    <a:pt x="0" y="18830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000252" y="317432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880651" y="3022091"/>
              <a:ext cx="0" cy="165735"/>
            </a:xfrm>
            <a:custGeom>
              <a:avLst/>
              <a:gdLst/>
              <a:ahLst/>
              <a:cxnLst/>
              <a:rect l="l" t="t" r="r" b="b"/>
              <a:pathLst>
                <a:path h="165735">
                  <a:moveTo>
                    <a:pt x="0" y="0"/>
                  </a:moveTo>
                  <a:lnTo>
                    <a:pt x="0" y="165442"/>
                  </a:lnTo>
                </a:path>
              </a:pathLst>
            </a:custGeom>
            <a:ln w="127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855216" y="316213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463040" y="2807207"/>
              <a:ext cx="757555" cy="215265"/>
            </a:xfrm>
            <a:custGeom>
              <a:avLst/>
              <a:gdLst/>
              <a:ahLst/>
              <a:cxnLst/>
              <a:rect l="l" t="t" r="r" b="b"/>
              <a:pathLst>
                <a:path w="757555" h="215264">
                  <a:moveTo>
                    <a:pt x="757428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757428" y="214884"/>
                  </a:lnTo>
                  <a:lnTo>
                    <a:pt x="757428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0" name="object 180"/>
          <p:cNvSpPr txBox="1"/>
          <p:nvPr/>
        </p:nvSpPr>
        <p:spPr>
          <a:xfrm>
            <a:off x="1542492" y="2825624"/>
            <a:ext cx="3327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P</a:t>
            </a:r>
            <a:r>
              <a:rPr sz="900" spc="-5" dirty="0">
                <a:latin typeface="Calibri"/>
                <a:cs typeface="Calibri"/>
              </a:rPr>
              <a:t>il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-5" dirty="0">
                <a:latin typeface="Calibri"/>
                <a:cs typeface="Calibri"/>
              </a:rPr>
              <a:t>re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81" name="object 18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984248" y="2846832"/>
            <a:ext cx="143255" cy="128015"/>
          </a:xfrm>
          <a:prstGeom prst="rect">
            <a:avLst/>
          </a:prstGeom>
        </p:spPr>
      </p:pic>
      <p:grpSp>
        <p:nvGrpSpPr>
          <p:cNvPr id="185" name="Grupo 184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86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0275" y="2079200"/>
            <a:ext cx="319405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implementación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DEMOS.</a:t>
            </a:r>
            <a:r>
              <a:rPr sz="1100" spc="-5" dirty="0">
                <a:latin typeface="Calibri"/>
                <a:cs typeface="Calibri"/>
              </a:rPr>
              <a:t> Toda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Visión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está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implícitamente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asociada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un </a:t>
            </a:r>
            <a:r>
              <a:rPr sz="1100" spc="-10" dirty="0">
                <a:latin typeface="Calibri"/>
                <a:cs typeface="Calibri"/>
              </a:rPr>
              <a:t>conjunto</a:t>
            </a:r>
            <a:r>
              <a:rPr sz="1100" spc="-5" dirty="0">
                <a:latin typeface="Calibri"/>
                <a:cs typeface="Calibri"/>
              </a:rPr>
              <a:t> de Pilares del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0275" y="1356623"/>
            <a:ext cx="3195320" cy="748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915" indent="-1727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0955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Énfasis</a:t>
            </a:r>
            <a:r>
              <a:rPr sz="12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prioridades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tabLst>
                <a:tab pos="916305" algn="l"/>
                <a:tab pos="1542415" algn="l"/>
                <a:tab pos="2046605" algn="l"/>
                <a:tab pos="2693035" algn="l"/>
                <a:tab pos="3083560" algn="l"/>
              </a:tabLst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Visión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situación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futura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ideal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sector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rga</a:t>
            </a:r>
            <a:r>
              <a:rPr sz="1100" spc="-20" dirty="0">
                <a:latin typeface="Calibri"/>
                <a:cs typeface="Calibri"/>
              </a:rPr>
              <a:t>n</a:t>
            </a:r>
            <a:r>
              <a:rPr sz="1100" spc="-5" dirty="0">
                <a:latin typeface="Calibri"/>
                <a:cs typeface="Calibri"/>
              </a:rPr>
              <a:t>iza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-15" dirty="0">
                <a:latin typeface="Calibri"/>
                <a:cs typeface="Calibri"/>
              </a:rPr>
              <a:t>i</a:t>
            </a:r>
            <a:r>
              <a:rPr sz="1100" spc="5" dirty="0">
                <a:latin typeface="Calibri"/>
                <a:cs typeface="Calibri"/>
              </a:rPr>
              <a:t>ó</a:t>
            </a:r>
            <a:r>
              <a:rPr sz="1100" dirty="0">
                <a:latin typeface="Calibri"/>
                <a:cs typeface="Calibri"/>
              </a:rPr>
              <a:t>n	</a:t>
            </a:r>
            <a:r>
              <a:rPr sz="1100" spc="-5" dirty="0">
                <a:latin typeface="Calibri"/>
                <a:cs typeface="Calibri"/>
              </a:rPr>
              <a:t>bu</a:t>
            </a:r>
            <a:r>
              <a:rPr sz="1100" spc="-15" dirty="0">
                <a:latin typeface="Calibri"/>
                <a:cs typeface="Calibri"/>
              </a:rPr>
              <a:t>s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-5" dirty="0">
                <a:latin typeface="Calibri"/>
                <a:cs typeface="Calibri"/>
              </a:rPr>
              <a:t>ar</a:t>
            </a:r>
            <a:r>
              <a:rPr sz="1100" dirty="0">
                <a:latin typeface="Calibri"/>
                <a:cs typeface="Calibri"/>
              </a:rPr>
              <a:t>á	</a:t>
            </a:r>
            <a:r>
              <a:rPr sz="1100" spc="-5" dirty="0">
                <a:latin typeface="Calibri"/>
                <a:cs typeface="Calibri"/>
              </a:rPr>
              <a:t>ha</a:t>
            </a:r>
            <a:r>
              <a:rPr sz="1100" dirty="0">
                <a:latin typeface="Calibri"/>
                <a:cs typeface="Calibri"/>
              </a:rPr>
              <a:t>cer	</a:t>
            </a:r>
            <a:r>
              <a:rPr sz="1100" spc="-5" dirty="0">
                <a:latin typeface="Calibri"/>
                <a:cs typeface="Calibri"/>
              </a:rPr>
              <a:t>r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5" dirty="0">
                <a:latin typeface="Calibri"/>
                <a:cs typeface="Calibri"/>
              </a:rPr>
              <a:t>al</a:t>
            </a:r>
            <a:r>
              <a:rPr sz="1100" spc="-15" dirty="0">
                <a:latin typeface="Calibri"/>
                <a:cs typeface="Calibri"/>
              </a:rPr>
              <a:t>i</a:t>
            </a:r>
            <a:r>
              <a:rPr sz="1100" spc="-5" dirty="0">
                <a:latin typeface="Calibri"/>
                <a:cs typeface="Calibri"/>
              </a:rPr>
              <a:t>da</a:t>
            </a:r>
            <a:r>
              <a:rPr sz="1100" dirty="0">
                <a:latin typeface="Calibri"/>
                <a:cs typeface="Calibri"/>
              </a:rPr>
              <a:t>d	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n	</a:t>
            </a:r>
            <a:r>
              <a:rPr sz="1100" spc="-5" dirty="0">
                <a:latin typeface="Calibri"/>
                <a:cs typeface="Calibri"/>
              </a:rPr>
              <a:t>la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0275" y="2673682"/>
            <a:ext cx="31965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Los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Pilares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atributos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actividades</a:t>
            </a:r>
            <a:r>
              <a:rPr sz="1100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características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las cuales </a:t>
            </a:r>
            <a:r>
              <a:rPr sz="1100" spc="-10" dirty="0">
                <a:latin typeface="Calibri"/>
                <a:cs typeface="Calibri"/>
              </a:rPr>
              <a:t>se </a:t>
            </a:r>
            <a:r>
              <a:rPr sz="1100" spc="-5" dirty="0">
                <a:latin typeface="Calibri"/>
                <a:cs typeface="Calibri"/>
              </a:rPr>
              <a:t>fundamenta la Visión. </a:t>
            </a:r>
            <a:r>
              <a:rPr sz="1100" dirty="0">
                <a:latin typeface="Calibri"/>
                <a:cs typeface="Calibri"/>
              </a:rPr>
              <a:t>La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Visión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Pilares definen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enfoque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las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prioridades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generales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orientarán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 DEMOS.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0275" y="3527268"/>
            <a:ext cx="31946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Deben ser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conceptos transversales,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complementarios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inseparables</a:t>
            </a:r>
            <a:r>
              <a:rPr sz="1100" spc="-5" dirty="0">
                <a:latin typeface="Calibri"/>
                <a:cs typeface="Calibri"/>
              </a:rPr>
              <a:t>, 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definen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énfasis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del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DEMOS</a:t>
            </a:r>
            <a:r>
              <a:rPr sz="1100" spc="-5" dirty="0">
                <a:latin typeface="Calibri"/>
                <a:cs typeface="Calibri"/>
              </a:rPr>
              <a:t>, </a:t>
            </a:r>
            <a:r>
              <a:rPr sz="1100" spc="-10" dirty="0">
                <a:latin typeface="Calibri"/>
                <a:cs typeface="Calibri"/>
              </a:rPr>
              <a:t>que </a:t>
            </a:r>
            <a:r>
              <a:rPr sz="1100" spc="-5" dirty="0">
                <a:latin typeface="Calibri"/>
                <a:cs typeface="Calibri"/>
              </a:rPr>
              <a:t> puede ser social, comercial, cultural, </a:t>
            </a:r>
            <a:r>
              <a:rPr sz="1100" spc="-10" dirty="0">
                <a:latin typeface="Calibri"/>
                <a:cs typeface="Calibri"/>
              </a:rPr>
              <a:t>paisajístico </a:t>
            </a:r>
            <a:r>
              <a:rPr sz="1100" spc="-5" dirty="0">
                <a:latin typeface="Calibri"/>
                <a:cs typeface="Calibri"/>
              </a:rPr>
              <a:t>etc.,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integrar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más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énfasis.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9854" y="4289439"/>
            <a:ext cx="3195955" cy="1032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La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misión </a:t>
            </a:r>
            <a:r>
              <a:rPr sz="1100" spc="-5" dirty="0">
                <a:latin typeface="Calibri"/>
                <a:cs typeface="Calibri"/>
              </a:rPr>
              <a:t>de una organización DEMOS</a:t>
            </a:r>
            <a:r>
              <a:rPr sz="1100" spc="4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 </a:t>
            </a:r>
            <a:r>
              <a:rPr sz="1100" spc="-5" dirty="0">
                <a:latin typeface="Calibri"/>
                <a:cs typeface="Calibri"/>
              </a:rPr>
              <a:t>define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 la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razón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principal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cual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esta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existe,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decir,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cuál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 </a:t>
            </a:r>
            <a:r>
              <a:rPr sz="1100" spc="-5" dirty="0">
                <a:latin typeface="Calibri"/>
                <a:cs typeface="Calibri"/>
              </a:rPr>
              <a:t>su propósito </a:t>
            </a:r>
            <a:r>
              <a:rPr sz="1100" dirty="0">
                <a:latin typeface="Calibri"/>
                <a:cs typeface="Calibri"/>
              </a:rPr>
              <a:t>u </a:t>
            </a:r>
            <a:r>
              <a:rPr sz="1100" spc="-5" dirty="0">
                <a:latin typeface="Calibri"/>
                <a:cs typeface="Calibri"/>
              </a:rPr>
              <a:t>objetivo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cuál </a:t>
            </a:r>
            <a:r>
              <a:rPr sz="1100" dirty="0">
                <a:latin typeface="Calibri"/>
                <a:cs typeface="Calibri"/>
              </a:rPr>
              <a:t>es </a:t>
            </a:r>
            <a:r>
              <a:rPr sz="1100" spc="-5" dirty="0">
                <a:latin typeface="Calibri"/>
                <a:cs typeface="Calibri"/>
              </a:rPr>
              <a:t>su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función frente al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mejoramiento,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uso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disfrute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del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espacio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público</a:t>
            </a:r>
            <a:r>
              <a:rPr sz="1100" spc="-5" dirty="0">
                <a:latin typeface="Calibri"/>
                <a:cs typeface="Calibri"/>
              </a:rPr>
              <a:t>.</a:t>
            </a:r>
            <a:r>
              <a:rPr sz="1100" dirty="0">
                <a:latin typeface="Calibri"/>
                <a:cs typeface="Calibri"/>
              </a:rPr>
              <a:t> 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enunciado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misión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expresarse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mediante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una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oraciones,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manera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clara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sintética.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96256" y="1930907"/>
            <a:ext cx="3404870" cy="1617345"/>
            <a:chOff x="5096256" y="1930907"/>
            <a:chExt cx="3404870" cy="161734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00088" y="1930907"/>
              <a:ext cx="1700783" cy="15788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6256" y="1930907"/>
              <a:ext cx="1648954" cy="15742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6924" y="2994659"/>
              <a:ext cx="1649095" cy="553720"/>
            </a:xfrm>
            <a:custGeom>
              <a:avLst/>
              <a:gdLst/>
              <a:ahLst/>
              <a:cxnLst/>
              <a:rect l="l" t="t" r="r" b="b"/>
              <a:pathLst>
                <a:path w="1649095" h="553720">
                  <a:moveTo>
                    <a:pt x="1648968" y="0"/>
                  </a:moveTo>
                  <a:lnTo>
                    <a:pt x="0" y="0"/>
                  </a:lnTo>
                  <a:lnTo>
                    <a:pt x="0" y="553212"/>
                  </a:lnTo>
                  <a:lnTo>
                    <a:pt x="1648968" y="553212"/>
                  </a:lnTo>
                  <a:lnTo>
                    <a:pt x="1648968" y="0"/>
                  </a:lnTo>
                  <a:close/>
                </a:path>
              </a:pathLst>
            </a:custGeom>
            <a:solidFill>
              <a:srgbClr val="D1C3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00088" y="3593591"/>
            <a:ext cx="1738883" cy="161239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91684" y="3599688"/>
            <a:ext cx="1650491" cy="161114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091684" y="4689347"/>
            <a:ext cx="1633855" cy="490855"/>
          </a:xfrm>
          <a:prstGeom prst="rect">
            <a:avLst/>
          </a:prstGeom>
          <a:solidFill>
            <a:srgbClr val="ECCFA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 marL="222885" marR="218440" indent="8890" algn="just">
              <a:lnSpc>
                <a:spcPct val="100000"/>
              </a:lnSpc>
              <a:spcBef>
                <a:spcPts val="409"/>
              </a:spcBef>
            </a:pPr>
            <a:r>
              <a:rPr sz="650" spc="-5" dirty="0">
                <a:latin typeface="Calibri"/>
                <a:cs typeface="Calibri"/>
              </a:rPr>
              <a:t>Un sector comercial de alta calidad </a:t>
            </a:r>
            <a:r>
              <a:rPr sz="650" spc="-135" dirty="0">
                <a:latin typeface="Calibri"/>
                <a:cs typeface="Calibri"/>
              </a:rPr>
              <a:t> </a:t>
            </a:r>
            <a:r>
              <a:rPr sz="650" spc="-5" dirty="0">
                <a:latin typeface="Calibri"/>
                <a:cs typeface="Calibri"/>
              </a:rPr>
              <a:t>urbanística, diverso e </a:t>
            </a:r>
            <a:r>
              <a:rPr sz="650" spc="-10" dirty="0">
                <a:latin typeface="Calibri"/>
                <a:cs typeface="Calibri"/>
              </a:rPr>
              <a:t>inclusivo, que </a:t>
            </a:r>
            <a:r>
              <a:rPr sz="650" spc="-135" dirty="0">
                <a:latin typeface="Calibri"/>
                <a:cs typeface="Calibri"/>
              </a:rPr>
              <a:t> </a:t>
            </a:r>
            <a:r>
              <a:rPr sz="650" spc="-5" dirty="0">
                <a:latin typeface="Calibri"/>
                <a:cs typeface="Calibri"/>
              </a:rPr>
              <a:t>genera</a:t>
            </a:r>
            <a:r>
              <a:rPr sz="650" spc="5" dirty="0">
                <a:latin typeface="Calibri"/>
                <a:cs typeface="Calibri"/>
              </a:rPr>
              <a:t> </a:t>
            </a:r>
            <a:r>
              <a:rPr sz="650" spc="-5" dirty="0">
                <a:latin typeface="Calibri"/>
                <a:cs typeface="Calibri"/>
              </a:rPr>
              <a:t>desarrollo </a:t>
            </a:r>
            <a:r>
              <a:rPr sz="650" spc="-10" dirty="0">
                <a:latin typeface="Calibri"/>
                <a:cs typeface="Calibri"/>
              </a:rPr>
              <a:t>socioeconómico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06923" y="3114615"/>
            <a:ext cx="16490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014" marR="114935" indent="-1270" algn="ctr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Un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sector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turístico </a:t>
            </a:r>
            <a:r>
              <a:rPr sz="600" dirty="0">
                <a:latin typeface="Calibri"/>
                <a:cs typeface="Calibri"/>
              </a:rPr>
              <a:t>y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cultural vibrante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y 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dinámico,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multifuncional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y</a:t>
            </a:r>
            <a:r>
              <a:rPr sz="600" spc="-5" dirty="0">
                <a:latin typeface="Calibri"/>
                <a:cs typeface="Calibri"/>
              </a:rPr>
              <a:t> ambientalmente 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sostenible, con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una imagen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distintiva </a:t>
            </a:r>
            <a:r>
              <a:rPr sz="600" dirty="0">
                <a:latin typeface="Calibri"/>
                <a:cs typeface="Calibri"/>
              </a:rPr>
              <a:t>a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escala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nacional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00088" y="3189732"/>
            <a:ext cx="1701164" cy="358140"/>
          </a:xfrm>
          <a:custGeom>
            <a:avLst/>
            <a:gdLst/>
            <a:ahLst/>
            <a:cxnLst/>
            <a:rect l="l" t="t" r="r" b="b"/>
            <a:pathLst>
              <a:path w="1701165" h="358139">
                <a:moveTo>
                  <a:pt x="1700783" y="0"/>
                </a:moveTo>
                <a:lnTo>
                  <a:pt x="0" y="0"/>
                </a:lnTo>
                <a:lnTo>
                  <a:pt x="0" y="358139"/>
                </a:lnTo>
                <a:lnTo>
                  <a:pt x="1700783" y="358139"/>
                </a:lnTo>
                <a:lnTo>
                  <a:pt x="1700783" y="0"/>
                </a:lnTo>
                <a:close/>
              </a:path>
            </a:pathLst>
          </a:custGeom>
          <a:solidFill>
            <a:srgbClr val="D1C3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971231" y="3209503"/>
            <a:ext cx="1419860" cy="230504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" marR="5080" indent="-1905">
              <a:lnSpc>
                <a:spcPts val="500"/>
              </a:lnSpc>
              <a:spcBef>
                <a:spcPts val="204"/>
              </a:spcBef>
              <a:tabLst>
                <a:tab pos="328930" algn="l"/>
                <a:tab pos="677545" algn="l"/>
                <a:tab pos="770255" algn="l"/>
                <a:tab pos="1107440" algn="l"/>
              </a:tabLst>
            </a:pPr>
            <a:r>
              <a:rPr sz="500" spc="5" dirty="0">
                <a:latin typeface="Calibri"/>
                <a:cs typeface="Calibri"/>
              </a:rPr>
              <a:t>E</a:t>
            </a:r>
            <a:r>
              <a:rPr sz="500" spc="-10" dirty="0">
                <a:latin typeface="Calibri"/>
                <a:cs typeface="Calibri"/>
              </a:rPr>
              <a:t>s</a:t>
            </a:r>
            <a:r>
              <a:rPr sz="500" spc="-5" dirty="0">
                <a:latin typeface="Calibri"/>
                <a:cs typeface="Calibri"/>
              </a:rPr>
              <a:t>pa</a:t>
            </a:r>
            <a:r>
              <a:rPr sz="500" dirty="0">
                <a:latin typeface="Calibri"/>
                <a:cs typeface="Calibri"/>
              </a:rPr>
              <a:t>cio	P</a:t>
            </a:r>
            <a:r>
              <a:rPr sz="500" spc="-5" dirty="0">
                <a:latin typeface="Calibri"/>
                <a:cs typeface="Calibri"/>
              </a:rPr>
              <a:t>a</a:t>
            </a:r>
            <a:r>
              <a:rPr sz="500" dirty="0">
                <a:latin typeface="Calibri"/>
                <a:cs typeface="Calibri"/>
              </a:rPr>
              <a:t>i</a:t>
            </a:r>
            <a:r>
              <a:rPr sz="500" spc="-10" dirty="0">
                <a:latin typeface="Calibri"/>
                <a:cs typeface="Calibri"/>
              </a:rPr>
              <a:t>s</a:t>
            </a:r>
            <a:r>
              <a:rPr sz="500" spc="-5" dirty="0">
                <a:latin typeface="Calibri"/>
                <a:cs typeface="Calibri"/>
              </a:rPr>
              <a:t>aj</a:t>
            </a:r>
            <a:r>
              <a:rPr sz="500" dirty="0">
                <a:latin typeface="Calibri"/>
                <a:cs typeface="Calibri"/>
              </a:rPr>
              <a:t>i</a:t>
            </a:r>
            <a:r>
              <a:rPr sz="500" spc="-10" dirty="0">
                <a:latin typeface="Calibri"/>
                <a:cs typeface="Calibri"/>
              </a:rPr>
              <a:t>s</a:t>
            </a:r>
            <a:r>
              <a:rPr sz="500" spc="5" dirty="0">
                <a:latin typeface="Calibri"/>
                <a:cs typeface="Calibri"/>
              </a:rPr>
              <a:t>m</a:t>
            </a:r>
            <a:r>
              <a:rPr sz="500" dirty="0">
                <a:latin typeface="Calibri"/>
                <a:cs typeface="Calibri"/>
              </a:rPr>
              <a:t>o		Ofer</a:t>
            </a:r>
            <a:r>
              <a:rPr sz="500" spc="-5" dirty="0">
                <a:latin typeface="Calibri"/>
                <a:cs typeface="Calibri"/>
              </a:rPr>
              <a:t>t</a:t>
            </a:r>
            <a:r>
              <a:rPr sz="500" dirty="0">
                <a:latin typeface="Calibri"/>
                <a:cs typeface="Calibri"/>
              </a:rPr>
              <a:t>a	</a:t>
            </a:r>
            <a:r>
              <a:rPr sz="500" spc="-5" dirty="0">
                <a:latin typeface="Calibri"/>
                <a:cs typeface="Calibri"/>
              </a:rPr>
              <a:t>A</a:t>
            </a:r>
            <a:r>
              <a:rPr sz="500" dirty="0">
                <a:latin typeface="Calibri"/>
                <a:cs typeface="Calibri"/>
              </a:rPr>
              <a:t>c</a:t>
            </a:r>
            <a:r>
              <a:rPr sz="500" spc="-5" dirty="0">
                <a:latin typeface="Calibri"/>
                <a:cs typeface="Calibri"/>
              </a:rPr>
              <a:t>t</a:t>
            </a:r>
            <a:r>
              <a:rPr sz="500" dirty="0">
                <a:latin typeface="Calibri"/>
                <a:cs typeface="Calibri"/>
              </a:rPr>
              <a:t>ivi</a:t>
            </a:r>
            <a:r>
              <a:rPr sz="500" spc="-5" dirty="0">
                <a:latin typeface="Calibri"/>
                <a:cs typeface="Calibri"/>
              </a:rPr>
              <a:t>dad</a:t>
            </a:r>
            <a:r>
              <a:rPr sz="500" dirty="0">
                <a:latin typeface="Calibri"/>
                <a:cs typeface="Calibri"/>
              </a:rPr>
              <a:t>es  </a:t>
            </a:r>
            <a:r>
              <a:rPr sz="500" spc="-5" dirty="0">
                <a:latin typeface="Calibri"/>
                <a:cs typeface="Calibri"/>
              </a:rPr>
              <a:t>público		gastronómica</a:t>
            </a:r>
            <a:r>
              <a:rPr sz="500" spc="100" dirty="0">
                <a:latin typeface="Calibri"/>
                <a:cs typeface="Calibri"/>
              </a:rPr>
              <a:t>    </a:t>
            </a:r>
            <a:r>
              <a:rPr sz="500" spc="-5" dirty="0">
                <a:latin typeface="Calibri"/>
                <a:cs typeface="Calibri"/>
              </a:rPr>
              <a:t>culturales </a:t>
            </a:r>
            <a:r>
              <a:rPr sz="500" dirty="0">
                <a:latin typeface="Calibri"/>
                <a:cs typeface="Calibri"/>
              </a:rPr>
              <a:t> flexible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06183" y="4888991"/>
            <a:ext cx="1701164" cy="318770"/>
          </a:xfrm>
          <a:prstGeom prst="rect">
            <a:avLst/>
          </a:prstGeom>
          <a:solidFill>
            <a:srgbClr val="FBDFB5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550">
              <a:latin typeface="Times New Roman"/>
              <a:cs typeface="Times New Roman"/>
            </a:endParaRPr>
          </a:p>
          <a:p>
            <a:pPr marL="83185" marR="151765" indent="12065">
              <a:lnSpc>
                <a:spcPts val="500"/>
              </a:lnSpc>
              <a:tabLst>
                <a:tab pos="1290955" algn="l"/>
              </a:tabLst>
            </a:pPr>
            <a:r>
              <a:rPr sz="750" baseline="5555" dirty="0">
                <a:latin typeface="Calibri"/>
                <a:cs typeface="Calibri"/>
              </a:rPr>
              <a:t>Me</a:t>
            </a:r>
            <a:r>
              <a:rPr sz="750" spc="-7" baseline="5555" dirty="0">
                <a:latin typeface="Calibri"/>
                <a:cs typeface="Calibri"/>
              </a:rPr>
              <a:t>jo</a:t>
            </a:r>
            <a:r>
              <a:rPr sz="750" baseline="5555" dirty="0">
                <a:latin typeface="Calibri"/>
                <a:cs typeface="Calibri"/>
              </a:rPr>
              <a:t>r</a:t>
            </a:r>
            <a:r>
              <a:rPr sz="750" spc="-7" baseline="5555" dirty="0">
                <a:latin typeface="Calibri"/>
                <a:cs typeface="Calibri"/>
              </a:rPr>
              <a:t>a</a:t>
            </a:r>
            <a:r>
              <a:rPr sz="750" spc="7" baseline="5555" dirty="0">
                <a:latin typeface="Calibri"/>
                <a:cs typeface="Calibri"/>
              </a:rPr>
              <a:t>m</a:t>
            </a:r>
            <a:r>
              <a:rPr sz="750" baseline="5555" dirty="0">
                <a:latin typeface="Calibri"/>
                <a:cs typeface="Calibri"/>
              </a:rPr>
              <a:t>ie</a:t>
            </a:r>
            <a:r>
              <a:rPr sz="750" spc="-7" baseline="5555" dirty="0">
                <a:latin typeface="Calibri"/>
                <a:cs typeface="Calibri"/>
              </a:rPr>
              <a:t>nt</a:t>
            </a:r>
            <a:r>
              <a:rPr sz="750" baseline="5555" dirty="0">
                <a:latin typeface="Calibri"/>
                <a:cs typeface="Calibri"/>
              </a:rPr>
              <a:t>o     </a:t>
            </a:r>
            <a:r>
              <a:rPr sz="500" spc="-5" dirty="0">
                <a:latin typeface="Calibri"/>
                <a:cs typeface="Calibri"/>
              </a:rPr>
              <a:t>S</a:t>
            </a:r>
            <a:r>
              <a:rPr sz="500" dirty="0">
                <a:latin typeface="Calibri"/>
                <a:cs typeface="Calibri"/>
              </a:rPr>
              <a:t>eg</a:t>
            </a:r>
            <a:r>
              <a:rPr sz="500" spc="-5" dirty="0">
                <a:latin typeface="Calibri"/>
                <a:cs typeface="Calibri"/>
              </a:rPr>
              <a:t>u</a:t>
            </a:r>
            <a:r>
              <a:rPr sz="500" dirty="0">
                <a:latin typeface="Calibri"/>
                <a:cs typeface="Calibri"/>
              </a:rPr>
              <a:t>ri</a:t>
            </a:r>
            <a:r>
              <a:rPr sz="500" spc="-5" dirty="0">
                <a:latin typeface="Calibri"/>
                <a:cs typeface="Calibri"/>
              </a:rPr>
              <a:t>da</a:t>
            </a:r>
            <a:r>
              <a:rPr sz="500" dirty="0">
                <a:latin typeface="Calibri"/>
                <a:cs typeface="Calibri"/>
              </a:rPr>
              <a:t>d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-5" dirty="0">
                <a:latin typeface="Calibri"/>
                <a:cs typeface="Calibri"/>
              </a:rPr>
              <a:t>A</a:t>
            </a:r>
            <a:r>
              <a:rPr sz="500" dirty="0">
                <a:latin typeface="Calibri"/>
                <a:cs typeface="Calibri"/>
              </a:rPr>
              <a:t>c</a:t>
            </a:r>
            <a:r>
              <a:rPr sz="500" spc="-5" dirty="0">
                <a:latin typeface="Calibri"/>
                <a:cs typeface="Calibri"/>
              </a:rPr>
              <a:t>t</a:t>
            </a:r>
            <a:r>
              <a:rPr sz="500" dirty="0">
                <a:latin typeface="Calibri"/>
                <a:cs typeface="Calibri"/>
              </a:rPr>
              <a:t>ivi</a:t>
            </a:r>
            <a:r>
              <a:rPr sz="500" spc="-5" dirty="0">
                <a:latin typeface="Calibri"/>
                <a:cs typeface="Calibri"/>
              </a:rPr>
              <a:t>da</a:t>
            </a:r>
            <a:r>
              <a:rPr sz="500" dirty="0">
                <a:latin typeface="Calibri"/>
                <a:cs typeface="Calibri"/>
              </a:rPr>
              <a:t>d</a:t>
            </a:r>
            <a:r>
              <a:rPr sz="500" spc="-30" dirty="0">
                <a:latin typeface="Calibri"/>
                <a:cs typeface="Calibri"/>
              </a:rPr>
              <a:t> </a:t>
            </a:r>
            <a:r>
              <a:rPr sz="500" spc="-5" dirty="0">
                <a:latin typeface="Calibri"/>
                <a:cs typeface="Calibri"/>
              </a:rPr>
              <a:t>24/</a:t>
            </a:r>
            <a:r>
              <a:rPr sz="500" dirty="0">
                <a:latin typeface="Calibri"/>
                <a:cs typeface="Calibri"/>
              </a:rPr>
              <a:t>7  </a:t>
            </a:r>
            <a:r>
              <a:rPr sz="500" spc="10" dirty="0">
                <a:latin typeface="Calibri"/>
                <a:cs typeface="Calibri"/>
              </a:rPr>
              <a:t> </a:t>
            </a:r>
            <a:r>
              <a:rPr sz="500" spc="5" dirty="0">
                <a:latin typeface="Calibri"/>
                <a:cs typeface="Calibri"/>
              </a:rPr>
              <a:t>G</a:t>
            </a:r>
            <a:r>
              <a:rPr sz="500" dirty="0">
                <a:latin typeface="Calibri"/>
                <a:cs typeface="Calibri"/>
              </a:rPr>
              <a:t>e</a:t>
            </a:r>
            <a:r>
              <a:rPr sz="500" spc="-5" dirty="0">
                <a:latin typeface="Calibri"/>
                <a:cs typeface="Calibri"/>
              </a:rPr>
              <a:t>n</a:t>
            </a:r>
            <a:r>
              <a:rPr sz="500" dirty="0">
                <a:latin typeface="Calibri"/>
                <a:cs typeface="Calibri"/>
              </a:rPr>
              <a:t>er</a:t>
            </a:r>
            <a:r>
              <a:rPr sz="500" spc="-5" dirty="0">
                <a:latin typeface="Calibri"/>
                <a:cs typeface="Calibri"/>
              </a:rPr>
              <a:t>a</a:t>
            </a:r>
            <a:r>
              <a:rPr sz="500" dirty="0">
                <a:latin typeface="Calibri"/>
                <a:cs typeface="Calibri"/>
              </a:rPr>
              <a:t>ci</a:t>
            </a:r>
            <a:r>
              <a:rPr sz="500" spc="-5" dirty="0">
                <a:latin typeface="Calibri"/>
                <a:cs typeface="Calibri"/>
              </a:rPr>
              <a:t>ón  </a:t>
            </a:r>
            <a:r>
              <a:rPr sz="750" spc="-7" baseline="5555" dirty="0">
                <a:latin typeface="Calibri"/>
                <a:cs typeface="Calibri"/>
              </a:rPr>
              <a:t>espacio</a:t>
            </a:r>
            <a:r>
              <a:rPr sz="750" spc="52" baseline="5555" dirty="0">
                <a:latin typeface="Calibri"/>
                <a:cs typeface="Calibri"/>
              </a:rPr>
              <a:t> </a:t>
            </a:r>
            <a:r>
              <a:rPr sz="750" spc="-7" baseline="5555" dirty="0">
                <a:latin typeface="Calibri"/>
                <a:cs typeface="Calibri"/>
              </a:rPr>
              <a:t>público</a:t>
            </a:r>
            <a:r>
              <a:rPr sz="750" spc="179" baseline="5555" dirty="0">
                <a:latin typeface="Calibri"/>
                <a:cs typeface="Calibri"/>
              </a:rPr>
              <a:t>  </a:t>
            </a:r>
            <a:r>
              <a:rPr sz="750" spc="187" baseline="5555" dirty="0">
                <a:latin typeface="Calibri"/>
                <a:cs typeface="Calibri"/>
              </a:rPr>
              <a:t> </a:t>
            </a:r>
            <a:r>
              <a:rPr sz="500" spc="-5" dirty="0">
                <a:latin typeface="Calibri"/>
                <a:cs typeface="Calibri"/>
              </a:rPr>
              <a:t>integral	</a:t>
            </a:r>
            <a:r>
              <a:rPr sz="500" dirty="0">
                <a:latin typeface="Calibri"/>
                <a:cs typeface="Calibri"/>
              </a:rPr>
              <a:t>empleo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54084" y="5238418"/>
            <a:ext cx="76200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j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10" dirty="0">
                <a:latin typeface="Calibri"/>
                <a:cs typeface="Calibri"/>
              </a:rPr>
              <a:t>mp</a:t>
            </a:r>
            <a:r>
              <a:rPr sz="400" dirty="0">
                <a:latin typeface="Calibri"/>
                <a:cs typeface="Calibri"/>
              </a:rPr>
              <a:t>l</a:t>
            </a:r>
            <a:r>
              <a:rPr sz="400" spc="-10" dirty="0">
                <a:latin typeface="Calibri"/>
                <a:cs typeface="Calibri"/>
              </a:rPr>
              <a:t>o</a:t>
            </a:r>
            <a:r>
              <a:rPr sz="400" spc="-5" dirty="0">
                <a:latin typeface="Calibri"/>
                <a:cs typeface="Calibri"/>
              </a:rPr>
              <a:t>s</a:t>
            </a:r>
            <a:r>
              <a:rPr sz="400" spc="40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d</a:t>
            </a:r>
            <a:r>
              <a:rPr sz="400" spc="-5" dirty="0">
                <a:latin typeface="Calibri"/>
                <a:cs typeface="Calibri"/>
              </a:rPr>
              <a:t>e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V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s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ó</a:t>
            </a:r>
            <a:r>
              <a:rPr sz="400" spc="-5" dirty="0">
                <a:latin typeface="Calibri"/>
                <a:cs typeface="Calibri"/>
              </a:rPr>
              <a:t>n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y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P</a:t>
            </a:r>
            <a:r>
              <a:rPr sz="400" dirty="0">
                <a:latin typeface="Calibri"/>
                <a:cs typeface="Calibri"/>
              </a:rPr>
              <a:t>il</a:t>
            </a:r>
            <a:r>
              <a:rPr sz="400" spc="-5" dirty="0">
                <a:latin typeface="Calibri"/>
                <a:cs typeface="Calibri"/>
              </a:rPr>
              <a:t>a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s</a:t>
            </a:r>
            <a:r>
              <a:rPr sz="400" spc="-10" dirty="0">
                <a:latin typeface="Calibri"/>
                <a:cs typeface="Calibri"/>
              </a:rPr>
              <a:t> DEM</a:t>
            </a:r>
            <a:r>
              <a:rPr sz="400" spc="-5" dirty="0">
                <a:latin typeface="Calibri"/>
                <a:cs typeface="Calibri"/>
              </a:rPr>
              <a:t>OS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704589" y="1018294"/>
            <a:ext cx="16256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2.5.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Visión</a:t>
            </a:r>
            <a:r>
              <a:rPr spc="-1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y</a:t>
            </a:r>
            <a:r>
              <a:rPr spc="-2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Misión</a:t>
            </a: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39740" y="1955292"/>
            <a:ext cx="737615" cy="26212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39740" y="3598164"/>
            <a:ext cx="737615" cy="26060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494957" y="2145916"/>
            <a:ext cx="81978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8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800" dirty="0">
                <a:solidFill>
                  <a:srgbClr val="404040"/>
                </a:solidFill>
                <a:latin typeface="Calibri"/>
                <a:cs typeface="Calibri"/>
              </a:rPr>
              <a:t>FASIS</a:t>
            </a:r>
            <a:r>
              <a:rPr sz="800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800" spc="-5" dirty="0">
                <a:solidFill>
                  <a:srgbClr val="404040"/>
                </a:solidFill>
                <a:latin typeface="Calibri"/>
                <a:cs typeface="Calibri"/>
              </a:rPr>
              <a:t>UL</a:t>
            </a:r>
            <a:r>
              <a:rPr sz="800" dirty="0">
                <a:solidFill>
                  <a:srgbClr val="404040"/>
                </a:solidFill>
                <a:latin typeface="Calibri"/>
                <a:cs typeface="Calibri"/>
              </a:rPr>
              <a:t>TU</a:t>
            </a:r>
            <a:r>
              <a:rPr sz="800" spc="-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800" dirty="0">
                <a:solidFill>
                  <a:srgbClr val="404040"/>
                </a:solidFill>
                <a:latin typeface="Calibri"/>
                <a:cs typeface="Calibri"/>
              </a:rPr>
              <a:t>AL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23592" y="3818923"/>
            <a:ext cx="10382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404040"/>
                </a:solidFill>
                <a:latin typeface="Calibri"/>
                <a:cs typeface="Calibri"/>
              </a:rPr>
              <a:t>ÉNFASIS</a:t>
            </a:r>
            <a:r>
              <a:rPr sz="9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404040"/>
                </a:solidFill>
                <a:latin typeface="Calibri"/>
                <a:cs typeface="Calibri"/>
              </a:rPr>
              <a:t>ECONÓMICO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2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4442" y="1954348"/>
            <a:ext cx="3448050" cy="3150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065" marR="20955" indent="-127000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57480" algn="l"/>
              </a:tabLst>
            </a:pPr>
            <a:r>
              <a:rPr sz="1100" dirty="0">
                <a:latin typeface="Calibri"/>
                <a:cs typeface="Calibri"/>
              </a:rPr>
              <a:t>Los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deben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impactos</a:t>
            </a:r>
            <a:r>
              <a:rPr sz="11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positivos</a:t>
            </a:r>
            <a:r>
              <a:rPr sz="11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coordina-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dos sobre el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(prioritariamente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procesos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mejoramiento).</a:t>
            </a:r>
            <a:endParaRPr sz="1100">
              <a:latin typeface="Calibri"/>
              <a:cs typeface="Calibri"/>
            </a:endParaRPr>
          </a:p>
          <a:p>
            <a:pPr marL="157480" marR="33020" indent="-15748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57480" algn="l"/>
              </a:tabLst>
            </a:pPr>
            <a:r>
              <a:rPr sz="1100" dirty="0">
                <a:latin typeface="Calibri"/>
                <a:cs typeface="Calibri"/>
              </a:rPr>
              <a:t>Deben </a:t>
            </a:r>
            <a:r>
              <a:rPr sz="1100" spc="-5" dirty="0">
                <a:latin typeface="Calibri"/>
                <a:cs typeface="Calibri"/>
              </a:rPr>
              <a:t>garantizar la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sostenibilidad </a:t>
            </a:r>
            <a:r>
              <a:rPr sz="1100" dirty="0">
                <a:latin typeface="Calibri"/>
                <a:cs typeface="Calibri"/>
              </a:rPr>
              <a:t>social, económica y </a:t>
            </a:r>
            <a:r>
              <a:rPr sz="1100" spc="-5" dirty="0">
                <a:latin typeface="Calibri"/>
                <a:cs typeface="Calibri"/>
              </a:rPr>
              <a:t>fi-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nanciera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los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procesos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</a:t>
            </a:r>
            <a:r>
              <a:rPr sz="1100" dirty="0">
                <a:latin typeface="Calibri"/>
                <a:cs typeface="Calibri"/>
              </a:rPr>
              <a:t> mediante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propuestas de mantenimiento, adecuación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administra-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ción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espacio público basados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altos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estándares 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calidad.</a:t>
            </a:r>
            <a:endParaRPr sz="1100">
              <a:latin typeface="Calibri"/>
              <a:cs typeface="Calibri"/>
            </a:endParaRPr>
          </a:p>
          <a:p>
            <a:pPr marL="156845" marR="86360" indent="-14478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57480" algn="l"/>
              </a:tabLst>
            </a:pPr>
            <a:r>
              <a:rPr sz="1100" dirty="0">
                <a:latin typeface="Calibri"/>
                <a:cs typeface="Calibri"/>
              </a:rPr>
              <a:t>El primer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paso</a:t>
            </a:r>
            <a:r>
              <a:rPr sz="1100" dirty="0">
                <a:latin typeface="Calibri"/>
                <a:cs typeface="Calibri"/>
              </a:rPr>
              <a:t> es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realizar un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Diagnóstico Participativo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área que se </a:t>
            </a:r>
            <a:r>
              <a:rPr sz="1100" dirty="0">
                <a:latin typeface="Calibri"/>
                <a:cs typeface="Calibri"/>
              </a:rPr>
              <a:t>desea </a:t>
            </a:r>
            <a:r>
              <a:rPr sz="1100" spc="-5" dirty="0">
                <a:latin typeface="Calibri"/>
                <a:cs typeface="Calibri"/>
              </a:rPr>
              <a:t>intervenir, que </a:t>
            </a:r>
            <a:r>
              <a:rPr sz="1100" dirty="0">
                <a:latin typeface="Calibri"/>
                <a:cs typeface="Calibri"/>
              </a:rPr>
              <a:t>permita </a:t>
            </a:r>
            <a:r>
              <a:rPr sz="1100" spc="-5" dirty="0">
                <a:latin typeface="Calibri"/>
                <a:cs typeface="Calibri"/>
              </a:rPr>
              <a:t>identificar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problemas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resolver,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causas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sus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efectos</a:t>
            </a:r>
            <a:r>
              <a:rPr sz="110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57480" marR="26034" indent="-635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Para esta </a:t>
            </a:r>
            <a:r>
              <a:rPr sz="1100" spc="-5" dirty="0">
                <a:latin typeface="Calibri"/>
                <a:cs typeface="Calibri"/>
              </a:rPr>
              <a:t>etapa se sugiere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aplicar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5" dirty="0">
                <a:latin typeface="Calibri"/>
                <a:cs typeface="Calibri"/>
              </a:rPr>
              <a:t>adaptar la métodolo-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gía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Árbol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Problemas.</a:t>
            </a:r>
            <a:endParaRPr sz="1100">
              <a:latin typeface="Calibri"/>
              <a:cs typeface="Calibri"/>
            </a:endParaRPr>
          </a:p>
          <a:p>
            <a:pPr marL="157480" marR="5080" indent="-157480" algn="just">
              <a:lnSpc>
                <a:spcPct val="100000"/>
              </a:lnSpc>
              <a:spcBef>
                <a:spcPts val="715"/>
              </a:spcBef>
              <a:buFont typeface="Arial MT"/>
              <a:buChar char="•"/>
              <a:tabLst>
                <a:tab pos="157480" algn="l"/>
              </a:tabLst>
            </a:pPr>
            <a:r>
              <a:rPr sz="1100" dirty="0">
                <a:latin typeface="Calibri"/>
                <a:cs typeface="Calibri"/>
              </a:rPr>
              <a:t>Todo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problema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estar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asociado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uno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más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puntos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o </a:t>
            </a:r>
            <a:r>
              <a:rPr sz="1100" spc="-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áreas específicas</a:t>
            </a:r>
            <a:r>
              <a:rPr sz="1100" spc="-5" dirty="0">
                <a:latin typeface="Calibri"/>
                <a:cs typeface="Calibri"/>
              </a:rPr>
              <a:t>;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ejemplo, </a:t>
            </a:r>
            <a:r>
              <a:rPr sz="1100" spc="-5" dirty="0">
                <a:latin typeface="Calibri"/>
                <a:cs typeface="Calibri"/>
              </a:rPr>
              <a:t>un parque, una esquina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 zona. </a:t>
            </a:r>
            <a:r>
              <a:rPr sz="1100" dirty="0">
                <a:latin typeface="Calibri"/>
                <a:cs typeface="Calibri"/>
              </a:rPr>
              <a:t>La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localización 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los problemas </a:t>
            </a:r>
            <a:r>
              <a:rPr sz="1100" dirty="0">
                <a:latin typeface="Calibri"/>
                <a:cs typeface="Calibri"/>
              </a:rPr>
              <a:t>es el primer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paso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 delimitar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área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991100" y="1374648"/>
            <a:ext cx="2913380" cy="4049395"/>
            <a:chOff x="4991100" y="1374648"/>
            <a:chExt cx="2913380" cy="40493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3040" y="1374648"/>
              <a:ext cx="2631269" cy="40492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91100" y="4600955"/>
              <a:ext cx="1010919" cy="340360"/>
            </a:xfrm>
            <a:custGeom>
              <a:avLst/>
              <a:gdLst/>
              <a:ahLst/>
              <a:cxnLst/>
              <a:rect l="l" t="t" r="r" b="b"/>
              <a:pathLst>
                <a:path w="1010920" h="340360">
                  <a:moveTo>
                    <a:pt x="1010412" y="0"/>
                  </a:moveTo>
                  <a:lnTo>
                    <a:pt x="0" y="0"/>
                  </a:lnTo>
                  <a:lnTo>
                    <a:pt x="0" y="339852"/>
                  </a:lnTo>
                  <a:lnTo>
                    <a:pt x="1010412" y="339852"/>
                  </a:lnTo>
                  <a:lnTo>
                    <a:pt x="1010412" y="0"/>
                  </a:lnTo>
                  <a:close/>
                </a:path>
              </a:pathLst>
            </a:custGeom>
            <a:solidFill>
              <a:srgbClr val="FAE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163807" y="4630136"/>
            <a:ext cx="6648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 indent="-762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Falta de regulación </a:t>
            </a:r>
            <a:r>
              <a:rPr sz="600" dirty="0">
                <a:latin typeface="Calibri"/>
                <a:cs typeface="Calibri"/>
              </a:rPr>
              <a:t>y </a:t>
            </a:r>
            <a:r>
              <a:rPr sz="600" spc="-13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organización de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10467" y="4813017"/>
            <a:ext cx="7715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vendedores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ambulantes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49240" y="5114544"/>
            <a:ext cx="1175385" cy="276225"/>
          </a:xfrm>
          <a:prstGeom prst="rect">
            <a:avLst/>
          </a:prstGeom>
          <a:solidFill>
            <a:srgbClr val="FAE0A7"/>
          </a:solidFill>
        </p:spPr>
        <p:txBody>
          <a:bodyPr vert="horz" wrap="square" lIns="0" tIns="40640" rIns="0" bIns="0" rtlCol="0">
            <a:spAutoFit/>
          </a:bodyPr>
          <a:lstStyle/>
          <a:p>
            <a:pPr marL="191135" marR="102870" indent="-81280">
              <a:lnSpc>
                <a:spcPct val="100000"/>
              </a:lnSpc>
              <a:spcBef>
                <a:spcPts val="320"/>
              </a:spcBef>
            </a:pPr>
            <a:r>
              <a:rPr sz="600" spc="-5" dirty="0">
                <a:latin typeface="Calibri"/>
                <a:cs typeface="Calibri"/>
              </a:rPr>
              <a:t>No existe vigilancia ni </a:t>
            </a:r>
            <a:r>
              <a:rPr sz="600" dirty="0">
                <a:latin typeface="Calibri"/>
                <a:cs typeface="Calibri"/>
              </a:rPr>
              <a:t>sistemas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electrónicos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 seguridad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94576" y="5114544"/>
            <a:ext cx="1126490" cy="276225"/>
          </a:xfrm>
          <a:prstGeom prst="rect">
            <a:avLst/>
          </a:prstGeom>
          <a:solidFill>
            <a:srgbClr val="FAE0A7"/>
          </a:solidFill>
        </p:spPr>
        <p:txBody>
          <a:bodyPr vert="horz" wrap="square" lIns="0" tIns="40640" rIns="0" bIns="0" rtlCol="0">
            <a:spAutoFit/>
          </a:bodyPr>
          <a:lstStyle/>
          <a:p>
            <a:pPr marL="128905" marR="101600" indent="-20320">
              <a:lnSpc>
                <a:spcPct val="100000"/>
              </a:lnSpc>
              <a:spcBef>
                <a:spcPts val="320"/>
              </a:spcBef>
            </a:pPr>
            <a:r>
              <a:rPr sz="600" dirty="0">
                <a:latin typeface="Calibri"/>
                <a:cs typeface="Calibri"/>
              </a:rPr>
              <a:t>De</a:t>
            </a:r>
            <a:r>
              <a:rPr sz="600" spc="-5" dirty="0">
                <a:latin typeface="Calibri"/>
                <a:cs typeface="Calibri"/>
              </a:rPr>
              <a:t>f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n</a:t>
            </a:r>
            <a:r>
              <a:rPr sz="600" dirty="0">
                <a:latin typeface="Calibri"/>
                <a:cs typeface="Calibri"/>
              </a:rPr>
              <a:t>te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ma</a:t>
            </a:r>
            <a:r>
              <a:rPr sz="600" spc="-5" dirty="0">
                <a:latin typeface="Calibri"/>
                <a:cs typeface="Calibri"/>
              </a:rPr>
              <a:t>n</a:t>
            </a:r>
            <a:r>
              <a:rPr sz="600" dirty="0">
                <a:latin typeface="Calibri"/>
                <a:cs typeface="Calibri"/>
              </a:rPr>
              <a:t>te</a:t>
            </a:r>
            <a:r>
              <a:rPr sz="600" spc="-5" dirty="0">
                <a:latin typeface="Calibri"/>
                <a:cs typeface="Calibri"/>
              </a:rPr>
              <a:t>n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dirty="0">
                <a:latin typeface="Calibri"/>
                <a:cs typeface="Calibri"/>
              </a:rPr>
              <a:t>m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n</a:t>
            </a:r>
            <a:r>
              <a:rPr sz="600" dirty="0">
                <a:latin typeface="Calibri"/>
                <a:cs typeface="Calibri"/>
              </a:rPr>
              <a:t>to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  andenes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y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espacios </a:t>
            </a:r>
            <a:r>
              <a:rPr sz="600" spc="-10" dirty="0">
                <a:latin typeface="Calibri"/>
                <a:cs typeface="Calibri"/>
              </a:rPr>
              <a:t>públicos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21295" y="4600955"/>
            <a:ext cx="1009015" cy="236220"/>
          </a:xfrm>
          <a:prstGeom prst="rect">
            <a:avLst/>
          </a:prstGeom>
          <a:solidFill>
            <a:srgbClr val="FAE0A7"/>
          </a:solidFill>
        </p:spPr>
        <p:txBody>
          <a:bodyPr vert="horz" wrap="square" lIns="0" tIns="41910" rIns="0" bIns="0" rtlCol="0">
            <a:spAutoFit/>
          </a:bodyPr>
          <a:lstStyle/>
          <a:p>
            <a:pPr marL="175895" marR="147955" indent="-21590">
              <a:lnSpc>
                <a:spcPct val="100000"/>
              </a:lnSpc>
              <a:spcBef>
                <a:spcPts val="330"/>
              </a:spcBef>
            </a:pPr>
            <a:r>
              <a:rPr sz="600" spc="-5" dirty="0">
                <a:latin typeface="Calibri"/>
                <a:cs typeface="Calibri"/>
              </a:rPr>
              <a:t>Falta de estrategias de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promoción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del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sector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451538" y="2737104"/>
            <a:ext cx="2955290" cy="2391410"/>
            <a:chOff x="5451538" y="2737104"/>
            <a:chExt cx="2955290" cy="2391410"/>
          </a:xfrm>
        </p:grpSpPr>
        <p:sp>
          <p:nvSpPr>
            <p:cNvPr id="13" name="object 13"/>
            <p:cNvSpPr/>
            <p:nvPr/>
          </p:nvSpPr>
          <p:spPr>
            <a:xfrm>
              <a:off x="5465826" y="3854958"/>
              <a:ext cx="1175385" cy="753110"/>
            </a:xfrm>
            <a:custGeom>
              <a:avLst/>
              <a:gdLst/>
              <a:ahLst/>
              <a:cxnLst/>
              <a:rect l="l" t="t" r="r" b="b"/>
              <a:pathLst>
                <a:path w="1175384" h="753110">
                  <a:moveTo>
                    <a:pt x="0" y="752856"/>
                  </a:moveTo>
                  <a:lnTo>
                    <a:pt x="26412" y="691161"/>
                  </a:lnTo>
                  <a:lnTo>
                    <a:pt x="53015" y="662271"/>
                  </a:lnTo>
                  <a:lnTo>
                    <a:pt x="95694" y="635730"/>
                  </a:lnTo>
                  <a:lnTo>
                    <a:pt x="159804" y="612317"/>
                  </a:lnTo>
                  <a:lnTo>
                    <a:pt x="230467" y="601767"/>
                  </a:lnTo>
                  <a:lnTo>
                    <a:pt x="273278" y="599949"/>
                  </a:lnTo>
                  <a:lnTo>
                    <a:pt x="319903" y="599476"/>
                  </a:lnTo>
                  <a:lnTo>
                    <a:pt x="369464" y="599629"/>
                  </a:lnTo>
                  <a:lnTo>
                    <a:pt x="421080" y="599689"/>
                  </a:lnTo>
                  <a:lnTo>
                    <a:pt x="473872" y="598935"/>
                  </a:lnTo>
                  <a:lnTo>
                    <a:pt x="526963" y="596648"/>
                  </a:lnTo>
                  <a:lnTo>
                    <a:pt x="579471" y="592109"/>
                  </a:lnTo>
                  <a:lnTo>
                    <a:pt x="630518" y="584597"/>
                  </a:lnTo>
                  <a:lnTo>
                    <a:pt x="679225" y="573393"/>
                  </a:lnTo>
                  <a:lnTo>
                    <a:pt x="724713" y="557778"/>
                  </a:lnTo>
                  <a:lnTo>
                    <a:pt x="766102" y="537032"/>
                  </a:lnTo>
                  <a:lnTo>
                    <a:pt x="801622" y="513440"/>
                  </a:lnTo>
                  <a:lnTo>
                    <a:pt x="835739" y="486566"/>
                  </a:lnTo>
                  <a:lnTo>
                    <a:pt x="868561" y="456663"/>
                  </a:lnTo>
                  <a:lnTo>
                    <a:pt x="900197" y="423983"/>
                  </a:lnTo>
                  <a:lnTo>
                    <a:pt x="930753" y="388779"/>
                  </a:lnTo>
                  <a:lnTo>
                    <a:pt x="960338" y="351303"/>
                  </a:lnTo>
                  <a:lnTo>
                    <a:pt x="989060" y="311807"/>
                  </a:lnTo>
                  <a:lnTo>
                    <a:pt x="1017026" y="270544"/>
                  </a:lnTo>
                  <a:lnTo>
                    <a:pt x="1044345" y="227767"/>
                  </a:lnTo>
                  <a:lnTo>
                    <a:pt x="1071124" y="183727"/>
                  </a:lnTo>
                  <a:lnTo>
                    <a:pt x="1097472" y="138678"/>
                  </a:lnTo>
                  <a:lnTo>
                    <a:pt x="1123495" y="92873"/>
                  </a:lnTo>
                  <a:lnTo>
                    <a:pt x="1149303" y="46562"/>
                  </a:lnTo>
                  <a:lnTo>
                    <a:pt x="1175004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51498" y="3844290"/>
              <a:ext cx="1175385" cy="753110"/>
            </a:xfrm>
            <a:custGeom>
              <a:avLst/>
              <a:gdLst/>
              <a:ahLst/>
              <a:cxnLst/>
              <a:rect l="l" t="t" r="r" b="b"/>
              <a:pathLst>
                <a:path w="1175384" h="753110">
                  <a:moveTo>
                    <a:pt x="1175003" y="752856"/>
                  </a:moveTo>
                  <a:lnTo>
                    <a:pt x="1148591" y="691161"/>
                  </a:lnTo>
                  <a:lnTo>
                    <a:pt x="1121988" y="662271"/>
                  </a:lnTo>
                  <a:lnTo>
                    <a:pt x="1079309" y="635730"/>
                  </a:lnTo>
                  <a:lnTo>
                    <a:pt x="1015199" y="612317"/>
                  </a:lnTo>
                  <a:lnTo>
                    <a:pt x="944536" y="601767"/>
                  </a:lnTo>
                  <a:lnTo>
                    <a:pt x="901725" y="599949"/>
                  </a:lnTo>
                  <a:lnTo>
                    <a:pt x="855100" y="599476"/>
                  </a:lnTo>
                  <a:lnTo>
                    <a:pt x="805539" y="599629"/>
                  </a:lnTo>
                  <a:lnTo>
                    <a:pt x="753923" y="599689"/>
                  </a:lnTo>
                  <a:lnTo>
                    <a:pt x="701131" y="598935"/>
                  </a:lnTo>
                  <a:lnTo>
                    <a:pt x="648040" y="596648"/>
                  </a:lnTo>
                  <a:lnTo>
                    <a:pt x="595532" y="592109"/>
                  </a:lnTo>
                  <a:lnTo>
                    <a:pt x="544485" y="584597"/>
                  </a:lnTo>
                  <a:lnTo>
                    <a:pt x="495778" y="573393"/>
                  </a:lnTo>
                  <a:lnTo>
                    <a:pt x="450290" y="557778"/>
                  </a:lnTo>
                  <a:lnTo>
                    <a:pt x="408901" y="537032"/>
                  </a:lnTo>
                  <a:lnTo>
                    <a:pt x="373381" y="513440"/>
                  </a:lnTo>
                  <a:lnTo>
                    <a:pt x="339264" y="486566"/>
                  </a:lnTo>
                  <a:lnTo>
                    <a:pt x="306442" y="456663"/>
                  </a:lnTo>
                  <a:lnTo>
                    <a:pt x="274806" y="423983"/>
                  </a:lnTo>
                  <a:lnTo>
                    <a:pt x="244250" y="388779"/>
                  </a:lnTo>
                  <a:lnTo>
                    <a:pt x="214665" y="351303"/>
                  </a:lnTo>
                  <a:lnTo>
                    <a:pt x="185943" y="311807"/>
                  </a:lnTo>
                  <a:lnTo>
                    <a:pt x="157977" y="270544"/>
                  </a:lnTo>
                  <a:lnTo>
                    <a:pt x="130658" y="227767"/>
                  </a:lnTo>
                  <a:lnTo>
                    <a:pt x="103879" y="183727"/>
                  </a:lnTo>
                  <a:lnTo>
                    <a:pt x="77531" y="138678"/>
                  </a:lnTo>
                  <a:lnTo>
                    <a:pt x="51508" y="92873"/>
                  </a:lnTo>
                  <a:lnTo>
                    <a:pt x="25700" y="46562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08427" y="3865626"/>
              <a:ext cx="635635" cy="1248410"/>
            </a:xfrm>
            <a:custGeom>
              <a:avLst/>
              <a:gdLst/>
              <a:ahLst/>
              <a:cxnLst/>
              <a:rect l="l" t="t" r="r" b="b"/>
              <a:pathLst>
                <a:path w="635634" h="1248410">
                  <a:moveTo>
                    <a:pt x="12685" y="1248156"/>
                  </a:moveTo>
                  <a:lnTo>
                    <a:pt x="7767" y="1194523"/>
                  </a:lnTo>
                  <a:lnTo>
                    <a:pt x="3548" y="1141328"/>
                  </a:lnTo>
                  <a:lnTo>
                    <a:pt x="726" y="1089009"/>
                  </a:lnTo>
                  <a:lnTo>
                    <a:pt x="0" y="1038004"/>
                  </a:lnTo>
                  <a:lnTo>
                    <a:pt x="2068" y="988754"/>
                  </a:lnTo>
                  <a:lnTo>
                    <a:pt x="7630" y="941695"/>
                  </a:lnTo>
                  <a:lnTo>
                    <a:pt x="17384" y="897267"/>
                  </a:lnTo>
                  <a:lnTo>
                    <a:pt x="34734" y="847894"/>
                  </a:lnTo>
                  <a:lnTo>
                    <a:pt x="57763" y="800541"/>
                  </a:lnTo>
                  <a:lnTo>
                    <a:pt x="85231" y="755972"/>
                  </a:lnTo>
                  <a:lnTo>
                    <a:pt x="115897" y="714954"/>
                  </a:lnTo>
                  <a:lnTo>
                    <a:pt x="148521" y="678252"/>
                  </a:lnTo>
                  <a:lnTo>
                    <a:pt x="181862" y="646633"/>
                  </a:lnTo>
                  <a:lnTo>
                    <a:pt x="217433" y="624320"/>
                  </a:lnTo>
                  <a:lnTo>
                    <a:pt x="256528" y="611544"/>
                  </a:lnTo>
                  <a:lnTo>
                    <a:pt x="297581" y="603086"/>
                  </a:lnTo>
                  <a:lnTo>
                    <a:pt x="339026" y="593723"/>
                  </a:lnTo>
                  <a:lnTo>
                    <a:pt x="379296" y="578233"/>
                  </a:lnTo>
                  <a:lnTo>
                    <a:pt x="416825" y="551395"/>
                  </a:lnTo>
                  <a:lnTo>
                    <a:pt x="448090" y="517155"/>
                  </a:lnTo>
                  <a:lnTo>
                    <a:pt x="480026" y="474906"/>
                  </a:lnTo>
                  <a:lnTo>
                    <a:pt x="511483" y="427278"/>
                  </a:lnTo>
                  <a:lnTo>
                    <a:pt x="541309" y="376902"/>
                  </a:lnTo>
                  <a:lnTo>
                    <a:pt x="568355" y="326410"/>
                  </a:lnTo>
                  <a:lnTo>
                    <a:pt x="591467" y="278431"/>
                  </a:lnTo>
                  <a:lnTo>
                    <a:pt x="609497" y="235597"/>
                  </a:lnTo>
                  <a:lnTo>
                    <a:pt x="625774" y="182704"/>
                  </a:lnTo>
                  <a:lnTo>
                    <a:pt x="633708" y="133658"/>
                  </a:lnTo>
                  <a:lnTo>
                    <a:pt x="635381" y="87500"/>
                  </a:lnTo>
                  <a:lnTo>
                    <a:pt x="632881" y="43268"/>
                  </a:lnTo>
                  <a:lnTo>
                    <a:pt x="628293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40898" y="3865626"/>
              <a:ext cx="635635" cy="1248410"/>
            </a:xfrm>
            <a:custGeom>
              <a:avLst/>
              <a:gdLst/>
              <a:ahLst/>
              <a:cxnLst/>
              <a:rect l="l" t="t" r="r" b="b"/>
              <a:pathLst>
                <a:path w="635634" h="1248410">
                  <a:moveTo>
                    <a:pt x="622695" y="1248156"/>
                  </a:moveTo>
                  <a:lnTo>
                    <a:pt x="627614" y="1194523"/>
                  </a:lnTo>
                  <a:lnTo>
                    <a:pt x="631833" y="1141328"/>
                  </a:lnTo>
                  <a:lnTo>
                    <a:pt x="634655" y="1089009"/>
                  </a:lnTo>
                  <a:lnTo>
                    <a:pt x="635381" y="1038004"/>
                  </a:lnTo>
                  <a:lnTo>
                    <a:pt x="633313" y="988754"/>
                  </a:lnTo>
                  <a:lnTo>
                    <a:pt x="627751" y="941695"/>
                  </a:lnTo>
                  <a:lnTo>
                    <a:pt x="617996" y="897267"/>
                  </a:lnTo>
                  <a:lnTo>
                    <a:pt x="600646" y="847894"/>
                  </a:lnTo>
                  <a:lnTo>
                    <a:pt x="577617" y="800541"/>
                  </a:lnTo>
                  <a:lnTo>
                    <a:pt x="550150" y="755972"/>
                  </a:lnTo>
                  <a:lnTo>
                    <a:pt x="519484" y="714954"/>
                  </a:lnTo>
                  <a:lnTo>
                    <a:pt x="486860" y="678252"/>
                  </a:lnTo>
                  <a:lnTo>
                    <a:pt x="453519" y="646633"/>
                  </a:lnTo>
                  <a:lnTo>
                    <a:pt x="417948" y="624320"/>
                  </a:lnTo>
                  <a:lnTo>
                    <a:pt x="378853" y="611544"/>
                  </a:lnTo>
                  <a:lnTo>
                    <a:pt x="337800" y="603086"/>
                  </a:lnTo>
                  <a:lnTo>
                    <a:pt x="296355" y="593723"/>
                  </a:lnTo>
                  <a:lnTo>
                    <a:pt x="256085" y="578233"/>
                  </a:lnTo>
                  <a:lnTo>
                    <a:pt x="218556" y="551395"/>
                  </a:lnTo>
                  <a:lnTo>
                    <a:pt x="187291" y="517155"/>
                  </a:lnTo>
                  <a:lnTo>
                    <a:pt x="155355" y="474906"/>
                  </a:lnTo>
                  <a:lnTo>
                    <a:pt x="123898" y="427278"/>
                  </a:lnTo>
                  <a:lnTo>
                    <a:pt x="94071" y="376902"/>
                  </a:lnTo>
                  <a:lnTo>
                    <a:pt x="67026" y="326410"/>
                  </a:lnTo>
                  <a:lnTo>
                    <a:pt x="43914" y="278431"/>
                  </a:lnTo>
                  <a:lnTo>
                    <a:pt x="25884" y="235597"/>
                  </a:lnTo>
                  <a:lnTo>
                    <a:pt x="9606" y="182704"/>
                  </a:lnTo>
                  <a:lnTo>
                    <a:pt x="1673" y="133658"/>
                  </a:lnTo>
                  <a:lnTo>
                    <a:pt x="0" y="87500"/>
                  </a:lnTo>
                  <a:lnTo>
                    <a:pt x="2500" y="43268"/>
                  </a:lnTo>
                  <a:lnTo>
                    <a:pt x="7088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31354" y="3031998"/>
              <a:ext cx="1085215" cy="518159"/>
            </a:xfrm>
            <a:custGeom>
              <a:avLst/>
              <a:gdLst/>
              <a:ahLst/>
              <a:cxnLst/>
              <a:rect l="l" t="t" r="r" b="b"/>
              <a:pathLst>
                <a:path w="1085215" h="518160">
                  <a:moveTo>
                    <a:pt x="1077163" y="518160"/>
                  </a:moveTo>
                  <a:lnTo>
                    <a:pt x="1081371" y="490062"/>
                  </a:lnTo>
                  <a:lnTo>
                    <a:pt x="1084365" y="461010"/>
                  </a:lnTo>
                  <a:lnTo>
                    <a:pt x="1084933" y="430052"/>
                  </a:lnTo>
                  <a:lnTo>
                    <a:pt x="1081862" y="396240"/>
                  </a:lnTo>
                  <a:lnTo>
                    <a:pt x="1077493" y="356673"/>
                  </a:lnTo>
                  <a:lnTo>
                    <a:pt x="1071578" y="312740"/>
                  </a:lnTo>
                  <a:lnTo>
                    <a:pt x="1059048" y="269917"/>
                  </a:lnTo>
                  <a:lnTo>
                    <a:pt x="1034834" y="233680"/>
                  </a:lnTo>
                  <a:lnTo>
                    <a:pt x="969653" y="189014"/>
                  </a:lnTo>
                  <a:lnTo>
                    <a:pt x="927469" y="171255"/>
                  </a:lnTo>
                  <a:lnTo>
                    <a:pt x="879942" y="157195"/>
                  </a:lnTo>
                  <a:lnTo>
                    <a:pt x="827862" y="147320"/>
                  </a:lnTo>
                  <a:lnTo>
                    <a:pt x="785953" y="144150"/>
                  </a:lnTo>
                  <a:lnTo>
                    <a:pt x="738820" y="144668"/>
                  </a:lnTo>
                  <a:lnTo>
                    <a:pt x="688437" y="147586"/>
                  </a:lnTo>
                  <a:lnTo>
                    <a:pt x="636779" y="151615"/>
                  </a:lnTo>
                  <a:lnTo>
                    <a:pt x="585822" y="155465"/>
                  </a:lnTo>
                  <a:lnTo>
                    <a:pt x="537538" y="157850"/>
                  </a:lnTo>
                  <a:lnTo>
                    <a:pt x="493903" y="157480"/>
                  </a:lnTo>
                  <a:lnTo>
                    <a:pt x="440915" y="153822"/>
                  </a:lnTo>
                  <a:lnTo>
                    <a:pt x="393837" y="148540"/>
                  </a:lnTo>
                  <a:lnTo>
                    <a:pt x="349734" y="141022"/>
                  </a:lnTo>
                  <a:lnTo>
                    <a:pt x="305670" y="130659"/>
                  </a:lnTo>
                  <a:lnTo>
                    <a:pt x="258711" y="116840"/>
                  </a:lnTo>
                  <a:lnTo>
                    <a:pt x="217089" y="102216"/>
                  </a:lnTo>
                  <a:lnTo>
                    <a:pt x="174651" y="84947"/>
                  </a:lnTo>
                  <a:lnTo>
                    <a:pt x="131560" y="65563"/>
                  </a:lnTo>
                  <a:lnTo>
                    <a:pt x="87980" y="44592"/>
                  </a:lnTo>
                  <a:lnTo>
                    <a:pt x="44072" y="22561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74514" y="3039618"/>
              <a:ext cx="1085215" cy="518159"/>
            </a:xfrm>
            <a:custGeom>
              <a:avLst/>
              <a:gdLst/>
              <a:ahLst/>
              <a:cxnLst/>
              <a:rect l="l" t="t" r="r" b="b"/>
              <a:pathLst>
                <a:path w="1085215" h="518160">
                  <a:moveTo>
                    <a:pt x="7770" y="518160"/>
                  </a:moveTo>
                  <a:lnTo>
                    <a:pt x="3562" y="490062"/>
                  </a:lnTo>
                  <a:lnTo>
                    <a:pt x="568" y="461010"/>
                  </a:lnTo>
                  <a:lnTo>
                    <a:pt x="0" y="430052"/>
                  </a:lnTo>
                  <a:lnTo>
                    <a:pt x="3071" y="396240"/>
                  </a:lnTo>
                  <a:lnTo>
                    <a:pt x="7440" y="356673"/>
                  </a:lnTo>
                  <a:lnTo>
                    <a:pt x="13355" y="312740"/>
                  </a:lnTo>
                  <a:lnTo>
                    <a:pt x="25885" y="269917"/>
                  </a:lnTo>
                  <a:lnTo>
                    <a:pt x="50099" y="233680"/>
                  </a:lnTo>
                  <a:lnTo>
                    <a:pt x="115280" y="189014"/>
                  </a:lnTo>
                  <a:lnTo>
                    <a:pt x="157463" y="171255"/>
                  </a:lnTo>
                  <a:lnTo>
                    <a:pt x="204990" y="157195"/>
                  </a:lnTo>
                  <a:lnTo>
                    <a:pt x="257071" y="147320"/>
                  </a:lnTo>
                  <a:lnTo>
                    <a:pt x="298980" y="144150"/>
                  </a:lnTo>
                  <a:lnTo>
                    <a:pt x="346113" y="144668"/>
                  </a:lnTo>
                  <a:lnTo>
                    <a:pt x="396496" y="147586"/>
                  </a:lnTo>
                  <a:lnTo>
                    <a:pt x="448153" y="151615"/>
                  </a:lnTo>
                  <a:lnTo>
                    <a:pt x="499111" y="155465"/>
                  </a:lnTo>
                  <a:lnTo>
                    <a:pt x="547395" y="157850"/>
                  </a:lnTo>
                  <a:lnTo>
                    <a:pt x="591030" y="157480"/>
                  </a:lnTo>
                  <a:lnTo>
                    <a:pt x="644018" y="153822"/>
                  </a:lnTo>
                  <a:lnTo>
                    <a:pt x="691096" y="148540"/>
                  </a:lnTo>
                  <a:lnTo>
                    <a:pt x="735199" y="141022"/>
                  </a:lnTo>
                  <a:lnTo>
                    <a:pt x="779263" y="130659"/>
                  </a:lnTo>
                  <a:lnTo>
                    <a:pt x="826222" y="116840"/>
                  </a:lnTo>
                  <a:lnTo>
                    <a:pt x="867844" y="102216"/>
                  </a:lnTo>
                  <a:lnTo>
                    <a:pt x="910282" y="84947"/>
                  </a:lnTo>
                  <a:lnTo>
                    <a:pt x="953372" y="65563"/>
                  </a:lnTo>
                  <a:lnTo>
                    <a:pt x="996953" y="44592"/>
                  </a:lnTo>
                  <a:lnTo>
                    <a:pt x="1040861" y="22561"/>
                  </a:lnTo>
                  <a:lnTo>
                    <a:pt x="1084933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79920" y="2737104"/>
              <a:ext cx="1426845" cy="287020"/>
            </a:xfrm>
            <a:custGeom>
              <a:avLst/>
              <a:gdLst/>
              <a:ahLst/>
              <a:cxnLst/>
              <a:rect l="l" t="t" r="r" b="b"/>
              <a:pathLst>
                <a:path w="1426845" h="287019">
                  <a:moveTo>
                    <a:pt x="1426464" y="0"/>
                  </a:moveTo>
                  <a:lnTo>
                    <a:pt x="0" y="0"/>
                  </a:lnTo>
                  <a:lnTo>
                    <a:pt x="0" y="286512"/>
                  </a:lnTo>
                  <a:lnTo>
                    <a:pt x="1426464" y="286512"/>
                  </a:lnTo>
                  <a:lnTo>
                    <a:pt x="1426464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155845" y="2765431"/>
            <a:ext cx="1074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Desvalorización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 los locales 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comerciales</a:t>
            </a:r>
            <a:r>
              <a:rPr sz="600" dirty="0">
                <a:latin typeface="Calibri"/>
                <a:cs typeface="Calibri"/>
              </a:rPr>
              <a:t> y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viviendas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del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sector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416296" y="2325623"/>
            <a:ext cx="1245235" cy="1268095"/>
            <a:chOff x="5416296" y="2325623"/>
            <a:chExt cx="1245235" cy="1268095"/>
          </a:xfrm>
        </p:grpSpPr>
        <p:sp>
          <p:nvSpPr>
            <p:cNvPr id="22" name="object 22"/>
            <p:cNvSpPr/>
            <p:nvPr/>
          </p:nvSpPr>
          <p:spPr>
            <a:xfrm>
              <a:off x="5869773" y="2446781"/>
              <a:ext cx="777240" cy="1132840"/>
            </a:xfrm>
            <a:custGeom>
              <a:avLst/>
              <a:gdLst/>
              <a:ahLst/>
              <a:cxnLst/>
              <a:rect l="l" t="t" r="r" b="b"/>
              <a:pathLst>
                <a:path w="777240" h="1132839">
                  <a:moveTo>
                    <a:pt x="766152" y="1132332"/>
                  </a:moveTo>
                  <a:lnTo>
                    <a:pt x="768997" y="1074733"/>
                  </a:lnTo>
                  <a:lnTo>
                    <a:pt x="771667" y="1017670"/>
                  </a:lnTo>
                  <a:lnTo>
                    <a:pt x="773989" y="961681"/>
                  </a:lnTo>
                  <a:lnTo>
                    <a:pt x="775787" y="907302"/>
                  </a:lnTo>
                  <a:lnTo>
                    <a:pt x="776889" y="855070"/>
                  </a:lnTo>
                  <a:lnTo>
                    <a:pt x="777120" y="805523"/>
                  </a:lnTo>
                  <a:lnTo>
                    <a:pt x="776307" y="759197"/>
                  </a:lnTo>
                  <a:lnTo>
                    <a:pt x="774276" y="716629"/>
                  </a:lnTo>
                  <a:lnTo>
                    <a:pt x="770851" y="678357"/>
                  </a:lnTo>
                  <a:lnTo>
                    <a:pt x="760680" y="611497"/>
                  </a:lnTo>
                  <a:lnTo>
                    <a:pt x="746471" y="564859"/>
                  </a:lnTo>
                  <a:lnTo>
                    <a:pt x="724474" y="526701"/>
                  </a:lnTo>
                  <a:lnTo>
                    <a:pt x="690943" y="485279"/>
                  </a:lnTo>
                  <a:lnTo>
                    <a:pt x="660055" y="453091"/>
                  </a:lnTo>
                  <a:lnTo>
                    <a:pt x="622703" y="419960"/>
                  </a:lnTo>
                  <a:lnTo>
                    <a:pt x="580782" y="387118"/>
                  </a:lnTo>
                  <a:lnTo>
                    <a:pt x="536184" y="355798"/>
                  </a:lnTo>
                  <a:lnTo>
                    <a:pt x="490802" y="327232"/>
                  </a:lnTo>
                  <a:lnTo>
                    <a:pt x="446531" y="302653"/>
                  </a:lnTo>
                  <a:lnTo>
                    <a:pt x="401259" y="283059"/>
                  </a:lnTo>
                  <a:lnTo>
                    <a:pt x="353049" y="267670"/>
                  </a:lnTo>
                  <a:lnTo>
                    <a:pt x="304055" y="255036"/>
                  </a:lnTo>
                  <a:lnTo>
                    <a:pt x="256431" y="243707"/>
                  </a:lnTo>
                  <a:lnTo>
                    <a:pt x="212333" y="232233"/>
                  </a:lnTo>
                  <a:lnTo>
                    <a:pt x="173913" y="219163"/>
                  </a:lnTo>
                  <a:lnTo>
                    <a:pt x="125808" y="198330"/>
                  </a:lnTo>
                  <a:lnTo>
                    <a:pt x="85782" y="177742"/>
                  </a:lnTo>
                  <a:lnTo>
                    <a:pt x="53395" y="155688"/>
                  </a:lnTo>
                  <a:lnTo>
                    <a:pt x="11517" y="101266"/>
                  </a:lnTo>
                  <a:lnTo>
                    <a:pt x="165" y="3506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16296" y="2325623"/>
              <a:ext cx="980440" cy="277495"/>
            </a:xfrm>
            <a:custGeom>
              <a:avLst/>
              <a:gdLst/>
              <a:ahLst/>
              <a:cxnLst/>
              <a:rect l="l" t="t" r="r" b="b"/>
              <a:pathLst>
                <a:path w="980439" h="277494">
                  <a:moveTo>
                    <a:pt x="979931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979931" y="277367"/>
                  </a:lnTo>
                  <a:lnTo>
                    <a:pt x="9799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90067" y="2354064"/>
            <a:ext cx="497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5080" indent="-2794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Altos</a:t>
            </a:r>
            <a:r>
              <a:rPr sz="600" spc="-3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índices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criminalidad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640290" y="2318004"/>
            <a:ext cx="1304925" cy="1254125"/>
            <a:chOff x="6640290" y="2318004"/>
            <a:chExt cx="1304925" cy="1254125"/>
          </a:xfrm>
        </p:grpSpPr>
        <p:sp>
          <p:nvSpPr>
            <p:cNvPr id="26" name="object 26"/>
            <p:cNvSpPr/>
            <p:nvPr/>
          </p:nvSpPr>
          <p:spPr>
            <a:xfrm>
              <a:off x="6654577" y="2425446"/>
              <a:ext cx="777240" cy="1132840"/>
            </a:xfrm>
            <a:custGeom>
              <a:avLst/>
              <a:gdLst/>
              <a:ahLst/>
              <a:cxnLst/>
              <a:rect l="l" t="t" r="r" b="b"/>
              <a:pathLst>
                <a:path w="777240" h="1132839">
                  <a:moveTo>
                    <a:pt x="10968" y="1132331"/>
                  </a:moveTo>
                  <a:lnTo>
                    <a:pt x="8123" y="1074733"/>
                  </a:lnTo>
                  <a:lnTo>
                    <a:pt x="5453" y="1017670"/>
                  </a:lnTo>
                  <a:lnTo>
                    <a:pt x="3131" y="961681"/>
                  </a:lnTo>
                  <a:lnTo>
                    <a:pt x="1333" y="907302"/>
                  </a:lnTo>
                  <a:lnTo>
                    <a:pt x="231" y="855070"/>
                  </a:lnTo>
                  <a:lnTo>
                    <a:pt x="0" y="805523"/>
                  </a:lnTo>
                  <a:lnTo>
                    <a:pt x="813" y="759197"/>
                  </a:lnTo>
                  <a:lnTo>
                    <a:pt x="2844" y="716629"/>
                  </a:lnTo>
                  <a:lnTo>
                    <a:pt x="6269" y="678357"/>
                  </a:lnTo>
                  <a:lnTo>
                    <a:pt x="16440" y="611497"/>
                  </a:lnTo>
                  <a:lnTo>
                    <a:pt x="30649" y="564859"/>
                  </a:lnTo>
                  <a:lnTo>
                    <a:pt x="52646" y="526701"/>
                  </a:lnTo>
                  <a:lnTo>
                    <a:pt x="86177" y="485279"/>
                  </a:lnTo>
                  <a:lnTo>
                    <a:pt x="117065" y="453091"/>
                  </a:lnTo>
                  <a:lnTo>
                    <a:pt x="154417" y="419960"/>
                  </a:lnTo>
                  <a:lnTo>
                    <a:pt x="196338" y="387118"/>
                  </a:lnTo>
                  <a:lnTo>
                    <a:pt x="240936" y="355798"/>
                  </a:lnTo>
                  <a:lnTo>
                    <a:pt x="286318" y="327232"/>
                  </a:lnTo>
                  <a:lnTo>
                    <a:pt x="330588" y="302653"/>
                  </a:lnTo>
                  <a:lnTo>
                    <a:pt x="375861" y="283059"/>
                  </a:lnTo>
                  <a:lnTo>
                    <a:pt x="424071" y="267670"/>
                  </a:lnTo>
                  <a:lnTo>
                    <a:pt x="473065" y="255036"/>
                  </a:lnTo>
                  <a:lnTo>
                    <a:pt x="520689" y="243707"/>
                  </a:lnTo>
                  <a:lnTo>
                    <a:pt x="564787" y="232233"/>
                  </a:lnTo>
                  <a:lnTo>
                    <a:pt x="603207" y="219163"/>
                  </a:lnTo>
                  <a:lnTo>
                    <a:pt x="651312" y="198330"/>
                  </a:lnTo>
                  <a:lnTo>
                    <a:pt x="691338" y="177742"/>
                  </a:lnTo>
                  <a:lnTo>
                    <a:pt x="723725" y="155688"/>
                  </a:lnTo>
                  <a:lnTo>
                    <a:pt x="765603" y="101266"/>
                  </a:lnTo>
                  <a:lnTo>
                    <a:pt x="776955" y="35060"/>
                  </a:lnTo>
                  <a:lnTo>
                    <a:pt x="77712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758940" y="2318004"/>
              <a:ext cx="1186180" cy="277495"/>
            </a:xfrm>
            <a:custGeom>
              <a:avLst/>
              <a:gdLst/>
              <a:ahLst/>
              <a:cxnLst/>
              <a:rect l="l" t="t" r="r" b="b"/>
              <a:pathLst>
                <a:path w="1186179" h="277494">
                  <a:moveTo>
                    <a:pt x="1185672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1185672" y="277367"/>
                  </a:lnTo>
                  <a:lnTo>
                    <a:pt x="1185672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882688" y="2346568"/>
            <a:ext cx="937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6390" marR="5080" indent="-314325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Disminución de las </a:t>
            </a:r>
            <a:r>
              <a:rPr sz="600" dirty="0">
                <a:latin typeface="Calibri"/>
                <a:cs typeface="Calibri"/>
              </a:rPr>
              <a:t>ventas </a:t>
            </a:r>
            <a:r>
              <a:rPr sz="600" spc="-5" dirty="0">
                <a:latin typeface="Calibri"/>
                <a:cs typeface="Calibri"/>
              </a:rPr>
              <a:t>del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comercio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126479" y="2040826"/>
            <a:ext cx="1010919" cy="2900045"/>
            <a:chOff x="6126479" y="2040826"/>
            <a:chExt cx="1010919" cy="2900045"/>
          </a:xfrm>
        </p:grpSpPr>
        <p:sp>
          <p:nvSpPr>
            <p:cNvPr id="30" name="object 30"/>
            <p:cNvSpPr/>
            <p:nvPr/>
          </p:nvSpPr>
          <p:spPr>
            <a:xfrm>
              <a:off x="6372602" y="2055114"/>
              <a:ext cx="281940" cy="1473835"/>
            </a:xfrm>
            <a:custGeom>
              <a:avLst/>
              <a:gdLst/>
              <a:ahLst/>
              <a:cxnLst/>
              <a:rect l="l" t="t" r="r" b="b"/>
              <a:pathLst>
                <a:path w="281940" h="1473835">
                  <a:moveTo>
                    <a:pt x="268249" y="1473708"/>
                  </a:moveTo>
                  <a:lnTo>
                    <a:pt x="270075" y="1415183"/>
                  </a:lnTo>
                  <a:lnTo>
                    <a:pt x="271872" y="1356810"/>
                  </a:lnTo>
                  <a:lnTo>
                    <a:pt x="273610" y="1298738"/>
                  </a:lnTo>
                  <a:lnTo>
                    <a:pt x="275261" y="1241118"/>
                  </a:lnTo>
                  <a:lnTo>
                    <a:pt x="276796" y="1184102"/>
                  </a:lnTo>
                  <a:lnTo>
                    <a:pt x="278185" y="1127839"/>
                  </a:lnTo>
                  <a:lnTo>
                    <a:pt x="279401" y="1072482"/>
                  </a:lnTo>
                  <a:lnTo>
                    <a:pt x="280412" y="1018180"/>
                  </a:lnTo>
                  <a:lnTo>
                    <a:pt x="281192" y="965085"/>
                  </a:lnTo>
                  <a:lnTo>
                    <a:pt x="281710" y="913348"/>
                  </a:lnTo>
                  <a:lnTo>
                    <a:pt x="281937" y="863118"/>
                  </a:lnTo>
                  <a:lnTo>
                    <a:pt x="281845" y="814548"/>
                  </a:lnTo>
                  <a:lnTo>
                    <a:pt x="281405" y="767788"/>
                  </a:lnTo>
                  <a:lnTo>
                    <a:pt x="280587" y="722989"/>
                  </a:lnTo>
                  <a:lnTo>
                    <a:pt x="279363" y="680302"/>
                  </a:lnTo>
                  <a:lnTo>
                    <a:pt x="277703" y="639877"/>
                  </a:lnTo>
                  <a:lnTo>
                    <a:pt x="272961" y="566420"/>
                  </a:lnTo>
                  <a:lnTo>
                    <a:pt x="263588" y="488237"/>
                  </a:lnTo>
                  <a:lnTo>
                    <a:pt x="250814" y="426758"/>
                  </a:lnTo>
                  <a:lnTo>
                    <a:pt x="235461" y="378430"/>
                  </a:lnTo>
                  <a:lnTo>
                    <a:pt x="218351" y="339703"/>
                  </a:lnTo>
                  <a:lnTo>
                    <a:pt x="182157" y="276848"/>
                  </a:lnTo>
                  <a:lnTo>
                    <a:pt x="164719" y="245618"/>
                  </a:lnTo>
                  <a:lnTo>
                    <a:pt x="132179" y="197019"/>
                  </a:lnTo>
                  <a:lnTo>
                    <a:pt x="96772" y="161971"/>
                  </a:lnTo>
                  <a:lnTo>
                    <a:pt x="63572" y="133659"/>
                  </a:lnTo>
                  <a:lnTo>
                    <a:pt x="37655" y="105270"/>
                  </a:lnTo>
                  <a:lnTo>
                    <a:pt x="20906" y="76072"/>
                  </a:lnTo>
                  <a:lnTo>
                    <a:pt x="10445" y="49344"/>
                  </a:lnTo>
                  <a:lnTo>
                    <a:pt x="4176" y="24261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639311" y="2064258"/>
              <a:ext cx="281940" cy="1475740"/>
            </a:xfrm>
            <a:custGeom>
              <a:avLst/>
              <a:gdLst/>
              <a:ahLst/>
              <a:cxnLst/>
              <a:rect l="l" t="t" r="r" b="b"/>
              <a:pathLst>
                <a:path w="281940" h="1475739">
                  <a:moveTo>
                    <a:pt x="13688" y="1475232"/>
                  </a:moveTo>
                  <a:lnTo>
                    <a:pt x="11862" y="1416646"/>
                  </a:lnTo>
                  <a:lnTo>
                    <a:pt x="10065" y="1358212"/>
                  </a:lnTo>
                  <a:lnTo>
                    <a:pt x="8327" y="1300080"/>
                  </a:lnTo>
                  <a:lnTo>
                    <a:pt x="6676" y="1242400"/>
                  </a:lnTo>
                  <a:lnTo>
                    <a:pt x="5141" y="1185325"/>
                  </a:lnTo>
                  <a:lnTo>
                    <a:pt x="3751" y="1129005"/>
                  </a:lnTo>
                  <a:lnTo>
                    <a:pt x="2536" y="1073590"/>
                  </a:lnTo>
                  <a:lnTo>
                    <a:pt x="1524" y="1019233"/>
                  </a:lnTo>
                  <a:lnTo>
                    <a:pt x="745" y="966084"/>
                  </a:lnTo>
                  <a:lnTo>
                    <a:pt x="227" y="914293"/>
                  </a:lnTo>
                  <a:lnTo>
                    <a:pt x="0" y="864013"/>
                  </a:lnTo>
                  <a:lnTo>
                    <a:pt x="91" y="815394"/>
                  </a:lnTo>
                  <a:lnTo>
                    <a:pt x="532" y="768587"/>
                  </a:lnTo>
                  <a:lnTo>
                    <a:pt x="1350" y="723743"/>
                  </a:lnTo>
                  <a:lnTo>
                    <a:pt x="2574" y="681013"/>
                  </a:lnTo>
                  <a:lnTo>
                    <a:pt x="4234" y="640548"/>
                  </a:lnTo>
                  <a:lnTo>
                    <a:pt x="6358" y="602498"/>
                  </a:lnTo>
                  <a:lnTo>
                    <a:pt x="18348" y="488747"/>
                  </a:lnTo>
                  <a:lnTo>
                    <a:pt x="31123" y="427200"/>
                  </a:lnTo>
                  <a:lnTo>
                    <a:pt x="46476" y="378820"/>
                  </a:lnTo>
                  <a:lnTo>
                    <a:pt x="63586" y="340052"/>
                  </a:lnTo>
                  <a:lnTo>
                    <a:pt x="99780" y="277133"/>
                  </a:lnTo>
                  <a:lnTo>
                    <a:pt x="117218" y="245872"/>
                  </a:lnTo>
                  <a:lnTo>
                    <a:pt x="149758" y="197224"/>
                  </a:lnTo>
                  <a:lnTo>
                    <a:pt x="185165" y="162139"/>
                  </a:lnTo>
                  <a:lnTo>
                    <a:pt x="218365" y="133795"/>
                  </a:lnTo>
                  <a:lnTo>
                    <a:pt x="244282" y="105371"/>
                  </a:lnTo>
                  <a:lnTo>
                    <a:pt x="261031" y="76150"/>
                  </a:lnTo>
                  <a:lnTo>
                    <a:pt x="271492" y="49395"/>
                  </a:lnTo>
                  <a:lnTo>
                    <a:pt x="277761" y="24284"/>
                  </a:lnTo>
                  <a:lnTo>
                    <a:pt x="281937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640829" y="3846576"/>
              <a:ext cx="0" cy="754380"/>
            </a:xfrm>
            <a:custGeom>
              <a:avLst/>
              <a:gdLst/>
              <a:ahLst/>
              <a:cxnLst/>
              <a:rect l="l" t="t" r="r" b="b"/>
              <a:pathLst>
                <a:path h="754379">
                  <a:moveTo>
                    <a:pt x="0" y="0"/>
                  </a:moveTo>
                  <a:lnTo>
                    <a:pt x="0" y="754380"/>
                  </a:lnTo>
                </a:path>
              </a:pathLst>
            </a:custGeom>
            <a:ln w="47244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126479" y="4600956"/>
              <a:ext cx="1010919" cy="340360"/>
            </a:xfrm>
            <a:custGeom>
              <a:avLst/>
              <a:gdLst/>
              <a:ahLst/>
              <a:cxnLst/>
              <a:rect l="l" t="t" r="r" b="b"/>
              <a:pathLst>
                <a:path w="1010920" h="340360">
                  <a:moveTo>
                    <a:pt x="1010412" y="0"/>
                  </a:moveTo>
                  <a:lnTo>
                    <a:pt x="0" y="0"/>
                  </a:lnTo>
                  <a:lnTo>
                    <a:pt x="0" y="339852"/>
                  </a:lnTo>
                  <a:lnTo>
                    <a:pt x="1010412" y="339852"/>
                  </a:lnTo>
                  <a:lnTo>
                    <a:pt x="1010412" y="0"/>
                  </a:lnTo>
                  <a:close/>
                </a:path>
              </a:pathLst>
            </a:custGeom>
            <a:solidFill>
              <a:srgbClr val="FAE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6126479" y="4600955"/>
            <a:ext cx="1010919" cy="34036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53035" marR="144145" indent="-1905" algn="ctr">
              <a:lnSpc>
                <a:spcPct val="100000"/>
              </a:lnSpc>
              <a:spcBef>
                <a:spcPts val="330"/>
              </a:spcBef>
            </a:pPr>
            <a:r>
              <a:rPr sz="600" spc="-5" dirty="0">
                <a:latin typeface="Calibri"/>
                <a:cs typeface="Calibri"/>
              </a:rPr>
              <a:t>Deficiente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calidad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del 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alumbrado </a:t>
            </a:r>
            <a:r>
              <a:rPr sz="600" spc="-10" dirty="0">
                <a:latin typeface="Calibri"/>
                <a:cs typeface="Calibri"/>
              </a:rPr>
              <a:t>público </a:t>
            </a:r>
            <a:r>
              <a:rPr sz="600" dirty="0">
                <a:latin typeface="Calibri"/>
                <a:cs typeface="Calibri"/>
              </a:rPr>
              <a:t>y el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mobiliario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urbano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849111" y="3479291"/>
            <a:ext cx="1579245" cy="368935"/>
          </a:xfrm>
          <a:custGeom>
            <a:avLst/>
            <a:gdLst/>
            <a:ahLst/>
            <a:cxnLst/>
            <a:rect l="l" t="t" r="r" b="b"/>
            <a:pathLst>
              <a:path w="1579245" h="368935">
                <a:moveTo>
                  <a:pt x="1578864" y="0"/>
                </a:moveTo>
                <a:lnTo>
                  <a:pt x="0" y="0"/>
                </a:lnTo>
                <a:lnTo>
                  <a:pt x="0" y="368807"/>
                </a:lnTo>
                <a:lnTo>
                  <a:pt x="1578864" y="368807"/>
                </a:lnTo>
                <a:lnTo>
                  <a:pt x="1578864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849111" y="3479291"/>
            <a:ext cx="1579245" cy="3689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88595" marR="182245" indent="162560">
              <a:lnSpc>
                <a:spcPct val="100000"/>
              </a:lnSpc>
              <a:spcBef>
                <a:spcPts val="300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Decadencia física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desvalorización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9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sector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898135" y="2735579"/>
            <a:ext cx="1546860" cy="288290"/>
          </a:xfrm>
          <a:custGeom>
            <a:avLst/>
            <a:gdLst/>
            <a:ahLst/>
            <a:cxnLst/>
            <a:rect l="l" t="t" r="r" b="b"/>
            <a:pathLst>
              <a:path w="1546860" h="288289">
                <a:moveTo>
                  <a:pt x="1546860" y="0"/>
                </a:moveTo>
                <a:lnTo>
                  <a:pt x="0" y="0"/>
                </a:lnTo>
                <a:lnTo>
                  <a:pt x="0" y="288036"/>
                </a:lnTo>
                <a:lnTo>
                  <a:pt x="1546860" y="288036"/>
                </a:lnTo>
                <a:lnTo>
                  <a:pt x="1546860" y="0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085720" y="5486740"/>
            <a:ext cx="11277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PROBLEMAS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(Causas)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466356" y="3532470"/>
            <a:ext cx="8915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P</a:t>
            </a:r>
            <a:r>
              <a:rPr sz="1050" dirty="0">
                <a:latin typeface="Calibri"/>
                <a:cs typeface="Calibri"/>
              </a:rPr>
              <a:t>R</a:t>
            </a:r>
            <a:r>
              <a:rPr sz="1050" spc="-5" dirty="0">
                <a:latin typeface="Calibri"/>
                <a:cs typeface="Calibri"/>
              </a:rPr>
              <a:t>O</a:t>
            </a:r>
            <a:r>
              <a:rPr sz="1050" dirty="0">
                <a:latin typeface="Calibri"/>
                <a:cs typeface="Calibri"/>
              </a:rPr>
              <a:t>BLEMÁT</a:t>
            </a:r>
            <a:r>
              <a:rPr sz="1050" spc="-5" dirty="0">
                <a:latin typeface="Calibri"/>
                <a:cs typeface="Calibri"/>
              </a:rPr>
              <a:t>I</a:t>
            </a:r>
            <a:r>
              <a:rPr sz="1050" dirty="0">
                <a:latin typeface="Calibri"/>
                <a:cs typeface="Calibri"/>
              </a:rPr>
              <a:t>CA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41135" y="1557527"/>
            <a:ext cx="1252855" cy="2470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00"/>
              </a:spcBef>
            </a:pPr>
            <a:r>
              <a:rPr sz="1000" spc="-5" dirty="0">
                <a:latin typeface="Calibri"/>
                <a:cs typeface="Calibri"/>
              </a:rPr>
              <a:t>EFECTOS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(Impactos)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661341" y="3414438"/>
            <a:ext cx="7302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¿DÓNDE?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992720" y="3086094"/>
            <a:ext cx="690880" cy="934719"/>
            <a:chOff x="4992720" y="3086094"/>
            <a:chExt cx="690880" cy="934719"/>
          </a:xfrm>
        </p:grpSpPr>
        <p:sp>
          <p:nvSpPr>
            <p:cNvPr id="43" name="object 43"/>
            <p:cNvSpPr/>
            <p:nvPr/>
          </p:nvSpPr>
          <p:spPr>
            <a:xfrm>
              <a:off x="5030723" y="3149592"/>
              <a:ext cx="1905" cy="245110"/>
            </a:xfrm>
            <a:custGeom>
              <a:avLst/>
              <a:gdLst/>
              <a:ahLst/>
              <a:cxnLst/>
              <a:rect l="l" t="t" r="r" b="b"/>
              <a:pathLst>
                <a:path w="1904" h="245110">
                  <a:moveTo>
                    <a:pt x="0" y="244754"/>
                  </a:moveTo>
                  <a:lnTo>
                    <a:pt x="1701" y="0"/>
                  </a:lnTo>
                </a:path>
              </a:pathLst>
            </a:custGeom>
            <a:ln w="12699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994244" y="3086094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8633" y="0"/>
                  </a:moveTo>
                  <a:lnTo>
                    <a:pt x="0" y="75933"/>
                  </a:lnTo>
                  <a:lnTo>
                    <a:pt x="76200" y="76466"/>
                  </a:lnTo>
                  <a:lnTo>
                    <a:pt x="38633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375147" y="3552444"/>
              <a:ext cx="245110" cy="1905"/>
            </a:xfrm>
            <a:custGeom>
              <a:avLst/>
              <a:gdLst/>
              <a:ahLst/>
              <a:cxnLst/>
              <a:rect l="l" t="t" r="r" b="b"/>
              <a:pathLst>
                <a:path w="245110" h="1904">
                  <a:moveTo>
                    <a:pt x="0" y="0"/>
                  </a:moveTo>
                  <a:lnTo>
                    <a:pt x="244754" y="1701"/>
                  </a:lnTo>
                </a:path>
              </a:pathLst>
            </a:custGeom>
            <a:ln w="12699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06933" y="3515964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533" y="0"/>
                  </a:moveTo>
                  <a:lnTo>
                    <a:pt x="0" y="76200"/>
                  </a:lnTo>
                  <a:lnTo>
                    <a:pt x="76466" y="38633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029199" y="3712464"/>
              <a:ext cx="1905" cy="245110"/>
            </a:xfrm>
            <a:custGeom>
              <a:avLst/>
              <a:gdLst/>
              <a:ahLst/>
              <a:cxnLst/>
              <a:rect l="l" t="t" r="r" b="b"/>
              <a:pathLst>
                <a:path w="1904" h="245110">
                  <a:moveTo>
                    <a:pt x="0" y="0"/>
                  </a:moveTo>
                  <a:lnTo>
                    <a:pt x="1701" y="244754"/>
                  </a:lnTo>
                </a:path>
              </a:pathLst>
            </a:custGeom>
            <a:ln w="12699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992720" y="3944249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76200" y="0"/>
                  </a:moveTo>
                  <a:lnTo>
                    <a:pt x="0" y="533"/>
                  </a:lnTo>
                  <a:lnTo>
                    <a:pt x="38633" y="76466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092952" y="1943100"/>
            <a:ext cx="1213485" cy="190500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0" rIns="0" bIns="0" rtlCol="0">
            <a:spAutoFit/>
          </a:bodyPr>
          <a:lstStyle/>
          <a:p>
            <a:pPr marL="43815">
              <a:lnSpc>
                <a:spcPts val="1205"/>
              </a:lnSpc>
            </a:pPr>
            <a:r>
              <a:rPr sz="2100" baseline="-992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sz="2100" spc="-254" baseline="-99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Dete</a:t>
            </a:r>
            <a:r>
              <a:rPr sz="600" spc="-10" dirty="0">
                <a:latin typeface="Calibri"/>
                <a:cs typeface="Calibri"/>
              </a:rPr>
              <a:t>ri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spc="-10" dirty="0">
                <a:latin typeface="Calibri"/>
                <a:cs typeface="Calibri"/>
              </a:rPr>
              <a:t>r</a:t>
            </a:r>
            <a:r>
              <a:rPr sz="600" dirty="0">
                <a:latin typeface="Calibri"/>
                <a:cs typeface="Calibri"/>
              </a:rPr>
              <a:t>o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</a:t>
            </a:r>
            <a:r>
              <a:rPr sz="600" dirty="0">
                <a:latin typeface="Calibri"/>
                <a:cs typeface="Calibri"/>
              </a:rPr>
              <a:t>el e</a:t>
            </a:r>
            <a:r>
              <a:rPr sz="600" spc="5" dirty="0">
                <a:latin typeface="Calibri"/>
                <a:cs typeface="Calibri"/>
              </a:rPr>
              <a:t>s</a:t>
            </a:r>
            <a:r>
              <a:rPr sz="600" spc="-5" dirty="0">
                <a:latin typeface="Calibri"/>
                <a:cs typeface="Calibri"/>
              </a:rPr>
              <a:t>p</a:t>
            </a:r>
            <a:r>
              <a:rPr sz="600" dirty="0">
                <a:latin typeface="Calibri"/>
                <a:cs typeface="Calibri"/>
              </a:rPr>
              <a:t>a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dirty="0">
                <a:latin typeface="Calibri"/>
                <a:cs typeface="Calibri"/>
              </a:rPr>
              <a:t>o </a:t>
            </a:r>
            <a:r>
              <a:rPr sz="600" spc="-5" dirty="0">
                <a:latin typeface="Calibri"/>
                <a:cs typeface="Calibri"/>
              </a:rPr>
              <a:t>púb</a:t>
            </a:r>
            <a:r>
              <a:rPr sz="600" spc="-10" dirty="0">
                <a:latin typeface="Calibri"/>
                <a:cs typeface="Calibri"/>
              </a:rPr>
              <a:t>li</a:t>
            </a:r>
            <a:r>
              <a:rPr sz="600" spc="-5" dirty="0">
                <a:latin typeface="Calibri"/>
                <a:cs typeface="Calibri"/>
              </a:rPr>
              <a:t>c</a:t>
            </a:r>
            <a:r>
              <a:rPr sz="600" dirty="0">
                <a:latin typeface="Calibri"/>
                <a:cs typeface="Calibri"/>
              </a:rPr>
              <a:t>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704589" y="1018294"/>
            <a:ext cx="14668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2.6.</a:t>
            </a:r>
            <a:r>
              <a:rPr spc="-40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Problemática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704589" y="1356623"/>
            <a:ext cx="1212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Causas</a:t>
            </a:r>
            <a:r>
              <a:rPr sz="12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efectos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491376" y="2312041"/>
            <a:ext cx="103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781929" y="2314002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964574" y="2662650"/>
            <a:ext cx="1406525" cy="31051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52729" marR="30480" indent="-227965">
              <a:lnSpc>
                <a:spcPct val="81800"/>
              </a:lnSpc>
              <a:spcBef>
                <a:spcPts val="409"/>
              </a:spcBef>
            </a:pPr>
            <a:r>
              <a:rPr sz="2100" baseline="-25793" dirty="0">
                <a:solidFill>
                  <a:srgbClr val="C00000"/>
                </a:solidFill>
                <a:latin typeface="Calibri"/>
                <a:cs typeface="Calibri"/>
              </a:rPr>
              <a:t>4</a:t>
            </a:r>
            <a:r>
              <a:rPr sz="2100" spc="-67" baseline="-2579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Proliferación</a:t>
            </a:r>
            <a:r>
              <a:rPr sz="600" spc="4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 vendedores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informales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invadiendo </a:t>
            </a:r>
            <a:r>
              <a:rPr sz="600" dirty="0">
                <a:latin typeface="Calibri"/>
                <a:cs typeface="Calibri"/>
              </a:rPr>
              <a:t>el</a:t>
            </a:r>
            <a:r>
              <a:rPr sz="600" spc="-5" dirty="0">
                <a:latin typeface="Calibri"/>
                <a:cs typeface="Calibri"/>
              </a:rPr>
              <a:t> espacio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público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013372" y="2736414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6" name="Grupo 55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57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30/12/2022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238" y="759348"/>
            <a:ext cx="1225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Introducción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513" y="5783579"/>
            <a:ext cx="9123045" cy="1074420"/>
            <a:chOff x="21513" y="5783579"/>
            <a:chExt cx="9123045" cy="10744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9047" y="5897879"/>
              <a:ext cx="2641092" cy="7665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13" y="5783579"/>
              <a:ext cx="9122486" cy="107436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63915" y="1550121"/>
            <a:ext cx="3671570" cy="2129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Un </a:t>
            </a:r>
            <a:r>
              <a:rPr sz="1100" spc="-10" dirty="0">
                <a:latin typeface="Calibri"/>
                <a:cs typeface="Calibri"/>
              </a:rPr>
              <a:t>Distrito </a:t>
            </a:r>
            <a:r>
              <a:rPr sz="1100" spc="-5" dirty="0">
                <a:latin typeface="Calibri"/>
                <a:cs typeface="Calibri"/>
              </a:rPr>
              <a:t>Especial de Mejoramiento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Administración </a:t>
            </a:r>
            <a:r>
              <a:rPr sz="1100" spc="-5" dirty="0">
                <a:latin typeface="Calibri"/>
                <a:cs typeface="Calibri"/>
              </a:rPr>
              <a:t>Sectorial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(DEMOS) es un </a:t>
            </a:r>
            <a:r>
              <a:rPr sz="1100" spc="-10" dirty="0">
                <a:latin typeface="Calibri"/>
                <a:cs typeface="Calibri"/>
              </a:rPr>
              <a:t>instrumento</a:t>
            </a:r>
            <a:r>
              <a:rPr sz="1100" spc="-5" dirty="0">
                <a:latin typeface="Calibri"/>
                <a:cs typeface="Calibri"/>
              </a:rPr>
              <a:t> de gestión mediante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cual una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comunidad </a:t>
            </a:r>
            <a:r>
              <a:rPr sz="1100" dirty="0">
                <a:latin typeface="Calibri"/>
                <a:cs typeface="Calibri"/>
              </a:rPr>
              <a:t>u </a:t>
            </a:r>
            <a:r>
              <a:rPr sz="1100" spc="-5" dirty="0">
                <a:latin typeface="Calibri"/>
                <a:cs typeface="Calibri"/>
              </a:rPr>
              <a:t>organización sin ánimo de lucro de carácter cívico,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gremial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5" dirty="0">
                <a:latin typeface="Calibri"/>
                <a:cs typeface="Calibri"/>
              </a:rPr>
              <a:t>comercial propone, promueve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desarrolla acciones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coadministración,</a:t>
            </a:r>
            <a:r>
              <a:rPr sz="1100" spc="-5" dirty="0">
                <a:latin typeface="Calibri"/>
                <a:cs typeface="Calibri"/>
              </a:rPr>
              <a:t> mantenimiento,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</a:t>
            </a:r>
            <a:r>
              <a:rPr sz="1100" dirty="0">
                <a:latin typeface="Calibri"/>
                <a:cs typeface="Calibri"/>
              </a:rPr>
              <a:t> 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preservación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condiciones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urbanas,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ambientales</a:t>
            </a:r>
            <a:r>
              <a:rPr sz="1100" dirty="0">
                <a:latin typeface="Calibri"/>
                <a:cs typeface="Calibri"/>
              </a:rPr>
              <a:t> 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socioeconómicas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espacio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área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específica</a:t>
            </a:r>
            <a:r>
              <a:rPr sz="1100" dirty="0">
                <a:latin typeface="Calibri"/>
                <a:cs typeface="Calibri"/>
              </a:rPr>
              <a:t> 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delimitada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ciudad.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DEMOS se estructura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herramienta de gestión integral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públicos</a:t>
            </a:r>
            <a:r>
              <a:rPr sz="1100" spc="-5" dirty="0">
                <a:latin typeface="Calibri"/>
                <a:cs typeface="Calibri"/>
              </a:rPr>
              <a:t> dentro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un</a:t>
            </a:r>
            <a:r>
              <a:rPr sz="1100" spc="-5" dirty="0">
                <a:latin typeface="Calibri"/>
                <a:cs typeface="Calibri"/>
              </a:rPr>
              <a:t> esquema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corresponsabilidad,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implementación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deberá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aprobación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DADEP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(Departamento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Administrativo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915" y="3653802"/>
            <a:ext cx="366902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81685" algn="l"/>
                <a:tab pos="1109345" algn="l"/>
                <a:tab pos="1685925" algn="l"/>
                <a:tab pos="2295525" algn="l"/>
                <a:tab pos="3114040" algn="l"/>
              </a:tabLst>
            </a:pPr>
            <a:r>
              <a:rPr sz="110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f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20" dirty="0">
                <a:latin typeface="Calibri"/>
                <a:cs typeface="Calibri"/>
              </a:rPr>
              <a:t>n</a:t>
            </a:r>
            <a:r>
              <a:rPr sz="1100" spc="-15" dirty="0">
                <a:latin typeface="Calibri"/>
                <a:cs typeface="Calibri"/>
              </a:rPr>
              <a:t>s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rí</a:t>
            </a:r>
            <a:r>
              <a:rPr sz="1100" dirty="0">
                <a:latin typeface="Calibri"/>
                <a:cs typeface="Calibri"/>
              </a:rPr>
              <a:t>a	</a:t>
            </a:r>
            <a:r>
              <a:rPr sz="1100" spc="-5" dirty="0">
                <a:latin typeface="Calibri"/>
                <a:cs typeface="Calibri"/>
              </a:rPr>
              <a:t>d</a:t>
            </a:r>
            <a:r>
              <a:rPr sz="1100" dirty="0">
                <a:latin typeface="Calibri"/>
                <a:cs typeface="Calibri"/>
              </a:rPr>
              <a:t>el	</a:t>
            </a:r>
            <a:r>
              <a:rPr sz="1100" spc="-15" dirty="0">
                <a:latin typeface="Calibri"/>
                <a:cs typeface="Calibri"/>
              </a:rPr>
              <a:t>E</a:t>
            </a:r>
            <a:r>
              <a:rPr sz="1100" dirty="0">
                <a:latin typeface="Calibri"/>
                <a:cs typeface="Calibri"/>
              </a:rPr>
              <a:t>s</a:t>
            </a:r>
            <a:r>
              <a:rPr sz="1100" spc="-5" dirty="0">
                <a:latin typeface="Calibri"/>
                <a:cs typeface="Calibri"/>
              </a:rPr>
              <a:t>p</a:t>
            </a:r>
            <a:r>
              <a:rPr sz="1100" spc="-15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-1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o	</a:t>
            </a:r>
            <a:r>
              <a:rPr sz="1100" spc="5" dirty="0">
                <a:latin typeface="Calibri"/>
                <a:cs typeface="Calibri"/>
              </a:rPr>
              <a:t>P</a:t>
            </a:r>
            <a:r>
              <a:rPr sz="1100" spc="-5" dirty="0">
                <a:latin typeface="Calibri"/>
                <a:cs typeface="Calibri"/>
              </a:rPr>
              <a:t>úb</a:t>
            </a:r>
            <a:r>
              <a:rPr sz="1100" spc="-15" dirty="0">
                <a:latin typeface="Calibri"/>
                <a:cs typeface="Calibri"/>
              </a:rPr>
              <a:t>l</a:t>
            </a:r>
            <a:r>
              <a:rPr sz="1100" spc="-5" dirty="0">
                <a:latin typeface="Calibri"/>
                <a:cs typeface="Calibri"/>
              </a:rPr>
              <a:t>i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)	</a:t>
            </a:r>
            <a:r>
              <a:rPr sz="1100" spc="-15" dirty="0">
                <a:latin typeface="Calibri"/>
                <a:cs typeface="Calibri"/>
              </a:rPr>
              <a:t>f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15" dirty="0">
                <a:latin typeface="Calibri"/>
                <a:cs typeface="Calibri"/>
              </a:rPr>
              <a:t>r</a:t>
            </a:r>
            <a:r>
              <a:rPr sz="1100" spc="5" dirty="0">
                <a:latin typeface="Calibri"/>
                <a:cs typeface="Calibri"/>
              </a:rPr>
              <a:t>m</a:t>
            </a:r>
            <a:r>
              <a:rPr sz="1100" spc="-5" dirty="0">
                <a:latin typeface="Calibri"/>
                <a:cs typeface="Calibri"/>
              </a:rPr>
              <a:t>aliza</a:t>
            </a:r>
            <a:r>
              <a:rPr sz="1100" spc="-20" dirty="0">
                <a:latin typeface="Calibri"/>
                <a:cs typeface="Calibri"/>
              </a:rPr>
              <a:t>d</a:t>
            </a:r>
            <a:r>
              <a:rPr sz="1100" dirty="0">
                <a:latin typeface="Calibri"/>
                <a:cs typeface="Calibri"/>
              </a:rPr>
              <a:t>a	</a:t>
            </a:r>
            <a:r>
              <a:rPr sz="1100" spc="5" dirty="0">
                <a:latin typeface="Calibri"/>
                <a:cs typeface="Calibri"/>
              </a:rPr>
              <a:t>m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20" dirty="0">
                <a:latin typeface="Calibri"/>
                <a:cs typeface="Calibri"/>
              </a:rPr>
              <a:t>d</a:t>
            </a:r>
            <a:r>
              <a:rPr sz="1100" spc="-5" dirty="0">
                <a:latin typeface="Calibri"/>
                <a:cs typeface="Calibri"/>
              </a:rPr>
              <a:t>ia</a:t>
            </a:r>
            <a:r>
              <a:rPr sz="1100" spc="-20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te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915" y="3730635"/>
            <a:ext cx="3669029" cy="54419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100" dirty="0">
                <a:latin typeface="Calibri"/>
                <a:cs typeface="Calibri"/>
              </a:rPr>
              <a:t>documento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jurídico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entrega 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dichos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espacios.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459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implementación</a:t>
            </a:r>
            <a:r>
              <a:rPr sz="1100" spc="45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4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spc="4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4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financia</a:t>
            </a:r>
            <a:r>
              <a:rPr sz="1100" spc="4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spc="4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medio</a:t>
            </a:r>
            <a:r>
              <a:rPr sz="1100" spc="4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3635" y="4248284"/>
            <a:ext cx="3670935" cy="1535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actividades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aprovechamiento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económico</a:t>
            </a:r>
            <a:r>
              <a:rPr sz="1100" spc="-5" dirty="0">
                <a:latin typeface="Calibri"/>
                <a:cs typeface="Calibri"/>
              </a:rPr>
              <a:t> permitidas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 público,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eventos </a:t>
            </a:r>
            <a:r>
              <a:rPr sz="1100" spc="-10" dirty="0">
                <a:latin typeface="Calibri"/>
                <a:cs typeface="Calibri"/>
              </a:rPr>
              <a:t>culturales, </a:t>
            </a:r>
            <a:r>
              <a:rPr sz="1100" spc="-5" dirty="0">
                <a:latin typeface="Calibri"/>
                <a:cs typeface="Calibri"/>
              </a:rPr>
              <a:t>estacionamiento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vías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públicas,</a:t>
            </a:r>
            <a:r>
              <a:rPr sz="1100" spc="-5" dirty="0">
                <a:latin typeface="Calibri"/>
                <a:cs typeface="Calibri"/>
              </a:rPr>
              <a:t> eventos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publicitarios,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filmaciones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obras </a:t>
            </a:r>
            <a:r>
              <a:rPr sz="1100" spc="-5" dirty="0">
                <a:latin typeface="Calibri"/>
                <a:cs typeface="Calibri"/>
              </a:rPr>
              <a:t> audiovisuales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publicidad exterior visual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mobiliario urbano,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otras,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desarrolladas</a:t>
            </a:r>
            <a:r>
              <a:rPr sz="1100" dirty="0">
                <a:latin typeface="Calibri"/>
                <a:cs typeface="Calibri"/>
              </a:rPr>
              <a:t> por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organización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sin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ánimo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lucro.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recursos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provenientes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dichas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actividades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reinvierten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espacios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mantenimiento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oferta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nuevos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servicios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orientados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revalorización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sector.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sz="half" idx="3"/>
          </p:nvPr>
        </p:nvSpPr>
        <p:spPr>
          <a:xfrm>
            <a:off x="4582756" y="1600387"/>
            <a:ext cx="3997329" cy="4091505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dirty="0"/>
              <a:t>La </a:t>
            </a:r>
            <a:r>
              <a:rPr spc="-5" dirty="0"/>
              <a:t>creación de </a:t>
            </a:r>
            <a:r>
              <a:rPr spc="-10" dirty="0"/>
              <a:t>los </a:t>
            </a:r>
            <a:r>
              <a:rPr spc="-5" dirty="0"/>
              <a:t>DEMOS exige </a:t>
            </a:r>
            <a:r>
              <a:rPr dirty="0"/>
              <a:t>el </a:t>
            </a:r>
            <a:r>
              <a:rPr spc="-5" dirty="0"/>
              <a:t>cumplimiento de </a:t>
            </a:r>
            <a:r>
              <a:rPr spc="-10" dirty="0"/>
              <a:t>un conjunto </a:t>
            </a:r>
            <a:r>
              <a:rPr spc="-5" dirty="0"/>
              <a:t> de requisitos </a:t>
            </a:r>
            <a:r>
              <a:rPr dirty="0"/>
              <a:t>y </a:t>
            </a:r>
            <a:r>
              <a:rPr spc="-10" dirty="0"/>
              <a:t>contenidos </a:t>
            </a:r>
            <a:r>
              <a:rPr spc="-5" dirty="0"/>
              <a:t>técnicos, jurídicos </a:t>
            </a:r>
            <a:r>
              <a:rPr dirty="0"/>
              <a:t>y </a:t>
            </a:r>
            <a:r>
              <a:rPr spc="-5" dirty="0"/>
              <a:t>financieros cuyo </a:t>
            </a:r>
            <a:r>
              <a:rPr dirty="0"/>
              <a:t> </a:t>
            </a:r>
            <a:r>
              <a:rPr spc="-5" dirty="0"/>
              <a:t>seguimiento es función </a:t>
            </a:r>
            <a:r>
              <a:rPr dirty="0"/>
              <a:t>del </a:t>
            </a:r>
            <a:r>
              <a:rPr spc="-5" dirty="0"/>
              <a:t>DADEP </a:t>
            </a:r>
            <a:r>
              <a:rPr dirty="0"/>
              <a:t>en </a:t>
            </a:r>
            <a:r>
              <a:rPr spc="-10" dirty="0"/>
              <a:t>tanto </a:t>
            </a:r>
            <a:r>
              <a:rPr spc="-5" dirty="0"/>
              <a:t>entidad encargada </a:t>
            </a:r>
            <a:r>
              <a:rPr dirty="0"/>
              <a:t> </a:t>
            </a:r>
            <a:r>
              <a:rPr spc="-5" dirty="0"/>
              <a:t>de realizar </a:t>
            </a:r>
            <a:r>
              <a:rPr dirty="0"/>
              <a:t>el </a:t>
            </a:r>
            <a:r>
              <a:rPr spc="-10" dirty="0"/>
              <a:t>acompañamiento </a:t>
            </a:r>
            <a:r>
              <a:rPr dirty="0"/>
              <a:t>del </a:t>
            </a:r>
            <a:r>
              <a:rPr spc="-5" dirty="0"/>
              <a:t>proceso desde </a:t>
            </a:r>
            <a:r>
              <a:rPr spc="-10" dirty="0"/>
              <a:t>la </a:t>
            </a:r>
            <a:r>
              <a:rPr spc="-5" dirty="0"/>
              <a:t>solicitud </a:t>
            </a:r>
            <a:r>
              <a:rPr dirty="0"/>
              <a:t> </a:t>
            </a:r>
            <a:r>
              <a:rPr spc="-5" dirty="0"/>
              <a:t>inicial</a:t>
            </a:r>
            <a:r>
              <a:rPr spc="-20" dirty="0"/>
              <a:t> </a:t>
            </a:r>
            <a:r>
              <a:rPr spc="-5" dirty="0"/>
              <a:t>de</a:t>
            </a:r>
            <a:r>
              <a:rPr spc="10" dirty="0"/>
              <a:t> </a:t>
            </a:r>
            <a:r>
              <a:rPr dirty="0"/>
              <a:t>creación</a:t>
            </a:r>
            <a:r>
              <a:rPr spc="-40" dirty="0"/>
              <a:t> </a:t>
            </a:r>
            <a:r>
              <a:rPr spc="-5" dirty="0"/>
              <a:t>hasta</a:t>
            </a:r>
            <a:r>
              <a:rPr spc="-20" dirty="0"/>
              <a:t> </a:t>
            </a:r>
            <a:r>
              <a:rPr spc="-5" dirty="0"/>
              <a:t>la</a:t>
            </a:r>
            <a:r>
              <a:rPr dirty="0"/>
              <a:t> ejecución</a:t>
            </a:r>
            <a:r>
              <a:rPr spc="-35" dirty="0"/>
              <a:t> </a:t>
            </a:r>
            <a:r>
              <a:rPr spc="-5" dirty="0"/>
              <a:t>final</a:t>
            </a:r>
            <a:r>
              <a:rPr spc="-10" dirty="0"/>
              <a:t> </a:t>
            </a:r>
            <a:r>
              <a:rPr spc="-5" dirty="0"/>
              <a:t>de</a:t>
            </a:r>
            <a:r>
              <a:rPr spc="10" dirty="0"/>
              <a:t> </a:t>
            </a:r>
            <a:r>
              <a:rPr spc="-5" dirty="0"/>
              <a:t>las</a:t>
            </a:r>
            <a:r>
              <a:rPr spc="-20" dirty="0"/>
              <a:t> </a:t>
            </a:r>
            <a:r>
              <a:rPr spc="-5" dirty="0" err="1"/>
              <a:t>propuestas</a:t>
            </a:r>
            <a:r>
              <a:rPr spc="-5" dirty="0"/>
              <a:t>.</a:t>
            </a:r>
            <a:endParaRPr lang="es-MX" spc="-5" dirty="0"/>
          </a:p>
          <a:p>
            <a:pPr marL="12700" marR="5080" algn="just">
              <a:spcBef>
                <a:spcPts val="480"/>
              </a:spcBef>
            </a:pPr>
            <a:r>
              <a:rPr dirty="0"/>
              <a:t>La</a:t>
            </a:r>
            <a:r>
              <a:rPr spc="5" dirty="0"/>
              <a:t> </a:t>
            </a:r>
            <a:r>
              <a:rPr spc="-5" dirty="0"/>
              <a:t>presente</a:t>
            </a:r>
            <a:r>
              <a:rPr dirty="0"/>
              <a:t> </a:t>
            </a:r>
            <a:r>
              <a:rPr spc="-5" dirty="0"/>
              <a:t>Guía</a:t>
            </a:r>
            <a:r>
              <a:rPr dirty="0"/>
              <a:t> es</a:t>
            </a:r>
            <a:r>
              <a:rPr spc="5" dirty="0"/>
              <a:t> </a:t>
            </a:r>
            <a:r>
              <a:rPr spc="-5" dirty="0"/>
              <a:t>un</a:t>
            </a:r>
            <a:r>
              <a:rPr dirty="0"/>
              <a:t> </a:t>
            </a:r>
            <a:r>
              <a:rPr spc="-5" dirty="0"/>
              <a:t>manual</a:t>
            </a:r>
            <a:r>
              <a:rPr dirty="0"/>
              <a:t> </a:t>
            </a:r>
            <a:r>
              <a:rPr spc="-10" dirty="0"/>
              <a:t>dirigido</a:t>
            </a:r>
            <a:r>
              <a:rPr spc="-5" dirty="0"/>
              <a:t> </a:t>
            </a:r>
            <a:r>
              <a:rPr dirty="0"/>
              <a:t>a</a:t>
            </a:r>
            <a:r>
              <a:rPr spc="5" dirty="0"/>
              <a:t> </a:t>
            </a:r>
            <a:r>
              <a:rPr spc="-10" dirty="0"/>
              <a:t>las</a:t>
            </a:r>
            <a:r>
              <a:rPr spc="-5" dirty="0"/>
              <a:t> organizaciones</a:t>
            </a:r>
            <a:r>
              <a:rPr lang="es-ES" spc="-5" dirty="0"/>
              <a:t> </a:t>
            </a:r>
            <a:r>
              <a:rPr spc="-235" dirty="0"/>
              <a:t> </a:t>
            </a:r>
            <a:r>
              <a:rPr spc="-5" dirty="0"/>
              <a:t>legalmente</a:t>
            </a:r>
            <a:r>
              <a:rPr spc="145" dirty="0"/>
              <a:t> </a:t>
            </a:r>
            <a:r>
              <a:rPr spc="-5" dirty="0"/>
              <a:t>constituidas</a:t>
            </a:r>
            <a:r>
              <a:rPr spc="160" dirty="0"/>
              <a:t> </a:t>
            </a:r>
            <a:r>
              <a:rPr spc="-10" dirty="0"/>
              <a:t>que</a:t>
            </a:r>
            <a:r>
              <a:rPr spc="160" dirty="0"/>
              <a:t> </a:t>
            </a:r>
            <a:r>
              <a:rPr spc="-5" dirty="0"/>
              <a:t>inician</a:t>
            </a:r>
            <a:r>
              <a:rPr spc="150" dirty="0"/>
              <a:t> </a:t>
            </a:r>
            <a:r>
              <a:rPr spc="-5" dirty="0"/>
              <a:t>el</a:t>
            </a:r>
            <a:r>
              <a:rPr spc="155" dirty="0"/>
              <a:t> </a:t>
            </a:r>
            <a:r>
              <a:rPr spc="-5" dirty="0"/>
              <a:t>proceso</a:t>
            </a:r>
            <a:r>
              <a:rPr spc="165" dirty="0"/>
              <a:t> </a:t>
            </a:r>
            <a:r>
              <a:rPr spc="-5" dirty="0"/>
              <a:t>de</a:t>
            </a:r>
            <a:r>
              <a:rPr spc="160" dirty="0"/>
              <a:t> </a:t>
            </a:r>
            <a:r>
              <a:rPr spc="-5" dirty="0"/>
              <a:t>formulación</a:t>
            </a:r>
            <a:r>
              <a:rPr lang="es-ES" spc="-5" dirty="0"/>
              <a:t> </a:t>
            </a:r>
            <a:r>
              <a:rPr spc="-240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un</a:t>
            </a:r>
            <a:r>
              <a:rPr lang="es-ES" spc="-5" dirty="0"/>
              <a:t> </a:t>
            </a:r>
            <a:r>
              <a:rPr spc="-5" dirty="0"/>
              <a:t>DEMOS.</a:t>
            </a:r>
            <a:r>
              <a:rPr dirty="0"/>
              <a:t> </a:t>
            </a:r>
            <a:r>
              <a:rPr lang="es-ES" spc="-5" dirty="0"/>
              <a:t>Proporciona</a:t>
            </a:r>
            <a:r>
              <a:rPr dirty="0"/>
              <a:t> </a:t>
            </a:r>
            <a:r>
              <a:rPr spc="-5" dirty="0"/>
              <a:t>un</a:t>
            </a:r>
            <a:r>
              <a:rPr dirty="0"/>
              <a:t> </a:t>
            </a:r>
            <a:r>
              <a:rPr spc="-10" dirty="0"/>
              <a:t>conjunto</a:t>
            </a:r>
            <a:r>
              <a:rPr spc="-5" dirty="0"/>
              <a:t> de</a:t>
            </a:r>
            <a:r>
              <a:rPr spc="240" dirty="0"/>
              <a:t> </a:t>
            </a:r>
            <a:r>
              <a:rPr spc="-5" dirty="0"/>
              <a:t>lineamientos</a:t>
            </a:r>
            <a:r>
              <a:rPr lang="es-ES" spc="-5" dirty="0"/>
              <a:t> </a:t>
            </a:r>
            <a:r>
              <a:rPr dirty="0"/>
              <a:t> </a:t>
            </a:r>
            <a:r>
              <a:rPr spc="-5" dirty="0"/>
              <a:t>técnicos</a:t>
            </a:r>
            <a:r>
              <a:rPr dirty="0"/>
              <a:t> </a:t>
            </a:r>
            <a:r>
              <a:rPr spc="-5" dirty="0"/>
              <a:t>para</a:t>
            </a:r>
            <a:r>
              <a:rPr dirty="0"/>
              <a:t> </a:t>
            </a:r>
            <a:r>
              <a:rPr spc="-5" dirty="0"/>
              <a:t>el</a:t>
            </a:r>
            <a:r>
              <a:rPr dirty="0"/>
              <a:t> </a:t>
            </a:r>
            <a:r>
              <a:rPr spc="-5" dirty="0"/>
              <a:t>desarrollo</a:t>
            </a:r>
            <a:r>
              <a:rPr dirty="0"/>
              <a:t> del</a:t>
            </a:r>
            <a:r>
              <a:rPr spc="5" dirty="0"/>
              <a:t> </a:t>
            </a:r>
            <a:r>
              <a:rPr spc="-5" dirty="0"/>
              <a:t>proceso</a:t>
            </a:r>
            <a:r>
              <a:rPr dirty="0"/>
              <a:t> </a:t>
            </a:r>
            <a:r>
              <a:rPr spc="-5" dirty="0"/>
              <a:t>de</a:t>
            </a:r>
            <a:r>
              <a:rPr spc="240" dirty="0"/>
              <a:t> </a:t>
            </a:r>
            <a:r>
              <a:rPr spc="-5" dirty="0"/>
              <a:t>planeación</a:t>
            </a:r>
            <a:r>
              <a:rPr lang="es-ES" spc="-5" dirty="0"/>
              <a:t> </a:t>
            </a:r>
            <a:r>
              <a:rPr dirty="0"/>
              <a:t> </a:t>
            </a:r>
            <a:r>
              <a:rPr spc="-5" dirty="0"/>
              <a:t>urbanística, organizados </a:t>
            </a:r>
            <a:r>
              <a:rPr spc="-10" dirty="0"/>
              <a:t>para </a:t>
            </a:r>
            <a:r>
              <a:rPr spc="-5" dirty="0"/>
              <a:t>orientar </a:t>
            </a:r>
            <a:r>
              <a:rPr dirty="0"/>
              <a:t>a </a:t>
            </a:r>
            <a:r>
              <a:rPr spc="-5" dirty="0"/>
              <a:t>la organización </a:t>
            </a:r>
            <a:r>
              <a:rPr spc="-10" dirty="0"/>
              <a:t>paso </a:t>
            </a:r>
            <a:r>
              <a:rPr dirty="0"/>
              <a:t>a</a:t>
            </a:r>
            <a:r>
              <a:rPr lang="es-ES" dirty="0"/>
              <a:t> </a:t>
            </a:r>
            <a:r>
              <a:rPr spc="5" dirty="0"/>
              <a:t> </a:t>
            </a:r>
            <a:r>
              <a:rPr spc="-5" dirty="0"/>
              <a:t>paso</a:t>
            </a:r>
            <a:r>
              <a:rPr dirty="0"/>
              <a:t> </a:t>
            </a:r>
            <a:r>
              <a:rPr spc="-5" dirty="0"/>
              <a:t>por</a:t>
            </a:r>
            <a:r>
              <a:rPr dirty="0"/>
              <a:t> </a:t>
            </a:r>
            <a:r>
              <a:rPr spc="-5" dirty="0"/>
              <a:t>medio</a:t>
            </a:r>
            <a:r>
              <a:rPr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esquemas</a:t>
            </a:r>
            <a:r>
              <a:rPr dirty="0"/>
              <a:t> </a:t>
            </a:r>
            <a:r>
              <a:rPr spc="-5" dirty="0"/>
              <a:t>metodológicos,</a:t>
            </a:r>
            <a:r>
              <a:rPr dirty="0"/>
              <a:t> </a:t>
            </a:r>
            <a:r>
              <a:rPr lang="es-CO" spc="-5" dirty="0"/>
              <a:t>definiciones</a:t>
            </a:r>
            <a:r>
              <a:rPr dirty="0"/>
              <a:t> y</a:t>
            </a:r>
            <a:r>
              <a:rPr lang="es-ES" dirty="0"/>
              <a:t> </a:t>
            </a:r>
            <a:r>
              <a:rPr spc="-5" dirty="0" err="1"/>
              <a:t>ejemplos</a:t>
            </a:r>
            <a:r>
              <a:rPr spc="45" dirty="0"/>
              <a:t> </a:t>
            </a:r>
            <a:r>
              <a:rPr spc="-10" dirty="0"/>
              <a:t>demostrativos</a:t>
            </a:r>
            <a:r>
              <a:rPr spc="65" dirty="0"/>
              <a:t> </a:t>
            </a:r>
            <a:r>
              <a:rPr spc="-5" dirty="0"/>
              <a:t>para</a:t>
            </a:r>
            <a:r>
              <a:rPr spc="45" dirty="0"/>
              <a:t> </a:t>
            </a:r>
            <a:r>
              <a:rPr spc="-5" dirty="0"/>
              <a:t>sus</a:t>
            </a:r>
            <a:r>
              <a:rPr lang="es-MX" spc="-5" dirty="0"/>
              <a:t> distintas etapas y componentes.</a:t>
            </a:r>
          </a:p>
          <a:p>
            <a:pPr marL="12700" marR="5080" algn="just"/>
            <a:endParaRPr lang="es-MX" dirty="0"/>
          </a:p>
          <a:p>
            <a:pPr marL="12700" marR="5080" algn="just">
              <a:spcBef>
                <a:spcPts val="480"/>
              </a:spcBef>
            </a:pPr>
            <a:r>
              <a:rPr dirty="0"/>
              <a:t>La </a:t>
            </a:r>
            <a:r>
              <a:rPr spc="-5" dirty="0"/>
              <a:t>Guía incorpora </a:t>
            </a:r>
            <a:r>
              <a:rPr spc="-10" dirty="0"/>
              <a:t>los </a:t>
            </a:r>
            <a:r>
              <a:rPr spc="-5" dirty="0"/>
              <a:t>elementos </a:t>
            </a:r>
            <a:r>
              <a:rPr spc="-10" dirty="0"/>
              <a:t>básicos </a:t>
            </a:r>
            <a:r>
              <a:rPr spc="-5" dirty="0"/>
              <a:t>que fundamentarán </a:t>
            </a:r>
            <a:r>
              <a:rPr spc="-15" dirty="0"/>
              <a:t>la </a:t>
            </a:r>
            <a:r>
              <a:rPr spc="-10" dirty="0"/>
              <a:t> </a:t>
            </a:r>
            <a:r>
              <a:rPr spc="-5" dirty="0"/>
              <a:t>evaluación de</a:t>
            </a:r>
            <a:r>
              <a:rPr dirty="0"/>
              <a:t> </a:t>
            </a:r>
            <a:r>
              <a:rPr spc="-10" dirty="0"/>
              <a:t>las</a:t>
            </a:r>
            <a:r>
              <a:rPr spc="-5" dirty="0"/>
              <a:t> propuestas</a:t>
            </a:r>
            <a:r>
              <a:rPr spc="235" dirty="0"/>
              <a:t> </a:t>
            </a:r>
            <a:r>
              <a:rPr spc="-5" dirty="0"/>
              <a:t>por parte </a:t>
            </a:r>
            <a:r>
              <a:rPr dirty="0"/>
              <a:t>del </a:t>
            </a:r>
            <a:r>
              <a:rPr spc="-5" dirty="0"/>
              <a:t>DADEP, con </a:t>
            </a:r>
            <a:r>
              <a:rPr spc="-10" dirty="0"/>
              <a:t>lo</a:t>
            </a:r>
            <a:r>
              <a:rPr spc="229" dirty="0"/>
              <a:t> </a:t>
            </a:r>
            <a:r>
              <a:rPr spc="-5" dirty="0"/>
              <a:t>cual </a:t>
            </a:r>
            <a:r>
              <a:rPr dirty="0"/>
              <a:t> </a:t>
            </a:r>
            <a:r>
              <a:rPr spc="-5" dirty="0"/>
              <a:t>se espera proporcionar un mayor nivel de certidumbre para </a:t>
            </a:r>
            <a:r>
              <a:rPr dirty="0"/>
              <a:t>el </a:t>
            </a:r>
            <a:r>
              <a:rPr spc="5" dirty="0"/>
              <a:t> </a:t>
            </a:r>
            <a:r>
              <a:rPr spc="-5" dirty="0"/>
              <a:t>proceso </a:t>
            </a:r>
            <a:r>
              <a:rPr spc="-10" dirty="0"/>
              <a:t>de </a:t>
            </a:r>
            <a:r>
              <a:rPr spc="-5" dirty="0"/>
              <a:t>planeación </a:t>
            </a:r>
            <a:r>
              <a:rPr dirty="0"/>
              <a:t>y </a:t>
            </a:r>
            <a:r>
              <a:rPr spc="-5" dirty="0"/>
              <a:t>formulación. Adicionalmente se incluye </a:t>
            </a:r>
            <a:r>
              <a:rPr dirty="0"/>
              <a:t> el </a:t>
            </a:r>
            <a:r>
              <a:rPr spc="-5" dirty="0"/>
              <a:t>Kit DEMOS, herramientas de apoyo </a:t>
            </a:r>
            <a:r>
              <a:rPr dirty="0"/>
              <a:t>a </a:t>
            </a:r>
            <a:r>
              <a:rPr spc="-5" dirty="0"/>
              <a:t>la formulación de </a:t>
            </a:r>
            <a:r>
              <a:rPr spc="-15" dirty="0"/>
              <a:t>las </a:t>
            </a:r>
            <a:r>
              <a:rPr spc="-10" dirty="0"/>
              <a:t> </a:t>
            </a:r>
            <a:r>
              <a:rPr spc="-5" dirty="0"/>
              <a:t>solicitudes</a:t>
            </a:r>
            <a:r>
              <a:rPr spc="-50" dirty="0"/>
              <a:t> </a:t>
            </a:r>
            <a:r>
              <a:rPr spc="-5" dirty="0"/>
              <a:t>de</a:t>
            </a:r>
            <a:r>
              <a:rPr spc="5" dirty="0"/>
              <a:t> </a:t>
            </a:r>
            <a:r>
              <a:rPr dirty="0"/>
              <a:t>creación</a:t>
            </a:r>
            <a:r>
              <a:rPr spc="-25" dirty="0"/>
              <a:t> </a:t>
            </a:r>
            <a:r>
              <a:rPr spc="-5" dirty="0"/>
              <a:t>de</a:t>
            </a:r>
            <a:r>
              <a:rPr spc="-10" dirty="0"/>
              <a:t> </a:t>
            </a:r>
            <a:r>
              <a:rPr dirty="0"/>
              <a:t>nuevos</a:t>
            </a:r>
            <a:r>
              <a:rPr spc="-25" dirty="0"/>
              <a:t> </a:t>
            </a:r>
            <a:r>
              <a:rPr dirty="0"/>
              <a:t>DEMOS.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 dirty="0"/>
          </a:p>
          <a:p>
            <a:pPr marL="12700" marR="6985" algn="just">
              <a:lnSpc>
                <a:spcPct val="100000"/>
              </a:lnSpc>
            </a:pPr>
            <a:r>
              <a:rPr spc="-5" dirty="0"/>
              <a:t>Adicionalmente </a:t>
            </a:r>
            <a:r>
              <a:rPr spc="-10" dirty="0"/>
              <a:t>la presente </a:t>
            </a:r>
            <a:r>
              <a:rPr spc="-5" dirty="0"/>
              <a:t>guía se complementa </a:t>
            </a:r>
            <a:r>
              <a:rPr spc="-10" dirty="0"/>
              <a:t>con </a:t>
            </a:r>
            <a:r>
              <a:rPr spc="-5" dirty="0"/>
              <a:t>la batería </a:t>
            </a:r>
            <a:r>
              <a:rPr dirty="0"/>
              <a:t> </a:t>
            </a:r>
            <a:r>
              <a:rPr spc="-5" dirty="0"/>
              <a:t>de formatos para la elaboración </a:t>
            </a:r>
            <a:r>
              <a:rPr spc="-10" dirty="0"/>
              <a:t>de </a:t>
            </a:r>
            <a:r>
              <a:rPr spc="-5" dirty="0"/>
              <a:t>la síntesis de </a:t>
            </a:r>
            <a:r>
              <a:rPr spc="-10" dirty="0"/>
              <a:t>la </a:t>
            </a:r>
            <a:r>
              <a:rPr spc="-5" dirty="0"/>
              <a:t>propuesta, </a:t>
            </a:r>
            <a:r>
              <a:rPr dirty="0"/>
              <a:t> </a:t>
            </a:r>
            <a:r>
              <a:rPr spc="-5" dirty="0"/>
              <a:t>reunidos</a:t>
            </a:r>
            <a:r>
              <a:rPr spc="-25" dirty="0"/>
              <a:t> </a:t>
            </a:r>
            <a:r>
              <a:rPr dirty="0"/>
              <a:t>en</a:t>
            </a:r>
            <a:r>
              <a:rPr spc="-15" dirty="0"/>
              <a:t> </a:t>
            </a:r>
            <a:r>
              <a:rPr dirty="0"/>
              <a:t>el documento</a:t>
            </a:r>
            <a:r>
              <a:rPr spc="-40" dirty="0"/>
              <a:t> </a:t>
            </a:r>
            <a:r>
              <a:rPr spc="-5" dirty="0"/>
              <a:t>tipo</a:t>
            </a:r>
            <a:r>
              <a:rPr spc="-15" dirty="0"/>
              <a:t> </a:t>
            </a:r>
            <a:r>
              <a:rPr dirty="0"/>
              <a:t>del</a:t>
            </a:r>
            <a:r>
              <a:rPr spc="-15" dirty="0"/>
              <a:t> </a:t>
            </a:r>
            <a:r>
              <a:rPr spc="-5" dirty="0"/>
              <a:t>Expediente</a:t>
            </a:r>
            <a:r>
              <a:rPr spc="-20" dirty="0"/>
              <a:t> </a:t>
            </a:r>
            <a:r>
              <a:rPr dirty="0"/>
              <a:t>DEMOS.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25" y="4930140"/>
            <a:ext cx="9109075" cy="1884045"/>
            <a:chOff x="35225" y="4930140"/>
            <a:chExt cx="9109075" cy="1884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25" y="4930140"/>
              <a:ext cx="9108774" cy="111094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8550" y="1016528"/>
            <a:ext cx="37395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2.7.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15" dirty="0">
                <a:solidFill>
                  <a:srgbClr val="C00000"/>
                </a:solidFill>
              </a:rPr>
              <a:t>Ponderación</a:t>
            </a:r>
            <a:r>
              <a:rPr spc="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y</a:t>
            </a:r>
            <a:r>
              <a:rPr spc="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priorización</a:t>
            </a:r>
            <a:r>
              <a:rPr spc="1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 </a:t>
            </a:r>
            <a:r>
              <a:rPr spc="-10" dirty="0">
                <a:solidFill>
                  <a:srgbClr val="C00000"/>
                </a:solidFill>
              </a:rPr>
              <a:t>problemas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8550" y="1354856"/>
            <a:ext cx="2492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Orden</a:t>
            </a:r>
            <a:r>
              <a:rPr sz="12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importancia</a:t>
            </a:r>
            <a:r>
              <a:rPr sz="12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peso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relativo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1977" y="4667326"/>
            <a:ext cx="141287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latin typeface="Calibri"/>
                <a:cs typeface="Calibri"/>
              </a:rPr>
              <a:t>Ejemplos</a:t>
            </a:r>
            <a:r>
              <a:rPr sz="500" spc="-15" dirty="0">
                <a:latin typeface="Calibri"/>
                <a:cs typeface="Calibri"/>
              </a:rPr>
              <a:t> </a:t>
            </a:r>
            <a:r>
              <a:rPr sz="500" spc="-5" dirty="0">
                <a:latin typeface="Calibri"/>
                <a:cs typeface="Calibri"/>
              </a:rPr>
              <a:t>de</a:t>
            </a:r>
            <a:r>
              <a:rPr sz="500" dirty="0">
                <a:latin typeface="Calibri"/>
                <a:cs typeface="Calibri"/>
              </a:rPr>
              <a:t> </a:t>
            </a:r>
            <a:r>
              <a:rPr sz="500" spc="-5" dirty="0">
                <a:latin typeface="Calibri"/>
                <a:cs typeface="Calibri"/>
              </a:rPr>
              <a:t>priorización</a:t>
            </a:r>
            <a:r>
              <a:rPr sz="500" spc="-40" dirty="0">
                <a:latin typeface="Calibri"/>
                <a:cs typeface="Calibri"/>
              </a:rPr>
              <a:t> </a:t>
            </a:r>
            <a:r>
              <a:rPr sz="500" dirty="0">
                <a:latin typeface="Calibri"/>
                <a:cs typeface="Calibri"/>
              </a:rPr>
              <a:t>y</a:t>
            </a:r>
            <a:r>
              <a:rPr sz="500" spc="-10" dirty="0">
                <a:latin typeface="Calibri"/>
                <a:cs typeface="Calibri"/>
              </a:rPr>
              <a:t> </a:t>
            </a:r>
            <a:r>
              <a:rPr sz="500" spc="-5" dirty="0">
                <a:latin typeface="Calibri"/>
                <a:cs typeface="Calibri"/>
              </a:rPr>
              <a:t>ponderación</a:t>
            </a:r>
            <a:r>
              <a:rPr sz="500" spc="-25" dirty="0">
                <a:latin typeface="Calibri"/>
                <a:cs typeface="Calibri"/>
              </a:rPr>
              <a:t> </a:t>
            </a:r>
            <a:r>
              <a:rPr sz="500" spc="-5" dirty="0">
                <a:latin typeface="Calibri"/>
                <a:cs typeface="Calibri"/>
              </a:rPr>
              <a:t>de</a:t>
            </a:r>
            <a:r>
              <a:rPr sz="500" dirty="0">
                <a:latin typeface="Calibri"/>
                <a:cs typeface="Calibri"/>
              </a:rPr>
              <a:t> problemas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06881" y="1846833"/>
            <a:ext cx="7588250" cy="647065"/>
            <a:chOff x="706881" y="1846833"/>
            <a:chExt cx="7588250" cy="647065"/>
          </a:xfrm>
        </p:grpSpPr>
        <p:sp>
          <p:nvSpPr>
            <p:cNvPr id="9" name="object 9"/>
            <p:cNvSpPr/>
            <p:nvPr/>
          </p:nvSpPr>
          <p:spPr>
            <a:xfrm>
              <a:off x="7461504" y="1856231"/>
              <a:ext cx="833755" cy="256540"/>
            </a:xfrm>
            <a:custGeom>
              <a:avLst/>
              <a:gdLst/>
              <a:ahLst/>
              <a:cxnLst/>
              <a:rect l="l" t="t" r="r" b="b"/>
              <a:pathLst>
                <a:path w="833754" h="256539">
                  <a:moveTo>
                    <a:pt x="833628" y="0"/>
                  </a:moveTo>
                  <a:lnTo>
                    <a:pt x="429768" y="0"/>
                  </a:lnTo>
                  <a:lnTo>
                    <a:pt x="417576" y="0"/>
                  </a:lnTo>
                  <a:lnTo>
                    <a:pt x="0" y="0"/>
                  </a:lnTo>
                  <a:lnTo>
                    <a:pt x="0" y="256044"/>
                  </a:lnTo>
                  <a:lnTo>
                    <a:pt x="417576" y="256044"/>
                  </a:lnTo>
                  <a:lnTo>
                    <a:pt x="429768" y="256044"/>
                  </a:lnTo>
                  <a:lnTo>
                    <a:pt x="833628" y="256044"/>
                  </a:lnTo>
                  <a:lnTo>
                    <a:pt x="833628" y="0"/>
                  </a:lnTo>
                  <a:close/>
                </a:path>
              </a:pathLst>
            </a:custGeom>
            <a:solidFill>
              <a:srgbClr val="5634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61503" y="1856231"/>
              <a:ext cx="429895" cy="256540"/>
            </a:xfrm>
            <a:custGeom>
              <a:avLst/>
              <a:gdLst/>
              <a:ahLst/>
              <a:cxnLst/>
              <a:rect l="l" t="t" r="r" b="b"/>
              <a:pathLst>
                <a:path w="429895" h="256539">
                  <a:moveTo>
                    <a:pt x="0" y="0"/>
                  </a:moveTo>
                  <a:lnTo>
                    <a:pt x="429768" y="0"/>
                  </a:lnTo>
                  <a:lnTo>
                    <a:pt x="429768" y="256032"/>
                  </a:lnTo>
                  <a:lnTo>
                    <a:pt x="0" y="25603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55408" y="2116835"/>
              <a:ext cx="426720" cy="356870"/>
            </a:xfrm>
            <a:custGeom>
              <a:avLst/>
              <a:gdLst/>
              <a:ahLst/>
              <a:cxnLst/>
              <a:rect l="l" t="t" r="r" b="b"/>
              <a:pathLst>
                <a:path w="426720" h="356869">
                  <a:moveTo>
                    <a:pt x="426720" y="0"/>
                  </a:moveTo>
                  <a:lnTo>
                    <a:pt x="0" y="0"/>
                  </a:lnTo>
                  <a:lnTo>
                    <a:pt x="0" y="356615"/>
                  </a:lnTo>
                  <a:lnTo>
                    <a:pt x="426720" y="356615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55408" y="2116835"/>
              <a:ext cx="426720" cy="356870"/>
            </a:xfrm>
            <a:custGeom>
              <a:avLst/>
              <a:gdLst/>
              <a:ahLst/>
              <a:cxnLst/>
              <a:rect l="l" t="t" r="r" b="b"/>
              <a:pathLst>
                <a:path w="426720" h="356869">
                  <a:moveTo>
                    <a:pt x="0" y="0"/>
                  </a:moveTo>
                  <a:lnTo>
                    <a:pt x="426720" y="0"/>
                  </a:lnTo>
                  <a:lnTo>
                    <a:pt x="426720" y="356615"/>
                  </a:lnTo>
                  <a:lnTo>
                    <a:pt x="0" y="35661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3231" y="1853183"/>
              <a:ext cx="944880" cy="634365"/>
            </a:xfrm>
            <a:custGeom>
              <a:avLst/>
              <a:gdLst/>
              <a:ahLst/>
              <a:cxnLst/>
              <a:rect l="l" t="t" r="r" b="b"/>
              <a:pathLst>
                <a:path w="944880" h="634364">
                  <a:moveTo>
                    <a:pt x="944880" y="0"/>
                  </a:moveTo>
                  <a:lnTo>
                    <a:pt x="0" y="0"/>
                  </a:lnTo>
                  <a:lnTo>
                    <a:pt x="0" y="633984"/>
                  </a:lnTo>
                  <a:lnTo>
                    <a:pt x="944880" y="633984"/>
                  </a:lnTo>
                  <a:lnTo>
                    <a:pt x="944880" y="0"/>
                  </a:lnTo>
                  <a:close/>
                </a:path>
              </a:pathLst>
            </a:custGeom>
            <a:solidFill>
              <a:srgbClr val="5634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3231" y="1853183"/>
              <a:ext cx="944880" cy="634365"/>
            </a:xfrm>
            <a:custGeom>
              <a:avLst/>
              <a:gdLst/>
              <a:ahLst/>
              <a:cxnLst/>
              <a:rect l="l" t="t" r="r" b="b"/>
              <a:pathLst>
                <a:path w="944880" h="634364">
                  <a:moveTo>
                    <a:pt x="0" y="0"/>
                  </a:moveTo>
                  <a:lnTo>
                    <a:pt x="944880" y="0"/>
                  </a:lnTo>
                  <a:lnTo>
                    <a:pt x="944880" y="633984"/>
                  </a:lnTo>
                  <a:lnTo>
                    <a:pt x="0" y="63398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00103" y="2024217"/>
            <a:ext cx="35623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ec</a:t>
            </a:r>
            <a:r>
              <a:rPr sz="800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800" spc="-5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711708" y="1853183"/>
          <a:ext cx="7580625" cy="2761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66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6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37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76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89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782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61366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PROBLEMAS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8387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MAGNITUD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889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GRAVEDAD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OL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Ó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 VIA</a:t>
                      </a:r>
                      <a:r>
                        <a:rPr sz="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R w="6350">
                      <a:solidFill>
                        <a:srgbClr val="FFFFFF"/>
                      </a:solidFill>
                      <a:prstDash val="solid"/>
                    </a:lnR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3307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PERTINENCIA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6350">
                      <a:solidFill>
                        <a:srgbClr val="FFFFFF"/>
                      </a:solidFill>
                      <a:prstDash val="solid"/>
                    </a:lnL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ORDEN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POND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B w="63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618">
                <a:tc>
                  <a:txBody>
                    <a:bodyPr/>
                    <a:lstStyle/>
                    <a:p>
                      <a:pPr marL="177165" marR="182880" indent="1206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directos de la </a:t>
                      </a:r>
                      <a:r>
                        <a:rPr sz="800" spc="-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proble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ica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T w="6350">
                      <a:solidFill>
                        <a:srgbClr val="FFFFFF"/>
                      </a:solidFill>
                      <a:prstDash val="solid"/>
                    </a:lnT>
                    <a:solidFill>
                      <a:srgbClr val="56340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9860" indent="-72390">
                        <a:lnSpc>
                          <a:spcPts val="819"/>
                        </a:lnSpc>
                        <a:spcBef>
                          <a:spcPts val="110"/>
                        </a:spcBef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cuántas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personas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afecta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ts val="805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Cuánto(s)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espacio(s)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afecta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ts val="819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Frecuencia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duración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T w="635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9375" marR="238760" indent="-35560">
                        <a:lnSpc>
                          <a:spcPts val="800"/>
                        </a:lnSpc>
                        <a:spcBef>
                          <a:spcPts val="590"/>
                        </a:spcBef>
                        <a:buFont typeface="Arial MT"/>
                        <a:buChar char="•"/>
                        <a:tabLst>
                          <a:tab pos="116839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Intensidad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y/o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duración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impactos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daños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generados.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493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13030" marR="76835" indent="-35560">
                        <a:lnSpc>
                          <a:spcPts val="800"/>
                        </a:lnSpc>
                        <a:spcBef>
                          <a:spcPts val="300"/>
                        </a:spcBef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Capacidad financiera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gestión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proponente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generar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soluciones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13030" marR="220979" indent="-62865">
                        <a:lnSpc>
                          <a:spcPts val="800"/>
                        </a:lnSpc>
                        <a:spcBef>
                          <a:spcPts val="400"/>
                        </a:spcBef>
                        <a:buFont typeface="Arial MT"/>
                        <a:buChar char="•"/>
                        <a:tabLst>
                          <a:tab pos="123189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Relación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la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Visión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y/o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700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Pilares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DEMOS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6350">
                      <a:solidFill>
                        <a:srgbClr val="FFFFFF"/>
                      </a:solidFill>
                      <a:prstDash val="solid"/>
                    </a:lnL>
                    <a:lnT w="635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9535" marR="33020" indent="-35560">
                        <a:lnSpc>
                          <a:spcPts val="800"/>
                        </a:lnSpc>
                        <a:spcBef>
                          <a:spcPts val="385"/>
                        </a:spcBef>
                        <a:buFont typeface="Arial MT"/>
                        <a:buChar char="•"/>
                        <a:tabLst>
                          <a:tab pos="127000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Nivel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7" baseline="11904" dirty="0">
                          <a:latin typeface="Arial MT"/>
                          <a:cs typeface="Arial MT"/>
                        </a:rPr>
                        <a:t>•</a:t>
                      </a:r>
                      <a:r>
                        <a:rPr sz="1050" spc="165" baseline="119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50" spc="-7" baseline="11904" dirty="0">
                          <a:latin typeface="Calibri"/>
                          <a:cs typeface="Calibri"/>
                        </a:rPr>
                        <a:t>Peso</a:t>
                      </a:r>
                      <a:r>
                        <a:rPr sz="1050" baseline="119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2" baseline="11904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050" spc="-217" baseline="119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prioridad</a:t>
                      </a:r>
                      <a:r>
                        <a:rPr sz="700" spc="23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050" spc="-7" baseline="11904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050" spc="-44" baseline="119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7" baseline="11904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50" spc="-37" baseline="119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5" baseline="11904" dirty="0">
                          <a:latin typeface="Calibri"/>
                          <a:cs typeface="Calibri"/>
                        </a:rPr>
                        <a:t>100</a:t>
                      </a:r>
                      <a:endParaRPr sz="1050" baseline="11904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T w="635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475">
                <a:tc>
                  <a:txBody>
                    <a:bodyPr/>
                    <a:lstStyle/>
                    <a:p>
                      <a:pPr marL="196850" marR="45720" indent="-14478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Aumento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índices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criminalidad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149860" indent="-72390">
                        <a:lnSpc>
                          <a:spcPct val="100000"/>
                        </a:lnSpc>
                        <a:spcBef>
                          <a:spcPts val="200"/>
                        </a:spcBef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%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residentes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punt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os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hurtos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mes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3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latin typeface="Calibri"/>
                          <a:cs typeface="Calibri"/>
                        </a:rPr>
                        <a:t>MEDIA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9525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114935" indent="-82550">
                        <a:lnSpc>
                          <a:spcPct val="100000"/>
                        </a:lnSpc>
                        <a:spcBef>
                          <a:spcPts val="625"/>
                        </a:spcBef>
                        <a:buFont typeface="Arial MT"/>
                        <a:buChar char="•"/>
                        <a:tabLst>
                          <a:tab pos="116839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Impacto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moderado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la imagen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del sector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9525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BAJA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9525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160655" marR="10160" indent="-82550">
                        <a:lnSpc>
                          <a:spcPct val="100000"/>
                        </a:lnSpc>
                        <a:spcBef>
                          <a:spcPts val="625"/>
                        </a:spcBef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Inversión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sistemas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vigilancia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9525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11493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ALTA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63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2555" indent="-7239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 MT"/>
                        <a:buChar char="•"/>
                        <a:tabLst>
                          <a:tab pos="123189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integral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spc="-10" dirty="0">
                          <a:latin typeface="Calibri"/>
                          <a:cs typeface="Calibri"/>
                        </a:rPr>
                        <a:t>MEDIA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70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5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Ventas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informales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149860" indent="-72390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%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residentes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6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punt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os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puestos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venta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ALTA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69215" indent="-62865" algn="just">
                        <a:lnSpc>
                          <a:spcPct val="100000"/>
                        </a:lnSpc>
                        <a:spcBef>
                          <a:spcPts val="270"/>
                        </a:spcBef>
                        <a:buFont typeface="Arial MT"/>
                        <a:buChar char="•"/>
                        <a:tabLst>
                          <a:tab pos="116839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Congestión y sensación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 inseguridad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en horas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hábiles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ALTA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49860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Pactos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convivencia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116839" algn="r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BAJA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122555" indent="-72390">
                        <a:lnSpc>
                          <a:spcPct val="100000"/>
                        </a:lnSpc>
                        <a:spcBef>
                          <a:spcPts val="695"/>
                        </a:spcBef>
                        <a:buFont typeface="Arial MT"/>
                        <a:buChar char="•"/>
                        <a:tabLst>
                          <a:tab pos="123189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integral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22555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23189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Actividad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24/7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88265" marB="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ALTA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79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50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524">
                <a:tc>
                  <a:txBody>
                    <a:bodyPr/>
                    <a:lstStyle/>
                    <a:p>
                      <a:pPr marL="194310" marR="186690" indent="3619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Deterioro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espacio</a:t>
                      </a:r>
                      <a:r>
                        <a:rPr sz="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público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429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149860" indent="-72390">
                        <a:lnSpc>
                          <a:spcPct val="100000"/>
                        </a:lnSpc>
                        <a:spcBef>
                          <a:spcPts val="160"/>
                        </a:spcBef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80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%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residentes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7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plazoletas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tramos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andenes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ALTA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262890" indent="-62865">
                        <a:lnSpc>
                          <a:spcPct val="100000"/>
                        </a:lnSpc>
                        <a:spcBef>
                          <a:spcPts val="585"/>
                        </a:spcBef>
                        <a:buFont typeface="Arial MT"/>
                        <a:buChar char="•"/>
                        <a:tabLst>
                          <a:tab pos="116839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Alto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impacto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imagen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del sector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4295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ALTA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78105" marR="109855" indent="-635">
                        <a:lnSpc>
                          <a:spcPct val="100000"/>
                        </a:lnSpc>
                        <a:spcBef>
                          <a:spcPts val="585"/>
                        </a:spcBef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Inversión en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manteni-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miento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mejoramiento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4295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91440" algn="r">
                        <a:lnSpc>
                          <a:spcPct val="100000"/>
                        </a:lnSpc>
                      </a:pPr>
                      <a:r>
                        <a:rPr sz="700" b="1" spc="-10" dirty="0">
                          <a:latin typeface="Calibri"/>
                          <a:cs typeface="Calibri"/>
                        </a:rPr>
                        <a:t>MEDIA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122555" indent="-72390">
                        <a:lnSpc>
                          <a:spcPct val="100000"/>
                        </a:lnSpc>
                        <a:spcBef>
                          <a:spcPts val="160"/>
                        </a:spcBef>
                        <a:buFont typeface="Arial MT"/>
                        <a:buChar char="•"/>
                        <a:tabLst>
                          <a:tab pos="123189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Mantenimiento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EP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22555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23189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integral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22555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23189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Actividad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24/7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ALTA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80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812">
                <a:tc>
                  <a:txBody>
                    <a:bodyPr/>
                    <a:lstStyle/>
                    <a:p>
                      <a:pPr marL="110489" marR="102235" indent="2413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Disminución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ventas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comercio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149860" indent="-72390">
                        <a:lnSpc>
                          <a:spcPct val="100000"/>
                        </a:lnSpc>
                        <a:spcBef>
                          <a:spcPts val="180"/>
                        </a:spcBef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90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%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los comercios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Todo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el sector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Último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año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3185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ALTA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194310" indent="-62865">
                        <a:lnSpc>
                          <a:spcPct val="100000"/>
                        </a:lnSpc>
                        <a:spcBef>
                          <a:spcPts val="605"/>
                        </a:spcBef>
                        <a:buFont typeface="Arial MT"/>
                        <a:buChar char="•"/>
                        <a:tabLst>
                          <a:tab pos="116839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Alto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impacto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en los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ingresos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empleo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ALTA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78105" marR="156845" indent="-635">
                        <a:lnSpc>
                          <a:spcPct val="100000"/>
                        </a:lnSpc>
                        <a:spcBef>
                          <a:spcPts val="180"/>
                        </a:spcBef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Promocionar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sector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mediante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ferias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eventos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109220" algn="r">
                        <a:lnSpc>
                          <a:spcPct val="100000"/>
                        </a:lnSpc>
                      </a:pPr>
                      <a:r>
                        <a:rPr sz="700" b="1" spc="-10" dirty="0">
                          <a:latin typeface="Calibri"/>
                          <a:cs typeface="Calibri"/>
                        </a:rPr>
                        <a:t>MEDIA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122555" indent="-72390">
                        <a:lnSpc>
                          <a:spcPct val="100000"/>
                        </a:lnSpc>
                        <a:spcBef>
                          <a:spcPts val="180"/>
                        </a:spcBef>
                        <a:buFont typeface="Arial MT"/>
                        <a:buChar char="•"/>
                        <a:tabLst>
                          <a:tab pos="123189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Mantenimiento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EP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22555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23189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Generación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empleo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22555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23189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Actividad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24/7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ALTA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652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 marR="101600" algn="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100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03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167">
                <a:tc>
                  <a:txBody>
                    <a:bodyPr/>
                    <a:lstStyle/>
                    <a:p>
                      <a:pPr marL="128905" marR="122555" indent="1270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Desvalorización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inmuebles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residen-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ciales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del sector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149860" indent="-72390">
                        <a:lnSpc>
                          <a:spcPct val="100000"/>
                        </a:lnSpc>
                        <a:spcBef>
                          <a:spcPts val="605"/>
                        </a:spcBef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%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viviendas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10%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del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sector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149860" indent="-7239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Último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año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23189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BAJA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0E6D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6205" indent="-72390">
                        <a:lnSpc>
                          <a:spcPct val="100000"/>
                        </a:lnSpc>
                        <a:spcBef>
                          <a:spcPts val="1030"/>
                        </a:spcBef>
                        <a:buFont typeface="Arial MT"/>
                        <a:buChar char="•"/>
                        <a:tabLst>
                          <a:tab pos="116839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Alto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impacto</a:t>
                      </a:r>
                      <a:r>
                        <a:rPr sz="7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económico</a:t>
                      </a:r>
                      <a:r>
                        <a:rPr sz="700" spc="20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050" b="1" spc="-15" baseline="-31746" dirty="0">
                          <a:latin typeface="Calibri"/>
                          <a:cs typeface="Calibri"/>
                        </a:rPr>
                        <a:t>MEDIA</a:t>
                      </a:r>
                      <a:endParaRPr sz="1050" baseline="-31746">
                        <a:latin typeface="Calibri"/>
                        <a:cs typeface="Calibri"/>
                      </a:endParaRPr>
                    </a:p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mediano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plazo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3081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0E6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8105" marR="123189" indent="-635">
                        <a:lnSpc>
                          <a:spcPct val="100000"/>
                        </a:lnSpc>
                        <a:spcBef>
                          <a:spcPts val="180"/>
                        </a:spcBef>
                        <a:buFont typeface="Arial MT"/>
                        <a:buChar char="•"/>
                        <a:tabLst>
                          <a:tab pos="150495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Mejorar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integralmen-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atributos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 en-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torno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inmuebles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residenciales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R="116839" algn="r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BAJA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50800" marR="52705" indent="-63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123189" algn="l"/>
                        </a:tabLst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Afecta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integralmente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7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Visión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mediano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plazo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700" b="1" spc="-5" dirty="0">
                          <a:latin typeface="Calibri"/>
                          <a:cs typeface="Calibri"/>
                        </a:rPr>
                        <a:t>ALTA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0E6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377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80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0E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705358" y="1849882"/>
            <a:ext cx="7600950" cy="2771140"/>
            <a:chOff x="705358" y="1849882"/>
            <a:chExt cx="7600950" cy="2771140"/>
          </a:xfrm>
        </p:grpSpPr>
        <p:sp>
          <p:nvSpPr>
            <p:cNvPr id="18" name="object 18"/>
            <p:cNvSpPr/>
            <p:nvPr/>
          </p:nvSpPr>
          <p:spPr>
            <a:xfrm>
              <a:off x="711708" y="2482596"/>
              <a:ext cx="946785" cy="2129155"/>
            </a:xfrm>
            <a:custGeom>
              <a:avLst/>
              <a:gdLst/>
              <a:ahLst/>
              <a:cxnLst/>
              <a:rect l="l" t="t" r="r" b="b"/>
              <a:pathLst>
                <a:path w="946785" h="2129154">
                  <a:moveTo>
                    <a:pt x="0" y="0"/>
                  </a:moveTo>
                  <a:lnTo>
                    <a:pt x="946404" y="0"/>
                  </a:lnTo>
                  <a:lnTo>
                    <a:pt x="946404" y="2129028"/>
                  </a:lnTo>
                  <a:lnTo>
                    <a:pt x="0" y="21290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55063" y="1856232"/>
              <a:ext cx="1470660" cy="256540"/>
            </a:xfrm>
            <a:custGeom>
              <a:avLst/>
              <a:gdLst/>
              <a:ahLst/>
              <a:cxnLst/>
              <a:rect l="l" t="t" r="r" b="b"/>
              <a:pathLst>
                <a:path w="1470660" h="256539">
                  <a:moveTo>
                    <a:pt x="1470660" y="0"/>
                  </a:moveTo>
                  <a:lnTo>
                    <a:pt x="0" y="0"/>
                  </a:lnTo>
                  <a:lnTo>
                    <a:pt x="0" y="256032"/>
                  </a:lnTo>
                  <a:lnTo>
                    <a:pt x="1470660" y="256032"/>
                  </a:lnTo>
                  <a:lnTo>
                    <a:pt x="1470660" y="0"/>
                  </a:lnTo>
                  <a:close/>
                </a:path>
              </a:pathLst>
            </a:custGeom>
            <a:solidFill>
              <a:srgbClr val="5634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55063" y="1856232"/>
              <a:ext cx="1470660" cy="256540"/>
            </a:xfrm>
            <a:custGeom>
              <a:avLst/>
              <a:gdLst/>
              <a:ahLst/>
              <a:cxnLst/>
              <a:rect l="l" t="t" r="r" b="b"/>
              <a:pathLst>
                <a:path w="1470660" h="256539">
                  <a:moveTo>
                    <a:pt x="0" y="0"/>
                  </a:moveTo>
                  <a:lnTo>
                    <a:pt x="1470660" y="0"/>
                  </a:lnTo>
                  <a:lnTo>
                    <a:pt x="1470660" y="256032"/>
                  </a:lnTo>
                  <a:lnTo>
                    <a:pt x="0" y="25603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55063" y="2118360"/>
              <a:ext cx="1470660" cy="358140"/>
            </a:xfrm>
            <a:custGeom>
              <a:avLst/>
              <a:gdLst/>
              <a:ahLst/>
              <a:cxnLst/>
              <a:rect l="l" t="t" r="r" b="b"/>
              <a:pathLst>
                <a:path w="1470660" h="358139">
                  <a:moveTo>
                    <a:pt x="1470660" y="0"/>
                  </a:moveTo>
                  <a:lnTo>
                    <a:pt x="0" y="0"/>
                  </a:lnTo>
                  <a:lnTo>
                    <a:pt x="0" y="358139"/>
                  </a:lnTo>
                  <a:lnTo>
                    <a:pt x="1470660" y="358139"/>
                  </a:lnTo>
                  <a:lnTo>
                    <a:pt x="1470660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55063" y="2118360"/>
              <a:ext cx="1470660" cy="358140"/>
            </a:xfrm>
            <a:custGeom>
              <a:avLst/>
              <a:gdLst/>
              <a:ahLst/>
              <a:cxnLst/>
              <a:rect l="l" t="t" r="r" b="b"/>
              <a:pathLst>
                <a:path w="1470660" h="358139">
                  <a:moveTo>
                    <a:pt x="0" y="0"/>
                  </a:moveTo>
                  <a:lnTo>
                    <a:pt x="1470660" y="0"/>
                  </a:lnTo>
                  <a:lnTo>
                    <a:pt x="1470660" y="358139"/>
                  </a:lnTo>
                  <a:lnTo>
                    <a:pt x="0" y="358139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128772" y="1856232"/>
              <a:ext cx="1458595" cy="256540"/>
            </a:xfrm>
            <a:custGeom>
              <a:avLst/>
              <a:gdLst/>
              <a:ahLst/>
              <a:cxnLst/>
              <a:rect l="l" t="t" r="r" b="b"/>
              <a:pathLst>
                <a:path w="1458595" h="256539">
                  <a:moveTo>
                    <a:pt x="1458468" y="0"/>
                  </a:moveTo>
                  <a:lnTo>
                    <a:pt x="0" y="0"/>
                  </a:lnTo>
                  <a:lnTo>
                    <a:pt x="0" y="256032"/>
                  </a:lnTo>
                  <a:lnTo>
                    <a:pt x="1458468" y="256032"/>
                  </a:lnTo>
                  <a:lnTo>
                    <a:pt x="1458468" y="0"/>
                  </a:lnTo>
                  <a:close/>
                </a:path>
              </a:pathLst>
            </a:custGeom>
            <a:solidFill>
              <a:srgbClr val="5634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128772" y="1856232"/>
              <a:ext cx="1458595" cy="256540"/>
            </a:xfrm>
            <a:custGeom>
              <a:avLst/>
              <a:gdLst/>
              <a:ahLst/>
              <a:cxnLst/>
              <a:rect l="l" t="t" r="r" b="b"/>
              <a:pathLst>
                <a:path w="1458595" h="256539">
                  <a:moveTo>
                    <a:pt x="0" y="0"/>
                  </a:moveTo>
                  <a:lnTo>
                    <a:pt x="1458468" y="0"/>
                  </a:lnTo>
                  <a:lnTo>
                    <a:pt x="1458468" y="256032"/>
                  </a:lnTo>
                  <a:lnTo>
                    <a:pt x="0" y="25603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28772" y="2116836"/>
              <a:ext cx="1450975" cy="358140"/>
            </a:xfrm>
            <a:custGeom>
              <a:avLst/>
              <a:gdLst/>
              <a:ahLst/>
              <a:cxnLst/>
              <a:rect l="l" t="t" r="r" b="b"/>
              <a:pathLst>
                <a:path w="1450975" h="358139">
                  <a:moveTo>
                    <a:pt x="1450848" y="0"/>
                  </a:moveTo>
                  <a:lnTo>
                    <a:pt x="0" y="0"/>
                  </a:lnTo>
                  <a:lnTo>
                    <a:pt x="0" y="358139"/>
                  </a:lnTo>
                  <a:lnTo>
                    <a:pt x="1450848" y="358139"/>
                  </a:lnTo>
                  <a:lnTo>
                    <a:pt x="1450848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128772" y="2116836"/>
              <a:ext cx="1450975" cy="2493645"/>
            </a:xfrm>
            <a:custGeom>
              <a:avLst/>
              <a:gdLst/>
              <a:ahLst/>
              <a:cxnLst/>
              <a:rect l="l" t="t" r="r" b="b"/>
              <a:pathLst>
                <a:path w="1450975" h="2493645">
                  <a:moveTo>
                    <a:pt x="0" y="0"/>
                  </a:moveTo>
                  <a:lnTo>
                    <a:pt x="1450848" y="0"/>
                  </a:lnTo>
                  <a:lnTo>
                    <a:pt x="1450848" y="358139"/>
                  </a:lnTo>
                  <a:lnTo>
                    <a:pt x="0" y="358139"/>
                  </a:lnTo>
                  <a:lnTo>
                    <a:pt x="0" y="0"/>
                  </a:lnTo>
                  <a:close/>
                </a:path>
                <a:path w="1450975" h="2493645">
                  <a:moveTo>
                    <a:pt x="0" y="364236"/>
                  </a:moveTo>
                  <a:lnTo>
                    <a:pt x="1449324" y="364236"/>
                  </a:lnTo>
                  <a:lnTo>
                    <a:pt x="1449324" y="2493264"/>
                  </a:lnTo>
                  <a:lnTo>
                    <a:pt x="0" y="2493264"/>
                  </a:lnTo>
                  <a:lnTo>
                    <a:pt x="0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585716" y="1856232"/>
              <a:ext cx="1435735" cy="256540"/>
            </a:xfrm>
            <a:custGeom>
              <a:avLst/>
              <a:gdLst/>
              <a:ahLst/>
              <a:cxnLst/>
              <a:rect l="l" t="t" r="r" b="b"/>
              <a:pathLst>
                <a:path w="1435735" h="256539">
                  <a:moveTo>
                    <a:pt x="1435608" y="0"/>
                  </a:moveTo>
                  <a:lnTo>
                    <a:pt x="0" y="0"/>
                  </a:lnTo>
                  <a:lnTo>
                    <a:pt x="0" y="256032"/>
                  </a:lnTo>
                  <a:lnTo>
                    <a:pt x="1435608" y="256032"/>
                  </a:lnTo>
                  <a:lnTo>
                    <a:pt x="1435608" y="0"/>
                  </a:lnTo>
                  <a:close/>
                </a:path>
              </a:pathLst>
            </a:custGeom>
            <a:solidFill>
              <a:srgbClr val="5634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85716" y="1856232"/>
              <a:ext cx="1435735" cy="256540"/>
            </a:xfrm>
            <a:custGeom>
              <a:avLst/>
              <a:gdLst/>
              <a:ahLst/>
              <a:cxnLst/>
              <a:rect l="l" t="t" r="r" b="b"/>
              <a:pathLst>
                <a:path w="1435735" h="256539">
                  <a:moveTo>
                    <a:pt x="0" y="0"/>
                  </a:moveTo>
                  <a:lnTo>
                    <a:pt x="1435608" y="0"/>
                  </a:lnTo>
                  <a:lnTo>
                    <a:pt x="1435608" y="256032"/>
                  </a:lnTo>
                  <a:lnTo>
                    <a:pt x="0" y="25603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585716" y="2116836"/>
              <a:ext cx="1435735" cy="358140"/>
            </a:xfrm>
            <a:custGeom>
              <a:avLst/>
              <a:gdLst/>
              <a:ahLst/>
              <a:cxnLst/>
              <a:rect l="l" t="t" r="r" b="b"/>
              <a:pathLst>
                <a:path w="1435735" h="358139">
                  <a:moveTo>
                    <a:pt x="1435608" y="0"/>
                  </a:moveTo>
                  <a:lnTo>
                    <a:pt x="0" y="0"/>
                  </a:lnTo>
                  <a:lnTo>
                    <a:pt x="0" y="358139"/>
                  </a:lnTo>
                  <a:lnTo>
                    <a:pt x="1435608" y="358139"/>
                  </a:lnTo>
                  <a:lnTo>
                    <a:pt x="1435608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85716" y="2116836"/>
              <a:ext cx="1437640" cy="2489200"/>
            </a:xfrm>
            <a:custGeom>
              <a:avLst/>
              <a:gdLst/>
              <a:ahLst/>
              <a:cxnLst/>
              <a:rect l="l" t="t" r="r" b="b"/>
              <a:pathLst>
                <a:path w="1437639" h="2489200">
                  <a:moveTo>
                    <a:pt x="0" y="0"/>
                  </a:moveTo>
                  <a:lnTo>
                    <a:pt x="1435608" y="0"/>
                  </a:lnTo>
                  <a:lnTo>
                    <a:pt x="1435608" y="358139"/>
                  </a:lnTo>
                  <a:lnTo>
                    <a:pt x="0" y="358139"/>
                  </a:lnTo>
                  <a:lnTo>
                    <a:pt x="0" y="0"/>
                  </a:lnTo>
                  <a:close/>
                </a:path>
                <a:path w="1437639" h="2489200">
                  <a:moveTo>
                    <a:pt x="0" y="359663"/>
                  </a:moveTo>
                  <a:lnTo>
                    <a:pt x="1437132" y="359663"/>
                  </a:lnTo>
                  <a:lnTo>
                    <a:pt x="1437132" y="2488691"/>
                  </a:lnTo>
                  <a:lnTo>
                    <a:pt x="0" y="2488691"/>
                  </a:lnTo>
                  <a:lnTo>
                    <a:pt x="0" y="3596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028943" y="1856232"/>
              <a:ext cx="1432560" cy="256540"/>
            </a:xfrm>
            <a:custGeom>
              <a:avLst/>
              <a:gdLst/>
              <a:ahLst/>
              <a:cxnLst/>
              <a:rect l="l" t="t" r="r" b="b"/>
              <a:pathLst>
                <a:path w="1432559" h="256539">
                  <a:moveTo>
                    <a:pt x="1432559" y="0"/>
                  </a:moveTo>
                  <a:lnTo>
                    <a:pt x="0" y="0"/>
                  </a:lnTo>
                  <a:lnTo>
                    <a:pt x="0" y="256032"/>
                  </a:lnTo>
                  <a:lnTo>
                    <a:pt x="1432559" y="256032"/>
                  </a:lnTo>
                  <a:lnTo>
                    <a:pt x="1432559" y="0"/>
                  </a:lnTo>
                  <a:close/>
                </a:path>
              </a:pathLst>
            </a:custGeom>
            <a:solidFill>
              <a:srgbClr val="5634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028943" y="1856232"/>
              <a:ext cx="1432560" cy="256540"/>
            </a:xfrm>
            <a:custGeom>
              <a:avLst/>
              <a:gdLst/>
              <a:ahLst/>
              <a:cxnLst/>
              <a:rect l="l" t="t" r="r" b="b"/>
              <a:pathLst>
                <a:path w="1432559" h="256539">
                  <a:moveTo>
                    <a:pt x="0" y="0"/>
                  </a:moveTo>
                  <a:lnTo>
                    <a:pt x="1432559" y="0"/>
                  </a:lnTo>
                  <a:lnTo>
                    <a:pt x="1432559" y="256032"/>
                  </a:lnTo>
                  <a:lnTo>
                    <a:pt x="0" y="25603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028943" y="2116836"/>
              <a:ext cx="1424940" cy="358140"/>
            </a:xfrm>
            <a:custGeom>
              <a:avLst/>
              <a:gdLst/>
              <a:ahLst/>
              <a:cxnLst/>
              <a:rect l="l" t="t" r="r" b="b"/>
              <a:pathLst>
                <a:path w="1424940" h="358139">
                  <a:moveTo>
                    <a:pt x="1424940" y="0"/>
                  </a:moveTo>
                  <a:lnTo>
                    <a:pt x="0" y="0"/>
                  </a:lnTo>
                  <a:lnTo>
                    <a:pt x="0" y="358139"/>
                  </a:lnTo>
                  <a:lnTo>
                    <a:pt x="1424940" y="358139"/>
                  </a:lnTo>
                  <a:lnTo>
                    <a:pt x="1424940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028943" y="2116836"/>
              <a:ext cx="1850389" cy="2498090"/>
            </a:xfrm>
            <a:custGeom>
              <a:avLst/>
              <a:gdLst/>
              <a:ahLst/>
              <a:cxnLst/>
              <a:rect l="l" t="t" r="r" b="b"/>
              <a:pathLst>
                <a:path w="1850390" h="2498090">
                  <a:moveTo>
                    <a:pt x="0" y="0"/>
                  </a:moveTo>
                  <a:lnTo>
                    <a:pt x="1424940" y="0"/>
                  </a:lnTo>
                  <a:lnTo>
                    <a:pt x="1424940" y="358139"/>
                  </a:lnTo>
                  <a:lnTo>
                    <a:pt x="0" y="358139"/>
                  </a:lnTo>
                  <a:lnTo>
                    <a:pt x="0" y="0"/>
                  </a:lnTo>
                  <a:close/>
                </a:path>
                <a:path w="1850390" h="2498090">
                  <a:moveTo>
                    <a:pt x="0" y="370331"/>
                  </a:moveTo>
                  <a:lnTo>
                    <a:pt x="1424940" y="370331"/>
                  </a:lnTo>
                  <a:lnTo>
                    <a:pt x="1424940" y="2497835"/>
                  </a:lnTo>
                  <a:lnTo>
                    <a:pt x="0" y="2497835"/>
                  </a:lnTo>
                  <a:lnTo>
                    <a:pt x="0" y="370331"/>
                  </a:lnTo>
                  <a:close/>
                </a:path>
                <a:path w="1850390" h="2498090">
                  <a:moveTo>
                    <a:pt x="1429511" y="364236"/>
                  </a:moveTo>
                  <a:lnTo>
                    <a:pt x="1850135" y="364236"/>
                  </a:lnTo>
                  <a:lnTo>
                    <a:pt x="1850135" y="2493264"/>
                  </a:lnTo>
                  <a:lnTo>
                    <a:pt x="1429511" y="2493264"/>
                  </a:lnTo>
                  <a:lnTo>
                    <a:pt x="1429511" y="36423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883651" y="2115312"/>
              <a:ext cx="416559" cy="358140"/>
            </a:xfrm>
            <a:custGeom>
              <a:avLst/>
              <a:gdLst/>
              <a:ahLst/>
              <a:cxnLst/>
              <a:rect l="l" t="t" r="r" b="b"/>
              <a:pathLst>
                <a:path w="416559" h="358139">
                  <a:moveTo>
                    <a:pt x="416051" y="0"/>
                  </a:moveTo>
                  <a:lnTo>
                    <a:pt x="0" y="0"/>
                  </a:lnTo>
                  <a:lnTo>
                    <a:pt x="0" y="358139"/>
                  </a:lnTo>
                  <a:lnTo>
                    <a:pt x="416051" y="358139"/>
                  </a:lnTo>
                  <a:lnTo>
                    <a:pt x="41605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97480" y="2115312"/>
              <a:ext cx="5602605" cy="2499360"/>
            </a:xfrm>
            <a:custGeom>
              <a:avLst/>
              <a:gdLst/>
              <a:ahLst/>
              <a:cxnLst/>
              <a:rect l="l" t="t" r="r" b="b"/>
              <a:pathLst>
                <a:path w="5602605" h="2499360">
                  <a:moveTo>
                    <a:pt x="5186172" y="0"/>
                  </a:moveTo>
                  <a:lnTo>
                    <a:pt x="5602224" y="0"/>
                  </a:lnTo>
                  <a:lnTo>
                    <a:pt x="5602224" y="358139"/>
                  </a:lnTo>
                  <a:lnTo>
                    <a:pt x="5186172" y="358139"/>
                  </a:lnTo>
                  <a:lnTo>
                    <a:pt x="5186172" y="0"/>
                  </a:lnTo>
                  <a:close/>
                </a:path>
                <a:path w="5602605" h="2499360">
                  <a:moveTo>
                    <a:pt x="0" y="374903"/>
                  </a:moveTo>
                  <a:lnTo>
                    <a:pt x="426719" y="374903"/>
                  </a:lnTo>
                  <a:lnTo>
                    <a:pt x="426719" y="2499360"/>
                  </a:lnTo>
                  <a:lnTo>
                    <a:pt x="0" y="2499360"/>
                  </a:lnTo>
                  <a:lnTo>
                    <a:pt x="0" y="374903"/>
                  </a:lnTo>
                  <a:close/>
                </a:path>
                <a:path w="5602605" h="2499360">
                  <a:moveTo>
                    <a:pt x="1463040" y="362712"/>
                  </a:moveTo>
                  <a:lnTo>
                    <a:pt x="1882140" y="362712"/>
                  </a:lnTo>
                  <a:lnTo>
                    <a:pt x="1882140" y="2487168"/>
                  </a:lnTo>
                  <a:lnTo>
                    <a:pt x="1463040" y="2487168"/>
                  </a:lnTo>
                  <a:lnTo>
                    <a:pt x="1463040" y="362712"/>
                  </a:lnTo>
                  <a:close/>
                </a:path>
                <a:path w="5602605" h="2499360">
                  <a:moveTo>
                    <a:pt x="2895599" y="361188"/>
                  </a:moveTo>
                  <a:lnTo>
                    <a:pt x="3329939" y="361188"/>
                  </a:lnTo>
                  <a:lnTo>
                    <a:pt x="3329939" y="2485644"/>
                  </a:lnTo>
                  <a:lnTo>
                    <a:pt x="2895599" y="2485644"/>
                  </a:lnTo>
                  <a:lnTo>
                    <a:pt x="2895599" y="361188"/>
                  </a:lnTo>
                  <a:close/>
                </a:path>
                <a:path w="5602605" h="2499360">
                  <a:moveTo>
                    <a:pt x="4341876" y="367284"/>
                  </a:moveTo>
                  <a:lnTo>
                    <a:pt x="4760976" y="367284"/>
                  </a:lnTo>
                  <a:lnTo>
                    <a:pt x="4760976" y="2485644"/>
                  </a:lnTo>
                  <a:lnTo>
                    <a:pt x="4341876" y="2485644"/>
                  </a:lnTo>
                  <a:lnTo>
                    <a:pt x="4341876" y="367284"/>
                  </a:lnTo>
                  <a:close/>
                </a:path>
                <a:path w="5602605" h="2499360">
                  <a:moveTo>
                    <a:pt x="5178552" y="365760"/>
                  </a:moveTo>
                  <a:lnTo>
                    <a:pt x="5599176" y="365760"/>
                  </a:lnTo>
                  <a:lnTo>
                    <a:pt x="5599176" y="2493264"/>
                  </a:lnTo>
                  <a:lnTo>
                    <a:pt x="5178552" y="2493264"/>
                  </a:lnTo>
                  <a:lnTo>
                    <a:pt x="5178552" y="36576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38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8162" y="1882725"/>
            <a:ext cx="3354704" cy="8648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Con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facilitar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toma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estructurada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decisiones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recomienda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definir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sistema</a:t>
            </a:r>
            <a:r>
              <a:rPr sz="1100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jerarquizado</a:t>
            </a:r>
            <a:r>
              <a:rPr sz="1100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objetivos </a:t>
            </a:r>
            <a:r>
              <a:rPr sz="1100" spc="-10" dirty="0">
                <a:latin typeface="Calibri"/>
                <a:cs typeface="Calibri"/>
              </a:rPr>
              <a:t>de </a:t>
            </a:r>
            <a:r>
              <a:rPr sz="1100" spc="-5" dirty="0">
                <a:latin typeface="Calibri"/>
                <a:cs typeface="Calibri"/>
              </a:rPr>
              <a:t>mejoramiento de la zona. Para ello se sugiere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aplicar</a:t>
            </a:r>
            <a:r>
              <a:rPr sz="1100" dirty="0">
                <a:latin typeface="Calibri"/>
                <a:cs typeface="Calibri"/>
              </a:rPr>
              <a:t> o </a:t>
            </a:r>
            <a:r>
              <a:rPr sz="1100" spc="-5" dirty="0">
                <a:latin typeface="Calibri"/>
                <a:cs typeface="Calibri"/>
              </a:rPr>
              <a:t>adaptar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metodología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Árbol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Objetivos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siguientes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elementos: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8162" y="2797125"/>
            <a:ext cx="3354704" cy="2800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7329" marR="5080" indent="-215265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27965" algn="l"/>
              </a:tabLst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Objetivo principal </a:t>
            </a:r>
            <a:r>
              <a:rPr sz="1100" dirty="0">
                <a:latin typeface="Calibri"/>
                <a:cs typeface="Calibri"/>
              </a:rPr>
              <a:t>es </a:t>
            </a:r>
            <a:r>
              <a:rPr sz="1100" spc="-5" dirty="0">
                <a:latin typeface="Calibri"/>
                <a:cs typeface="Calibri"/>
              </a:rPr>
              <a:t>el que se enfoca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spc="-10" dirty="0">
                <a:latin typeface="Calibri"/>
                <a:cs typeface="Calibri"/>
              </a:rPr>
              <a:t>solución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problema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central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complejidad.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Un </a:t>
            </a:r>
            <a:r>
              <a:rPr sz="1100" spc="-5" dirty="0">
                <a:latin typeface="Calibri"/>
                <a:cs typeface="Calibri"/>
              </a:rPr>
              <a:t> sector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puede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tener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más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problema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central.</a:t>
            </a:r>
            <a:endParaRPr sz="1100">
              <a:latin typeface="Calibri"/>
              <a:cs typeface="Calibri"/>
            </a:endParaRPr>
          </a:p>
          <a:p>
            <a:pPr marL="227329" marR="5080" indent="-215265" algn="just">
              <a:lnSpc>
                <a:spcPct val="100000"/>
              </a:lnSpc>
              <a:spcBef>
                <a:spcPts val="475"/>
              </a:spcBef>
              <a:buFont typeface="Arial MT"/>
              <a:buChar char="•"/>
              <a:tabLst>
                <a:tab pos="227965" algn="l"/>
              </a:tabLst>
            </a:pPr>
            <a:r>
              <a:rPr sz="1100" dirty="0">
                <a:latin typeface="Calibri"/>
                <a:cs typeface="Calibri"/>
              </a:rPr>
              <a:t>Los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Objetivos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generales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orientan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revertir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efectos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negativos </a:t>
            </a:r>
            <a:r>
              <a:rPr sz="1100" spc="-5" dirty="0">
                <a:latin typeface="Calibri"/>
                <a:cs typeface="Calibri"/>
              </a:rPr>
              <a:t>del problema central. Son la primera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aproximación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DEMOS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Objetivos específicos </a:t>
            </a:r>
            <a:r>
              <a:rPr sz="1100" spc="-5" dirty="0">
                <a:latin typeface="Calibri"/>
                <a:cs typeface="Calibri"/>
              </a:rPr>
              <a:t>buscan atacar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causas </a:t>
            </a:r>
            <a:r>
              <a:rPr sz="1100" spc="-5" dirty="0">
                <a:latin typeface="Calibri"/>
                <a:cs typeface="Calibri"/>
              </a:rPr>
              <a:t>del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problema central,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coinciden con </a:t>
            </a:r>
            <a:r>
              <a:rPr sz="1100" spc="-10" dirty="0">
                <a:latin typeface="Calibri"/>
                <a:cs typeface="Calibri"/>
              </a:rPr>
              <a:t>posibles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acciones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desarrollar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áreas</a:t>
            </a:r>
            <a:r>
              <a:rPr sz="11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y/o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temas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particulares.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Frecuentemente varios Objetivos específicos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acciones </a:t>
            </a:r>
            <a:r>
              <a:rPr sz="1100" spc="-5" dirty="0">
                <a:latin typeface="Calibri"/>
                <a:cs typeface="Calibri"/>
              </a:rPr>
              <a:t> pueden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corresponder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Objetivo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 causa.</a:t>
            </a:r>
            <a:endParaRPr sz="1100">
              <a:latin typeface="Calibri"/>
              <a:cs typeface="Calibri"/>
            </a:endParaRPr>
          </a:p>
          <a:p>
            <a:pPr marL="184785" marR="6350" indent="-172720" algn="just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objetivos generales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específicos </a:t>
            </a:r>
            <a:r>
              <a:rPr sz="1100" spc="-10" dirty="0">
                <a:latin typeface="Calibri"/>
                <a:cs typeface="Calibri"/>
              </a:rPr>
              <a:t>se </a:t>
            </a:r>
            <a:r>
              <a:rPr sz="1100" dirty="0">
                <a:latin typeface="Calibri"/>
                <a:cs typeface="Calibri"/>
              </a:rPr>
              <a:t>deben </a:t>
            </a:r>
            <a:r>
              <a:rPr sz="1100" spc="-5" dirty="0">
                <a:latin typeface="Calibri"/>
                <a:cs typeface="Calibri"/>
              </a:rPr>
              <a:t>ordenar 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función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prioridades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los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problemas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relacionados.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46481" y="5805135"/>
            <a:ext cx="110109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Ejemplo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árbol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objetivos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0641" y="1023617"/>
            <a:ext cx="27666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2.8.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Formulación</a:t>
            </a:r>
            <a:r>
              <a:rPr spc="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 los</a:t>
            </a:r>
            <a:r>
              <a:rPr spc="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Objetivos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60641" y="1361945"/>
            <a:ext cx="1626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Atacar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causas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efectos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99076" y="1440180"/>
            <a:ext cx="2892425" cy="3761740"/>
            <a:chOff x="4799076" y="1440180"/>
            <a:chExt cx="2892425" cy="37617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6756" y="1440180"/>
              <a:ext cx="2404249" cy="37612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799076" y="4436363"/>
              <a:ext cx="1216660" cy="370840"/>
            </a:xfrm>
            <a:custGeom>
              <a:avLst/>
              <a:gdLst/>
              <a:ahLst/>
              <a:cxnLst/>
              <a:rect l="l" t="t" r="r" b="b"/>
              <a:pathLst>
                <a:path w="1216660" h="370839">
                  <a:moveTo>
                    <a:pt x="1216152" y="0"/>
                  </a:moveTo>
                  <a:lnTo>
                    <a:pt x="0" y="0"/>
                  </a:lnTo>
                  <a:lnTo>
                    <a:pt x="0" y="370331"/>
                  </a:lnTo>
                  <a:lnTo>
                    <a:pt x="1216152" y="370331"/>
                  </a:lnTo>
                  <a:lnTo>
                    <a:pt x="1216152" y="0"/>
                  </a:lnTo>
                  <a:close/>
                </a:path>
              </a:pathLst>
            </a:custGeom>
            <a:solidFill>
              <a:srgbClr val="FAE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976261" y="4465450"/>
            <a:ext cx="926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73025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Desarrollar</a:t>
            </a:r>
            <a:r>
              <a:rPr sz="600" spc="1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acuerdos </a:t>
            </a:r>
            <a:r>
              <a:rPr sz="600" spc="-10" dirty="0">
                <a:latin typeface="Calibri"/>
                <a:cs typeface="Calibri"/>
              </a:rPr>
              <a:t>para </a:t>
            </a:r>
            <a:r>
              <a:rPr sz="600" spc="-5" dirty="0">
                <a:latin typeface="Calibri"/>
                <a:cs typeface="Calibri"/>
              </a:rPr>
              <a:t> la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formalización</a:t>
            </a:r>
            <a:r>
              <a:rPr sz="600" dirty="0">
                <a:latin typeface="Calibri"/>
                <a:cs typeface="Calibri"/>
              </a:rPr>
              <a:t> y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localización</a:t>
            </a:r>
            <a:endParaRPr sz="600">
              <a:latin typeface="Calibri"/>
              <a:cs typeface="Calibri"/>
            </a:endParaRPr>
          </a:p>
          <a:p>
            <a:pPr marL="107950">
              <a:lnSpc>
                <a:spcPct val="100000"/>
              </a:lnSpc>
            </a:pPr>
            <a:r>
              <a:rPr sz="600" spc="-5" dirty="0">
                <a:latin typeface="Calibri"/>
                <a:cs typeface="Calibri"/>
              </a:rPr>
              <a:t>d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 </a:t>
            </a:r>
            <a:r>
              <a:rPr sz="600" spc="5" dirty="0">
                <a:latin typeface="Calibri"/>
                <a:cs typeface="Calibri"/>
              </a:rPr>
              <a:t>v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n</a:t>
            </a:r>
            <a:r>
              <a:rPr sz="600" dirty="0">
                <a:latin typeface="Calibri"/>
                <a:cs typeface="Calibri"/>
              </a:rPr>
              <a:t>tas 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nfo</a:t>
            </a:r>
            <a:r>
              <a:rPr sz="600" spc="-10" dirty="0">
                <a:latin typeface="Calibri"/>
                <a:cs typeface="Calibri"/>
              </a:rPr>
              <a:t>r</a:t>
            </a:r>
            <a:r>
              <a:rPr sz="600" dirty="0">
                <a:latin typeface="Calibri"/>
                <a:cs typeface="Calibri"/>
              </a:rPr>
              <a:t>ma</a:t>
            </a:r>
            <a:r>
              <a:rPr sz="600" spc="-10" dirty="0">
                <a:latin typeface="Calibri"/>
                <a:cs typeface="Calibri"/>
              </a:rPr>
              <a:t>l</a:t>
            </a:r>
            <a:r>
              <a:rPr sz="600" dirty="0">
                <a:latin typeface="Calibri"/>
                <a:cs typeface="Calibri"/>
              </a:rPr>
              <a:t>es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70347" y="4913376"/>
            <a:ext cx="1419225" cy="276225"/>
          </a:xfrm>
          <a:custGeom>
            <a:avLst/>
            <a:gdLst/>
            <a:ahLst/>
            <a:cxnLst/>
            <a:rect l="l" t="t" r="r" b="b"/>
            <a:pathLst>
              <a:path w="1419225" h="276225">
                <a:moveTo>
                  <a:pt x="1418844" y="0"/>
                </a:moveTo>
                <a:lnTo>
                  <a:pt x="0" y="0"/>
                </a:lnTo>
                <a:lnTo>
                  <a:pt x="0" y="275844"/>
                </a:lnTo>
                <a:lnTo>
                  <a:pt x="1418844" y="275844"/>
                </a:lnTo>
                <a:lnTo>
                  <a:pt x="1418844" y="0"/>
                </a:lnTo>
                <a:close/>
              </a:path>
            </a:pathLst>
          </a:custGeom>
          <a:solidFill>
            <a:srgbClr val="FAE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08904" y="4941322"/>
            <a:ext cx="109410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Implementar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servicios de vigilancia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73595" y="4913376"/>
            <a:ext cx="1649095" cy="276225"/>
          </a:xfrm>
          <a:custGeom>
            <a:avLst/>
            <a:gdLst/>
            <a:ahLst/>
            <a:cxnLst/>
            <a:rect l="l" t="t" r="r" b="b"/>
            <a:pathLst>
              <a:path w="1649095" h="276225">
                <a:moveTo>
                  <a:pt x="1648968" y="0"/>
                </a:moveTo>
                <a:lnTo>
                  <a:pt x="0" y="0"/>
                </a:lnTo>
                <a:lnTo>
                  <a:pt x="0" y="275844"/>
                </a:lnTo>
                <a:lnTo>
                  <a:pt x="1648968" y="275844"/>
                </a:lnTo>
                <a:lnTo>
                  <a:pt x="1648968" y="0"/>
                </a:lnTo>
                <a:close/>
              </a:path>
            </a:pathLst>
          </a:custGeom>
          <a:solidFill>
            <a:srgbClr val="FAE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84782" y="4941322"/>
            <a:ext cx="1343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810" marR="5080" indent="-131445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Invertir </a:t>
            </a:r>
            <a:r>
              <a:rPr sz="600" dirty="0">
                <a:latin typeface="Calibri"/>
                <a:cs typeface="Calibri"/>
              </a:rPr>
              <a:t>en </a:t>
            </a:r>
            <a:r>
              <a:rPr sz="600" spc="-5" dirty="0">
                <a:latin typeface="Calibri"/>
                <a:cs typeface="Calibri"/>
              </a:rPr>
              <a:t>rehabilitación </a:t>
            </a:r>
            <a:r>
              <a:rPr sz="600" dirty="0">
                <a:latin typeface="Calibri"/>
                <a:cs typeface="Calibri"/>
              </a:rPr>
              <a:t>y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mantenimiento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andenes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y </a:t>
            </a:r>
            <a:r>
              <a:rPr sz="600" spc="-5" dirty="0">
                <a:latin typeface="Calibri"/>
                <a:cs typeface="Calibri"/>
              </a:rPr>
              <a:t>espacios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públicos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071871" y="2705100"/>
            <a:ext cx="3209925" cy="2221865"/>
            <a:chOff x="5071871" y="2705100"/>
            <a:chExt cx="3209925" cy="2221865"/>
          </a:xfrm>
        </p:grpSpPr>
        <p:sp>
          <p:nvSpPr>
            <p:cNvPr id="17" name="object 17"/>
            <p:cNvSpPr/>
            <p:nvPr/>
          </p:nvSpPr>
          <p:spPr>
            <a:xfrm>
              <a:off x="7158227" y="4436364"/>
              <a:ext cx="1123315" cy="318770"/>
            </a:xfrm>
            <a:custGeom>
              <a:avLst/>
              <a:gdLst/>
              <a:ahLst/>
              <a:cxnLst/>
              <a:rect l="l" t="t" r="r" b="b"/>
              <a:pathLst>
                <a:path w="1123315" h="318770">
                  <a:moveTo>
                    <a:pt x="1123187" y="0"/>
                  </a:moveTo>
                  <a:lnTo>
                    <a:pt x="0" y="0"/>
                  </a:lnTo>
                  <a:lnTo>
                    <a:pt x="0" y="318515"/>
                  </a:lnTo>
                  <a:lnTo>
                    <a:pt x="1123187" y="318515"/>
                  </a:lnTo>
                  <a:lnTo>
                    <a:pt x="1123187" y="0"/>
                  </a:lnTo>
                  <a:close/>
                </a:path>
              </a:pathLst>
            </a:custGeom>
            <a:solidFill>
              <a:srgbClr val="FAE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64301" y="3743705"/>
              <a:ext cx="1073150" cy="698500"/>
            </a:xfrm>
            <a:custGeom>
              <a:avLst/>
              <a:gdLst/>
              <a:ahLst/>
              <a:cxnLst/>
              <a:rect l="l" t="t" r="r" b="b"/>
              <a:pathLst>
                <a:path w="1073150" h="698500">
                  <a:moveTo>
                    <a:pt x="0" y="697992"/>
                  </a:moveTo>
                  <a:lnTo>
                    <a:pt x="12591" y="661873"/>
                  </a:lnTo>
                  <a:lnTo>
                    <a:pt x="34736" y="627175"/>
                  </a:lnTo>
                  <a:lnTo>
                    <a:pt x="75989" y="595313"/>
                  </a:lnTo>
                  <a:lnTo>
                    <a:pt x="145910" y="567702"/>
                  </a:lnTo>
                  <a:lnTo>
                    <a:pt x="216671" y="557522"/>
                  </a:lnTo>
                  <a:lnTo>
                    <a:pt x="259871" y="556032"/>
                  </a:lnTo>
                  <a:lnTo>
                    <a:pt x="306924" y="555809"/>
                  </a:lnTo>
                  <a:lnTo>
                    <a:pt x="356808" y="556007"/>
                  </a:lnTo>
                  <a:lnTo>
                    <a:pt x="408503" y="555777"/>
                  </a:lnTo>
                  <a:lnTo>
                    <a:pt x="460987" y="554270"/>
                  </a:lnTo>
                  <a:lnTo>
                    <a:pt x="513241" y="550639"/>
                  </a:lnTo>
                  <a:lnTo>
                    <a:pt x="564242" y="544035"/>
                  </a:lnTo>
                  <a:lnTo>
                    <a:pt x="612971" y="533610"/>
                  </a:lnTo>
                  <a:lnTo>
                    <a:pt x="658407" y="518515"/>
                  </a:lnTo>
                  <a:lnTo>
                    <a:pt x="699528" y="497903"/>
                  </a:lnTo>
                  <a:lnTo>
                    <a:pt x="734402" y="474217"/>
                  </a:lnTo>
                  <a:lnTo>
                    <a:pt x="767798" y="447024"/>
                  </a:lnTo>
                  <a:lnTo>
                    <a:pt x="799842" y="416616"/>
                  </a:lnTo>
                  <a:lnTo>
                    <a:pt x="830654" y="383284"/>
                  </a:lnTo>
                  <a:lnTo>
                    <a:pt x="860359" y="347321"/>
                  </a:lnTo>
                  <a:lnTo>
                    <a:pt x="889080" y="309021"/>
                  </a:lnTo>
                  <a:lnTo>
                    <a:pt x="916939" y="268674"/>
                  </a:lnTo>
                  <a:lnTo>
                    <a:pt x="944060" y="226574"/>
                  </a:lnTo>
                  <a:lnTo>
                    <a:pt x="970565" y="183012"/>
                  </a:lnTo>
                  <a:lnTo>
                    <a:pt x="996578" y="138281"/>
                  </a:lnTo>
                  <a:lnTo>
                    <a:pt x="1022223" y="92674"/>
                  </a:lnTo>
                  <a:lnTo>
                    <a:pt x="1047621" y="46483"/>
                  </a:lnTo>
                  <a:lnTo>
                    <a:pt x="1072896" y="0"/>
                  </a:lnTo>
                </a:path>
              </a:pathLst>
            </a:custGeom>
            <a:ln w="28574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47865" y="3734561"/>
              <a:ext cx="1073150" cy="698500"/>
            </a:xfrm>
            <a:custGeom>
              <a:avLst/>
              <a:gdLst/>
              <a:ahLst/>
              <a:cxnLst/>
              <a:rect l="l" t="t" r="r" b="b"/>
              <a:pathLst>
                <a:path w="1073150" h="698500">
                  <a:moveTo>
                    <a:pt x="1072896" y="697992"/>
                  </a:moveTo>
                  <a:lnTo>
                    <a:pt x="1060304" y="661873"/>
                  </a:lnTo>
                  <a:lnTo>
                    <a:pt x="1038159" y="627175"/>
                  </a:lnTo>
                  <a:lnTo>
                    <a:pt x="996906" y="595313"/>
                  </a:lnTo>
                  <a:lnTo>
                    <a:pt x="926985" y="567702"/>
                  </a:lnTo>
                  <a:lnTo>
                    <a:pt x="856224" y="557522"/>
                  </a:lnTo>
                  <a:lnTo>
                    <a:pt x="813024" y="556032"/>
                  </a:lnTo>
                  <a:lnTo>
                    <a:pt x="765971" y="555809"/>
                  </a:lnTo>
                  <a:lnTo>
                    <a:pt x="716087" y="556007"/>
                  </a:lnTo>
                  <a:lnTo>
                    <a:pt x="664392" y="555777"/>
                  </a:lnTo>
                  <a:lnTo>
                    <a:pt x="611908" y="554270"/>
                  </a:lnTo>
                  <a:lnTo>
                    <a:pt x="559654" y="550639"/>
                  </a:lnTo>
                  <a:lnTo>
                    <a:pt x="508653" y="544035"/>
                  </a:lnTo>
                  <a:lnTo>
                    <a:pt x="459924" y="533610"/>
                  </a:lnTo>
                  <a:lnTo>
                    <a:pt x="414488" y="518515"/>
                  </a:lnTo>
                  <a:lnTo>
                    <a:pt x="373367" y="497903"/>
                  </a:lnTo>
                  <a:lnTo>
                    <a:pt x="338493" y="474217"/>
                  </a:lnTo>
                  <a:lnTo>
                    <a:pt x="305097" y="447024"/>
                  </a:lnTo>
                  <a:lnTo>
                    <a:pt x="273053" y="416616"/>
                  </a:lnTo>
                  <a:lnTo>
                    <a:pt x="242241" y="383284"/>
                  </a:lnTo>
                  <a:lnTo>
                    <a:pt x="212536" y="347321"/>
                  </a:lnTo>
                  <a:lnTo>
                    <a:pt x="183815" y="309021"/>
                  </a:lnTo>
                  <a:lnTo>
                    <a:pt x="155956" y="268674"/>
                  </a:lnTo>
                  <a:lnTo>
                    <a:pt x="128835" y="226574"/>
                  </a:lnTo>
                  <a:lnTo>
                    <a:pt x="102330" y="183012"/>
                  </a:lnTo>
                  <a:lnTo>
                    <a:pt x="76317" y="138281"/>
                  </a:lnTo>
                  <a:lnTo>
                    <a:pt x="50672" y="92674"/>
                  </a:lnTo>
                  <a:lnTo>
                    <a:pt x="25274" y="46483"/>
                  </a:lnTo>
                  <a:lnTo>
                    <a:pt x="0" y="0"/>
                  </a:lnTo>
                </a:path>
              </a:pathLst>
            </a:custGeom>
            <a:ln w="28574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58129" y="3752850"/>
              <a:ext cx="582295" cy="1160145"/>
            </a:xfrm>
            <a:custGeom>
              <a:avLst/>
              <a:gdLst/>
              <a:ahLst/>
              <a:cxnLst/>
              <a:rect l="l" t="t" r="r" b="b"/>
              <a:pathLst>
                <a:path w="582295" h="1160145">
                  <a:moveTo>
                    <a:pt x="11621" y="1159764"/>
                  </a:moveTo>
                  <a:lnTo>
                    <a:pt x="7116" y="1109927"/>
                  </a:lnTo>
                  <a:lnTo>
                    <a:pt x="3251" y="1060498"/>
                  </a:lnTo>
                  <a:lnTo>
                    <a:pt x="665" y="1011885"/>
                  </a:lnTo>
                  <a:lnTo>
                    <a:pt x="0" y="964495"/>
                  </a:lnTo>
                  <a:lnTo>
                    <a:pt x="1894" y="918734"/>
                  </a:lnTo>
                  <a:lnTo>
                    <a:pt x="6989" y="875010"/>
                  </a:lnTo>
                  <a:lnTo>
                    <a:pt x="15926" y="833729"/>
                  </a:lnTo>
                  <a:lnTo>
                    <a:pt x="31821" y="787853"/>
                  </a:lnTo>
                  <a:lnTo>
                    <a:pt x="52918" y="743852"/>
                  </a:lnTo>
                  <a:lnTo>
                    <a:pt x="78080" y="702438"/>
                  </a:lnTo>
                  <a:lnTo>
                    <a:pt x="106171" y="664323"/>
                  </a:lnTo>
                  <a:lnTo>
                    <a:pt x="136056" y="630219"/>
                  </a:lnTo>
                  <a:lnTo>
                    <a:pt x="166599" y="600836"/>
                  </a:lnTo>
                  <a:lnTo>
                    <a:pt x="206134" y="577178"/>
                  </a:lnTo>
                  <a:lnTo>
                    <a:pt x="249905" y="564882"/>
                  </a:lnTo>
                  <a:lnTo>
                    <a:pt x="295432" y="555566"/>
                  </a:lnTo>
                  <a:lnTo>
                    <a:pt x="340236" y="540847"/>
                  </a:lnTo>
                  <a:lnTo>
                    <a:pt x="381838" y="512343"/>
                  </a:lnTo>
                  <a:lnTo>
                    <a:pt x="410479" y="480528"/>
                  </a:lnTo>
                  <a:lnTo>
                    <a:pt x="439736" y="441271"/>
                  </a:lnTo>
                  <a:lnTo>
                    <a:pt x="468554" y="397017"/>
                  </a:lnTo>
                  <a:lnTo>
                    <a:pt x="495878" y="350209"/>
                  </a:lnTo>
                  <a:lnTo>
                    <a:pt x="520654" y="303293"/>
                  </a:lnTo>
                  <a:lnTo>
                    <a:pt x="541827" y="258712"/>
                  </a:lnTo>
                  <a:lnTo>
                    <a:pt x="558343" y="218909"/>
                  </a:lnTo>
                  <a:lnTo>
                    <a:pt x="575712" y="158067"/>
                  </a:lnTo>
                  <a:lnTo>
                    <a:pt x="581884" y="102468"/>
                  </a:lnTo>
                  <a:lnTo>
                    <a:pt x="580590" y="50362"/>
                  </a:lnTo>
                  <a:lnTo>
                    <a:pt x="575564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537427" y="3752850"/>
              <a:ext cx="580390" cy="1160145"/>
            </a:xfrm>
            <a:custGeom>
              <a:avLst/>
              <a:gdLst/>
              <a:ahLst/>
              <a:cxnLst/>
              <a:rect l="l" t="t" r="r" b="b"/>
              <a:pathLst>
                <a:path w="580390" h="1160145">
                  <a:moveTo>
                    <a:pt x="568771" y="1159764"/>
                  </a:moveTo>
                  <a:lnTo>
                    <a:pt x="573263" y="1109927"/>
                  </a:lnTo>
                  <a:lnTo>
                    <a:pt x="577118" y="1060498"/>
                  </a:lnTo>
                  <a:lnTo>
                    <a:pt x="579696" y="1011885"/>
                  </a:lnTo>
                  <a:lnTo>
                    <a:pt x="580359" y="964495"/>
                  </a:lnTo>
                  <a:lnTo>
                    <a:pt x="578470" y="918734"/>
                  </a:lnTo>
                  <a:lnTo>
                    <a:pt x="573389" y="875010"/>
                  </a:lnTo>
                  <a:lnTo>
                    <a:pt x="564478" y="833729"/>
                  </a:lnTo>
                  <a:lnTo>
                    <a:pt x="548623" y="787853"/>
                  </a:lnTo>
                  <a:lnTo>
                    <a:pt x="527583" y="743852"/>
                  </a:lnTo>
                  <a:lnTo>
                    <a:pt x="502488" y="702438"/>
                  </a:lnTo>
                  <a:lnTo>
                    <a:pt x="474471" y="664323"/>
                  </a:lnTo>
                  <a:lnTo>
                    <a:pt x="444664" y="630219"/>
                  </a:lnTo>
                  <a:lnTo>
                    <a:pt x="414199" y="600836"/>
                  </a:lnTo>
                  <a:lnTo>
                    <a:pt x="374769" y="577178"/>
                  </a:lnTo>
                  <a:lnTo>
                    <a:pt x="331113" y="564882"/>
                  </a:lnTo>
                  <a:lnTo>
                    <a:pt x="285704" y="555566"/>
                  </a:lnTo>
                  <a:lnTo>
                    <a:pt x="241014" y="540847"/>
                  </a:lnTo>
                  <a:lnTo>
                    <a:pt x="199518" y="512343"/>
                  </a:lnTo>
                  <a:lnTo>
                    <a:pt x="170950" y="480528"/>
                  </a:lnTo>
                  <a:lnTo>
                    <a:pt x="141770" y="441271"/>
                  </a:lnTo>
                  <a:lnTo>
                    <a:pt x="113029" y="397017"/>
                  </a:lnTo>
                  <a:lnTo>
                    <a:pt x="85778" y="350209"/>
                  </a:lnTo>
                  <a:lnTo>
                    <a:pt x="61069" y="303293"/>
                  </a:lnTo>
                  <a:lnTo>
                    <a:pt x="39954" y="258712"/>
                  </a:lnTo>
                  <a:lnTo>
                    <a:pt x="23483" y="218909"/>
                  </a:lnTo>
                  <a:lnTo>
                    <a:pt x="6156" y="158067"/>
                  </a:lnTo>
                  <a:lnTo>
                    <a:pt x="0" y="102468"/>
                  </a:lnTo>
                  <a:lnTo>
                    <a:pt x="1290" y="50362"/>
                  </a:lnTo>
                  <a:lnTo>
                    <a:pt x="630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23739" y="2980181"/>
              <a:ext cx="990600" cy="480059"/>
            </a:xfrm>
            <a:custGeom>
              <a:avLst/>
              <a:gdLst/>
              <a:ahLst/>
              <a:cxnLst/>
              <a:rect l="l" t="t" r="r" b="b"/>
              <a:pathLst>
                <a:path w="990600" h="480060">
                  <a:moveTo>
                    <a:pt x="983361" y="480060"/>
                  </a:moveTo>
                  <a:lnTo>
                    <a:pt x="987203" y="454025"/>
                  </a:lnTo>
                  <a:lnTo>
                    <a:pt x="989936" y="427112"/>
                  </a:lnTo>
                  <a:lnTo>
                    <a:pt x="990454" y="398433"/>
                  </a:lnTo>
                  <a:lnTo>
                    <a:pt x="987653" y="367106"/>
                  </a:lnTo>
                  <a:lnTo>
                    <a:pt x="978261" y="289744"/>
                  </a:lnTo>
                  <a:lnTo>
                    <a:pt x="966822" y="250070"/>
                  </a:lnTo>
                  <a:lnTo>
                    <a:pt x="944714" y="216496"/>
                  </a:lnTo>
                  <a:lnTo>
                    <a:pt x="910462" y="189438"/>
                  </a:lnTo>
                  <a:lnTo>
                    <a:pt x="866614" y="166495"/>
                  </a:lnTo>
                  <a:lnTo>
                    <a:pt x="814582" y="148550"/>
                  </a:lnTo>
                  <a:lnTo>
                    <a:pt x="755777" y="136486"/>
                  </a:lnTo>
                  <a:lnTo>
                    <a:pt x="710627" y="133427"/>
                  </a:lnTo>
                  <a:lnTo>
                    <a:pt x="659394" y="134747"/>
                  </a:lnTo>
                  <a:lnTo>
                    <a:pt x="604942" y="138549"/>
                  </a:lnTo>
                  <a:lnTo>
                    <a:pt x="550132" y="142938"/>
                  </a:lnTo>
                  <a:lnTo>
                    <a:pt x="497826" y="146019"/>
                  </a:lnTo>
                  <a:lnTo>
                    <a:pt x="450888" y="145897"/>
                  </a:lnTo>
                  <a:lnTo>
                    <a:pt x="391372" y="141451"/>
                  </a:lnTo>
                  <a:lnTo>
                    <a:pt x="339239" y="134429"/>
                  </a:lnTo>
                  <a:lnTo>
                    <a:pt x="289253" y="123730"/>
                  </a:lnTo>
                  <a:lnTo>
                    <a:pt x="236181" y="108254"/>
                  </a:lnTo>
                  <a:lnTo>
                    <a:pt x="190492" y="91685"/>
                  </a:lnTo>
                  <a:lnTo>
                    <a:pt x="143772" y="71727"/>
                  </a:lnTo>
                  <a:lnTo>
                    <a:pt x="96277" y="49228"/>
                  </a:lnTo>
                  <a:lnTo>
                    <a:pt x="48267" y="25036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71871" y="2749296"/>
              <a:ext cx="1158240" cy="277495"/>
            </a:xfrm>
            <a:custGeom>
              <a:avLst/>
              <a:gdLst/>
              <a:ahLst/>
              <a:cxnLst/>
              <a:rect l="l" t="t" r="r" b="b"/>
              <a:pathLst>
                <a:path w="1158239" h="277494">
                  <a:moveTo>
                    <a:pt x="1158239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1158239" y="277367"/>
                  </a:lnTo>
                  <a:lnTo>
                    <a:pt x="1158239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567821" y="2986277"/>
              <a:ext cx="990600" cy="480059"/>
            </a:xfrm>
            <a:custGeom>
              <a:avLst/>
              <a:gdLst/>
              <a:ahLst/>
              <a:cxnLst/>
              <a:rect l="l" t="t" r="r" b="b"/>
              <a:pathLst>
                <a:path w="990600" h="480060">
                  <a:moveTo>
                    <a:pt x="7093" y="480060"/>
                  </a:moveTo>
                  <a:lnTo>
                    <a:pt x="3251" y="454025"/>
                  </a:lnTo>
                  <a:lnTo>
                    <a:pt x="518" y="427112"/>
                  </a:lnTo>
                  <a:lnTo>
                    <a:pt x="0" y="398433"/>
                  </a:lnTo>
                  <a:lnTo>
                    <a:pt x="2801" y="367106"/>
                  </a:lnTo>
                  <a:lnTo>
                    <a:pt x="12192" y="289744"/>
                  </a:lnTo>
                  <a:lnTo>
                    <a:pt x="23632" y="250070"/>
                  </a:lnTo>
                  <a:lnTo>
                    <a:pt x="45739" y="216496"/>
                  </a:lnTo>
                  <a:lnTo>
                    <a:pt x="79992" y="189438"/>
                  </a:lnTo>
                  <a:lnTo>
                    <a:pt x="123840" y="166495"/>
                  </a:lnTo>
                  <a:lnTo>
                    <a:pt x="175872" y="148550"/>
                  </a:lnTo>
                  <a:lnTo>
                    <a:pt x="234677" y="136486"/>
                  </a:lnTo>
                  <a:lnTo>
                    <a:pt x="279827" y="133427"/>
                  </a:lnTo>
                  <a:lnTo>
                    <a:pt x="331059" y="134747"/>
                  </a:lnTo>
                  <a:lnTo>
                    <a:pt x="385512" y="138549"/>
                  </a:lnTo>
                  <a:lnTo>
                    <a:pt x="440322" y="142938"/>
                  </a:lnTo>
                  <a:lnTo>
                    <a:pt x="492628" y="146019"/>
                  </a:lnTo>
                  <a:lnTo>
                    <a:pt x="539566" y="145897"/>
                  </a:lnTo>
                  <a:lnTo>
                    <a:pt x="599082" y="141451"/>
                  </a:lnTo>
                  <a:lnTo>
                    <a:pt x="651215" y="134429"/>
                  </a:lnTo>
                  <a:lnTo>
                    <a:pt x="701201" y="123730"/>
                  </a:lnTo>
                  <a:lnTo>
                    <a:pt x="754272" y="108254"/>
                  </a:lnTo>
                  <a:lnTo>
                    <a:pt x="799962" y="91685"/>
                  </a:lnTo>
                  <a:lnTo>
                    <a:pt x="846682" y="71727"/>
                  </a:lnTo>
                  <a:lnTo>
                    <a:pt x="894176" y="49228"/>
                  </a:lnTo>
                  <a:lnTo>
                    <a:pt x="942186" y="25036"/>
                  </a:lnTo>
                  <a:lnTo>
                    <a:pt x="990454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158227" y="2705100"/>
              <a:ext cx="1123315" cy="368935"/>
            </a:xfrm>
            <a:custGeom>
              <a:avLst/>
              <a:gdLst/>
              <a:ahLst/>
              <a:cxnLst/>
              <a:rect l="l" t="t" r="r" b="b"/>
              <a:pathLst>
                <a:path w="1123315" h="368935">
                  <a:moveTo>
                    <a:pt x="1123187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1123187" y="368808"/>
                  </a:lnTo>
                  <a:lnTo>
                    <a:pt x="1123187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349396" y="2733401"/>
            <a:ext cx="8299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Recuperación del valor de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los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locales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comerciales</a:t>
            </a:r>
            <a:r>
              <a:rPr sz="600" dirty="0">
                <a:latin typeface="Calibri"/>
                <a:cs typeface="Calibri"/>
              </a:rPr>
              <a:t> y</a:t>
            </a:r>
            <a:endParaRPr sz="600">
              <a:latin typeface="Calibri"/>
              <a:cs typeface="Calibri"/>
            </a:endParaRPr>
          </a:p>
          <a:p>
            <a:pPr marL="134620">
              <a:lnSpc>
                <a:spcPct val="100000"/>
              </a:lnSpc>
            </a:pPr>
            <a:r>
              <a:rPr sz="600" spc="-5" dirty="0">
                <a:latin typeface="Calibri"/>
                <a:cs typeface="Calibri"/>
              </a:rPr>
              <a:t>viviendas del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sector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242559" y="2322576"/>
            <a:ext cx="1315085" cy="1177925"/>
            <a:chOff x="5242559" y="2322576"/>
            <a:chExt cx="1315085" cy="1177925"/>
          </a:xfrm>
        </p:grpSpPr>
        <p:sp>
          <p:nvSpPr>
            <p:cNvPr id="28" name="object 28"/>
            <p:cNvSpPr/>
            <p:nvPr/>
          </p:nvSpPr>
          <p:spPr>
            <a:xfrm>
              <a:off x="5833193" y="2434590"/>
              <a:ext cx="710565" cy="1051560"/>
            </a:xfrm>
            <a:custGeom>
              <a:avLst/>
              <a:gdLst/>
              <a:ahLst/>
              <a:cxnLst/>
              <a:rect l="l" t="t" r="r" b="b"/>
              <a:pathLst>
                <a:path w="710565" h="1051560">
                  <a:moveTo>
                    <a:pt x="700049" y="1051560"/>
                  </a:moveTo>
                  <a:lnTo>
                    <a:pt x="702964" y="991408"/>
                  </a:lnTo>
                  <a:lnTo>
                    <a:pt x="705652" y="931965"/>
                  </a:lnTo>
                  <a:lnTo>
                    <a:pt x="707888" y="873942"/>
                  </a:lnTo>
                  <a:lnTo>
                    <a:pt x="709444" y="818048"/>
                  </a:lnTo>
                  <a:lnTo>
                    <a:pt x="710094" y="764993"/>
                  </a:lnTo>
                  <a:lnTo>
                    <a:pt x="709611" y="715489"/>
                  </a:lnTo>
                  <a:lnTo>
                    <a:pt x="707769" y="670244"/>
                  </a:lnTo>
                  <a:lnTo>
                    <a:pt x="704342" y="629970"/>
                  </a:lnTo>
                  <a:lnTo>
                    <a:pt x="695046" y="567881"/>
                  </a:lnTo>
                  <a:lnTo>
                    <a:pt x="682061" y="524571"/>
                  </a:lnTo>
                  <a:lnTo>
                    <a:pt x="661963" y="489137"/>
                  </a:lnTo>
                  <a:lnTo>
                    <a:pt x="631329" y="450672"/>
                  </a:lnTo>
                  <a:lnTo>
                    <a:pt x="603105" y="420776"/>
                  </a:lnTo>
                  <a:lnTo>
                    <a:pt x="568975" y="390006"/>
                  </a:lnTo>
                  <a:lnTo>
                    <a:pt x="530671" y="359505"/>
                  </a:lnTo>
                  <a:lnTo>
                    <a:pt x="489920" y="330418"/>
                  </a:lnTo>
                  <a:lnTo>
                    <a:pt x="448453" y="303889"/>
                  </a:lnTo>
                  <a:lnTo>
                    <a:pt x="408000" y="281063"/>
                  </a:lnTo>
                  <a:lnTo>
                    <a:pt x="357973" y="259742"/>
                  </a:lnTo>
                  <a:lnTo>
                    <a:pt x="304648" y="243653"/>
                  </a:lnTo>
                  <a:lnTo>
                    <a:pt x="251427" y="230470"/>
                  </a:lnTo>
                  <a:lnTo>
                    <a:pt x="201711" y="217871"/>
                  </a:lnTo>
                  <a:lnTo>
                    <a:pt x="158902" y="203530"/>
                  </a:lnTo>
                  <a:lnTo>
                    <a:pt x="114949" y="184181"/>
                  </a:lnTo>
                  <a:lnTo>
                    <a:pt x="78376" y="165061"/>
                  </a:lnTo>
                  <a:lnTo>
                    <a:pt x="25768" y="121145"/>
                  </a:lnTo>
                  <a:lnTo>
                    <a:pt x="2820" y="64206"/>
                  </a:lnTo>
                  <a:lnTo>
                    <a:pt x="152" y="32557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42559" y="2322576"/>
              <a:ext cx="1106805" cy="277495"/>
            </a:xfrm>
            <a:custGeom>
              <a:avLst/>
              <a:gdLst/>
              <a:ahLst/>
              <a:cxnLst/>
              <a:rect l="l" t="t" r="r" b="b"/>
              <a:pathLst>
                <a:path w="1106804" h="277494">
                  <a:moveTo>
                    <a:pt x="1106424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1106424" y="277367"/>
                  </a:lnTo>
                  <a:lnTo>
                    <a:pt x="1106424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468358" y="2351298"/>
            <a:ext cx="774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8435" marR="5080" indent="-16637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Reducción</a:t>
            </a:r>
            <a:r>
              <a:rPr sz="600" spc="-3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los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índices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-10" dirty="0">
                <a:latin typeface="Calibri"/>
                <a:cs typeface="Calibri"/>
              </a:rPr>
              <a:t> criminalidad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536632" y="2314955"/>
            <a:ext cx="1268095" cy="1165860"/>
            <a:chOff x="6536632" y="2314955"/>
            <a:chExt cx="1268095" cy="1165860"/>
          </a:xfrm>
        </p:grpSpPr>
        <p:sp>
          <p:nvSpPr>
            <p:cNvPr id="32" name="object 32"/>
            <p:cNvSpPr/>
            <p:nvPr/>
          </p:nvSpPr>
          <p:spPr>
            <a:xfrm>
              <a:off x="6550920" y="2414777"/>
              <a:ext cx="710565" cy="1051560"/>
            </a:xfrm>
            <a:custGeom>
              <a:avLst/>
              <a:gdLst/>
              <a:ahLst/>
              <a:cxnLst/>
              <a:rect l="l" t="t" r="r" b="b"/>
              <a:pathLst>
                <a:path w="710565" h="1051560">
                  <a:moveTo>
                    <a:pt x="10044" y="1051560"/>
                  </a:moveTo>
                  <a:lnTo>
                    <a:pt x="7129" y="991408"/>
                  </a:lnTo>
                  <a:lnTo>
                    <a:pt x="4441" y="931965"/>
                  </a:lnTo>
                  <a:lnTo>
                    <a:pt x="2205" y="873942"/>
                  </a:lnTo>
                  <a:lnTo>
                    <a:pt x="649" y="818048"/>
                  </a:lnTo>
                  <a:lnTo>
                    <a:pt x="0" y="764993"/>
                  </a:lnTo>
                  <a:lnTo>
                    <a:pt x="482" y="715489"/>
                  </a:lnTo>
                  <a:lnTo>
                    <a:pt x="2324" y="670244"/>
                  </a:lnTo>
                  <a:lnTo>
                    <a:pt x="5752" y="629970"/>
                  </a:lnTo>
                  <a:lnTo>
                    <a:pt x="15047" y="567881"/>
                  </a:lnTo>
                  <a:lnTo>
                    <a:pt x="28032" y="524571"/>
                  </a:lnTo>
                  <a:lnTo>
                    <a:pt x="48130" y="489137"/>
                  </a:lnTo>
                  <a:lnTo>
                    <a:pt x="78764" y="450672"/>
                  </a:lnTo>
                  <a:lnTo>
                    <a:pt x="106988" y="420776"/>
                  </a:lnTo>
                  <a:lnTo>
                    <a:pt x="141118" y="390006"/>
                  </a:lnTo>
                  <a:lnTo>
                    <a:pt x="179422" y="359505"/>
                  </a:lnTo>
                  <a:lnTo>
                    <a:pt x="220173" y="330418"/>
                  </a:lnTo>
                  <a:lnTo>
                    <a:pt x="261640" y="303889"/>
                  </a:lnTo>
                  <a:lnTo>
                    <a:pt x="302093" y="281063"/>
                  </a:lnTo>
                  <a:lnTo>
                    <a:pt x="352120" y="259742"/>
                  </a:lnTo>
                  <a:lnTo>
                    <a:pt x="405445" y="243653"/>
                  </a:lnTo>
                  <a:lnTo>
                    <a:pt x="458666" y="230470"/>
                  </a:lnTo>
                  <a:lnTo>
                    <a:pt x="508382" y="217871"/>
                  </a:lnTo>
                  <a:lnTo>
                    <a:pt x="551191" y="203530"/>
                  </a:lnTo>
                  <a:lnTo>
                    <a:pt x="595144" y="184181"/>
                  </a:lnTo>
                  <a:lnTo>
                    <a:pt x="631717" y="165061"/>
                  </a:lnTo>
                  <a:lnTo>
                    <a:pt x="684325" y="121145"/>
                  </a:lnTo>
                  <a:lnTo>
                    <a:pt x="707273" y="64206"/>
                  </a:lnTo>
                  <a:lnTo>
                    <a:pt x="709941" y="32557"/>
                  </a:lnTo>
                  <a:lnTo>
                    <a:pt x="710094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719316" y="2314955"/>
              <a:ext cx="1085215" cy="277495"/>
            </a:xfrm>
            <a:custGeom>
              <a:avLst/>
              <a:gdLst/>
              <a:ahLst/>
              <a:cxnLst/>
              <a:rect l="l" t="t" r="r" b="b"/>
              <a:pathLst>
                <a:path w="1085215" h="277494">
                  <a:moveTo>
                    <a:pt x="1085087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1085087" y="277367"/>
                  </a:lnTo>
                  <a:lnTo>
                    <a:pt x="1085087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6911593" y="2344151"/>
            <a:ext cx="803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675" marR="5080" indent="-18161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Incremento</a:t>
            </a:r>
            <a:r>
              <a:rPr sz="600" spc="-3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las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ventas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del </a:t>
            </a:r>
            <a:r>
              <a:rPr sz="600" spc="-10" dirty="0">
                <a:latin typeface="Calibri"/>
                <a:cs typeface="Calibri"/>
              </a:rPr>
              <a:t>comercio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067044" y="1967483"/>
            <a:ext cx="922019" cy="1496695"/>
            <a:chOff x="6067044" y="1967483"/>
            <a:chExt cx="922019" cy="1496695"/>
          </a:xfrm>
        </p:grpSpPr>
        <p:sp>
          <p:nvSpPr>
            <p:cNvPr id="36" name="object 36"/>
            <p:cNvSpPr/>
            <p:nvPr/>
          </p:nvSpPr>
          <p:spPr>
            <a:xfrm>
              <a:off x="6291832" y="2071877"/>
              <a:ext cx="257810" cy="1369060"/>
            </a:xfrm>
            <a:custGeom>
              <a:avLst/>
              <a:gdLst/>
              <a:ahLst/>
              <a:cxnLst/>
              <a:rect l="l" t="t" r="r" b="b"/>
              <a:pathLst>
                <a:path w="257809" h="1369060">
                  <a:moveTo>
                    <a:pt x="245046" y="1368552"/>
                  </a:moveTo>
                  <a:lnTo>
                    <a:pt x="246811" y="1311008"/>
                  </a:lnTo>
                  <a:lnTo>
                    <a:pt x="248545" y="1253631"/>
                  </a:lnTo>
                  <a:lnTo>
                    <a:pt x="250216" y="1196587"/>
                  </a:lnTo>
                  <a:lnTo>
                    <a:pt x="251792" y="1140042"/>
                  </a:lnTo>
                  <a:lnTo>
                    <a:pt x="253242" y="1084162"/>
                  </a:lnTo>
                  <a:lnTo>
                    <a:pt x="254535" y="1029113"/>
                  </a:lnTo>
                  <a:lnTo>
                    <a:pt x="255639" y="975063"/>
                  </a:lnTo>
                  <a:lnTo>
                    <a:pt x="256522" y="922176"/>
                  </a:lnTo>
                  <a:lnTo>
                    <a:pt x="257153" y="870620"/>
                  </a:lnTo>
                  <a:lnTo>
                    <a:pt x="257501" y="820560"/>
                  </a:lnTo>
                  <a:lnTo>
                    <a:pt x="257534" y="772163"/>
                  </a:lnTo>
                  <a:lnTo>
                    <a:pt x="257220" y="725594"/>
                  </a:lnTo>
                  <a:lnTo>
                    <a:pt x="256528" y="681022"/>
                  </a:lnTo>
                  <a:lnTo>
                    <a:pt x="255427" y="638610"/>
                  </a:lnTo>
                  <a:lnTo>
                    <a:pt x="253885" y="598527"/>
                  </a:lnTo>
                  <a:lnTo>
                    <a:pt x="249351" y="526008"/>
                  </a:lnTo>
                  <a:lnTo>
                    <a:pt x="240787" y="453400"/>
                  </a:lnTo>
                  <a:lnTo>
                    <a:pt x="229117" y="396305"/>
                  </a:lnTo>
                  <a:lnTo>
                    <a:pt x="215091" y="351425"/>
                  </a:lnTo>
                  <a:lnTo>
                    <a:pt x="199462" y="315461"/>
                  </a:lnTo>
                  <a:lnTo>
                    <a:pt x="166399" y="257093"/>
                  </a:lnTo>
                  <a:lnTo>
                    <a:pt x="150469" y="228091"/>
                  </a:lnTo>
                  <a:lnTo>
                    <a:pt x="120745" y="182960"/>
                  </a:lnTo>
                  <a:lnTo>
                    <a:pt x="88401" y="150410"/>
                  </a:lnTo>
                  <a:lnTo>
                    <a:pt x="58072" y="124116"/>
                  </a:lnTo>
                  <a:lnTo>
                    <a:pt x="34391" y="97751"/>
                  </a:lnTo>
                  <a:lnTo>
                    <a:pt x="19097" y="70642"/>
                  </a:lnTo>
                  <a:lnTo>
                    <a:pt x="9542" y="45823"/>
                  </a:lnTo>
                  <a:lnTo>
                    <a:pt x="3814" y="22529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535695" y="2081021"/>
              <a:ext cx="257810" cy="1369060"/>
            </a:xfrm>
            <a:custGeom>
              <a:avLst/>
              <a:gdLst/>
              <a:ahLst/>
              <a:cxnLst/>
              <a:rect l="l" t="t" r="r" b="b"/>
              <a:pathLst>
                <a:path w="257809" h="1369060">
                  <a:moveTo>
                    <a:pt x="12487" y="1368552"/>
                  </a:moveTo>
                  <a:lnTo>
                    <a:pt x="10722" y="1311008"/>
                  </a:lnTo>
                  <a:lnTo>
                    <a:pt x="8988" y="1253631"/>
                  </a:lnTo>
                  <a:lnTo>
                    <a:pt x="7318" y="1196587"/>
                  </a:lnTo>
                  <a:lnTo>
                    <a:pt x="5741" y="1140042"/>
                  </a:lnTo>
                  <a:lnTo>
                    <a:pt x="4291" y="1084162"/>
                  </a:lnTo>
                  <a:lnTo>
                    <a:pt x="2998" y="1029113"/>
                  </a:lnTo>
                  <a:lnTo>
                    <a:pt x="1895" y="975063"/>
                  </a:lnTo>
                  <a:lnTo>
                    <a:pt x="1011" y="922176"/>
                  </a:lnTo>
                  <a:lnTo>
                    <a:pt x="380" y="870620"/>
                  </a:lnTo>
                  <a:lnTo>
                    <a:pt x="32" y="820560"/>
                  </a:lnTo>
                  <a:lnTo>
                    <a:pt x="0" y="772163"/>
                  </a:lnTo>
                  <a:lnTo>
                    <a:pt x="313" y="725594"/>
                  </a:lnTo>
                  <a:lnTo>
                    <a:pt x="1005" y="681022"/>
                  </a:lnTo>
                  <a:lnTo>
                    <a:pt x="2106" y="638610"/>
                  </a:lnTo>
                  <a:lnTo>
                    <a:pt x="3649" y="598527"/>
                  </a:lnTo>
                  <a:lnTo>
                    <a:pt x="8182" y="526008"/>
                  </a:lnTo>
                  <a:lnTo>
                    <a:pt x="16746" y="453400"/>
                  </a:lnTo>
                  <a:lnTo>
                    <a:pt x="28417" y="396305"/>
                  </a:lnTo>
                  <a:lnTo>
                    <a:pt x="42442" y="351425"/>
                  </a:lnTo>
                  <a:lnTo>
                    <a:pt x="58071" y="315461"/>
                  </a:lnTo>
                  <a:lnTo>
                    <a:pt x="91134" y="257093"/>
                  </a:lnTo>
                  <a:lnTo>
                    <a:pt x="107064" y="228091"/>
                  </a:lnTo>
                  <a:lnTo>
                    <a:pt x="136789" y="182960"/>
                  </a:lnTo>
                  <a:lnTo>
                    <a:pt x="169132" y="150410"/>
                  </a:lnTo>
                  <a:lnTo>
                    <a:pt x="199462" y="124116"/>
                  </a:lnTo>
                  <a:lnTo>
                    <a:pt x="223142" y="97751"/>
                  </a:lnTo>
                  <a:lnTo>
                    <a:pt x="238437" y="70642"/>
                  </a:lnTo>
                  <a:lnTo>
                    <a:pt x="247991" y="45823"/>
                  </a:lnTo>
                  <a:lnTo>
                    <a:pt x="253719" y="22529"/>
                  </a:lnTo>
                  <a:lnTo>
                    <a:pt x="257534" y="0"/>
                  </a:lnTo>
                </a:path>
              </a:pathLst>
            </a:custGeom>
            <a:ln w="28575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067044" y="1967483"/>
              <a:ext cx="922019" cy="277495"/>
            </a:xfrm>
            <a:custGeom>
              <a:avLst/>
              <a:gdLst/>
              <a:ahLst/>
              <a:cxnLst/>
              <a:rect l="l" t="t" r="r" b="b"/>
              <a:pathLst>
                <a:path w="922020" h="277494">
                  <a:moveTo>
                    <a:pt x="922020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922020" y="277367"/>
                  </a:lnTo>
                  <a:lnTo>
                    <a:pt x="922020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6290635" y="1995862"/>
            <a:ext cx="582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206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Calibri"/>
                <a:cs typeface="Calibri"/>
              </a:rPr>
              <a:t>Mej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spc="-10" dirty="0">
                <a:latin typeface="Calibri"/>
                <a:cs typeface="Calibri"/>
              </a:rPr>
              <a:t>r</a:t>
            </a:r>
            <a:r>
              <a:rPr sz="600" dirty="0">
                <a:latin typeface="Calibri"/>
                <a:cs typeface="Calibri"/>
              </a:rPr>
              <a:t>am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n</a:t>
            </a:r>
            <a:r>
              <a:rPr sz="600" dirty="0">
                <a:latin typeface="Calibri"/>
                <a:cs typeface="Calibri"/>
              </a:rPr>
              <a:t>to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</a:t>
            </a:r>
            <a:r>
              <a:rPr sz="600" dirty="0">
                <a:latin typeface="Calibri"/>
                <a:cs typeface="Calibri"/>
              </a:rPr>
              <a:t>el  </a:t>
            </a:r>
            <a:r>
              <a:rPr sz="600" spc="-5" dirty="0">
                <a:latin typeface="Calibri"/>
                <a:cs typeface="Calibri"/>
              </a:rPr>
              <a:t>espacio</a:t>
            </a:r>
            <a:r>
              <a:rPr sz="600" spc="-10" dirty="0">
                <a:latin typeface="Calibri"/>
                <a:cs typeface="Calibri"/>
              </a:rPr>
              <a:t> público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067044" y="3740467"/>
            <a:ext cx="922019" cy="1014730"/>
            <a:chOff x="6067044" y="3740467"/>
            <a:chExt cx="922019" cy="1014730"/>
          </a:xfrm>
        </p:grpSpPr>
        <p:sp>
          <p:nvSpPr>
            <p:cNvPr id="41" name="object 41"/>
            <p:cNvSpPr/>
            <p:nvPr/>
          </p:nvSpPr>
          <p:spPr>
            <a:xfrm>
              <a:off x="6537198" y="3764279"/>
              <a:ext cx="0" cy="672465"/>
            </a:xfrm>
            <a:custGeom>
              <a:avLst/>
              <a:gdLst/>
              <a:ahLst/>
              <a:cxnLst/>
              <a:rect l="l" t="t" r="r" b="b"/>
              <a:pathLst>
                <a:path h="672464">
                  <a:moveTo>
                    <a:pt x="0" y="0"/>
                  </a:moveTo>
                  <a:lnTo>
                    <a:pt x="0" y="672084"/>
                  </a:lnTo>
                </a:path>
              </a:pathLst>
            </a:custGeom>
            <a:ln w="47244">
              <a:solidFill>
                <a:srgbClr val="7D4B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067044" y="4436363"/>
              <a:ext cx="922019" cy="318770"/>
            </a:xfrm>
            <a:custGeom>
              <a:avLst/>
              <a:gdLst/>
              <a:ahLst/>
              <a:cxnLst/>
              <a:rect l="l" t="t" r="r" b="b"/>
              <a:pathLst>
                <a:path w="922020" h="318770">
                  <a:moveTo>
                    <a:pt x="922020" y="0"/>
                  </a:moveTo>
                  <a:lnTo>
                    <a:pt x="0" y="0"/>
                  </a:lnTo>
                  <a:lnTo>
                    <a:pt x="0" y="318515"/>
                  </a:lnTo>
                  <a:lnTo>
                    <a:pt x="922020" y="318515"/>
                  </a:lnTo>
                  <a:lnTo>
                    <a:pt x="922020" y="0"/>
                  </a:lnTo>
                  <a:close/>
                </a:path>
              </a:pathLst>
            </a:custGeom>
            <a:solidFill>
              <a:srgbClr val="FAE0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206814" y="4465449"/>
            <a:ext cx="6902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Invertir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en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alumbrado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251011" y="4556889"/>
            <a:ext cx="61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735" marR="5080" indent="-16637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latin typeface="Calibri"/>
                <a:cs typeface="Calibri"/>
              </a:rPr>
              <a:t>público </a:t>
            </a:r>
            <a:r>
              <a:rPr sz="600" dirty="0">
                <a:latin typeface="Calibri"/>
                <a:cs typeface="Calibri"/>
              </a:rPr>
              <a:t>y </a:t>
            </a:r>
            <a:r>
              <a:rPr sz="600" spc="-10" dirty="0">
                <a:latin typeface="Calibri"/>
                <a:cs typeface="Calibri"/>
              </a:rPr>
              <a:t>mobiliario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urbano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875020" y="3395471"/>
            <a:ext cx="1320165" cy="368935"/>
          </a:xfrm>
          <a:custGeom>
            <a:avLst/>
            <a:gdLst/>
            <a:ahLst/>
            <a:cxnLst/>
            <a:rect l="l" t="t" r="r" b="b"/>
            <a:pathLst>
              <a:path w="1320165" h="368935">
                <a:moveTo>
                  <a:pt x="1319783" y="0"/>
                </a:moveTo>
                <a:lnTo>
                  <a:pt x="0" y="0"/>
                </a:lnTo>
                <a:lnTo>
                  <a:pt x="0" y="368807"/>
                </a:lnTo>
                <a:lnTo>
                  <a:pt x="1319783" y="368807"/>
                </a:lnTo>
                <a:lnTo>
                  <a:pt x="1319783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875020" y="3395471"/>
            <a:ext cx="1320165" cy="3689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92710" marR="85090" indent="66675">
              <a:lnSpc>
                <a:spcPct val="100000"/>
              </a:lnSpc>
              <a:spcBef>
                <a:spcPts val="300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Rehabilitación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física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9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revalorización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sector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368934" y="3347903"/>
            <a:ext cx="8026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545" marR="137795" indent="-26034" algn="ctr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OBJETIVO 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PRI</a:t>
            </a:r>
            <a:r>
              <a:rPr sz="900" spc="-5" dirty="0">
                <a:latin typeface="Calibri"/>
                <a:cs typeface="Calibri"/>
              </a:rPr>
              <a:t>N</a:t>
            </a:r>
            <a:r>
              <a:rPr sz="900" dirty="0">
                <a:latin typeface="Calibri"/>
                <a:cs typeface="Calibri"/>
              </a:rPr>
              <a:t>CIP</a:t>
            </a:r>
            <a:r>
              <a:rPr sz="900" spc="-5" dirty="0">
                <a:latin typeface="Calibri"/>
                <a:cs typeface="Calibri"/>
              </a:rPr>
              <a:t>A</a:t>
            </a:r>
            <a:r>
              <a:rPr sz="900" dirty="0">
                <a:latin typeface="Calibri"/>
                <a:cs typeface="Calibri"/>
              </a:rPr>
              <a:t>L</a:t>
            </a:r>
            <a:endParaRPr sz="900">
              <a:latin typeface="Calibri"/>
              <a:cs typeface="Calibri"/>
            </a:endParaRPr>
          </a:p>
          <a:p>
            <a:pPr marR="17780" algn="ctr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(</a:t>
            </a:r>
            <a:r>
              <a:rPr sz="900" spc="-10" dirty="0">
                <a:latin typeface="Calibri"/>
                <a:cs typeface="Calibri"/>
              </a:rPr>
              <a:t>S</a:t>
            </a:r>
            <a:r>
              <a:rPr sz="900" spc="5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lu</a:t>
            </a:r>
            <a:r>
              <a:rPr sz="900" dirty="0">
                <a:latin typeface="Calibri"/>
                <a:cs typeface="Calibri"/>
              </a:rPr>
              <a:t>c</a:t>
            </a:r>
            <a:r>
              <a:rPr sz="900" spc="-5" dirty="0">
                <a:latin typeface="Calibri"/>
                <a:cs typeface="Calibri"/>
              </a:rPr>
              <a:t>i</a:t>
            </a:r>
            <a:r>
              <a:rPr sz="900" spc="5" dirty="0">
                <a:latin typeface="Calibri"/>
                <a:cs typeface="Calibri"/>
              </a:rPr>
              <a:t>ó</a:t>
            </a:r>
            <a:r>
              <a:rPr sz="900" dirty="0">
                <a:latin typeface="Calibri"/>
                <a:cs typeface="Calibri"/>
              </a:rPr>
              <a:t>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900" spc="5" dirty="0">
                <a:latin typeface="Calibri"/>
                <a:cs typeface="Calibri"/>
              </a:rPr>
              <a:t>L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pr</a:t>
            </a:r>
            <a:r>
              <a:rPr sz="900" spc="5" dirty="0">
                <a:latin typeface="Calibri"/>
                <a:cs typeface="Calibri"/>
              </a:rPr>
              <a:t>o</a:t>
            </a:r>
            <a:r>
              <a:rPr sz="900" spc="-5" dirty="0">
                <a:latin typeface="Calibri"/>
                <a:cs typeface="Calibri"/>
              </a:rPr>
              <a:t>ble</a:t>
            </a:r>
            <a:r>
              <a:rPr sz="900" dirty="0">
                <a:latin typeface="Calibri"/>
                <a:cs typeface="Calibri"/>
              </a:rPr>
              <a:t>má</a:t>
            </a:r>
            <a:r>
              <a:rPr sz="900" spc="-5" dirty="0">
                <a:latin typeface="Calibri"/>
                <a:cs typeface="Calibri"/>
              </a:rPr>
              <a:t>ti</a:t>
            </a:r>
            <a:r>
              <a:rPr sz="900" dirty="0">
                <a:latin typeface="Calibri"/>
                <a:cs typeface="Calibri"/>
              </a:rPr>
              <a:t>ca)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410200" y="1569719"/>
            <a:ext cx="2496820" cy="368935"/>
          </a:xfrm>
          <a:custGeom>
            <a:avLst/>
            <a:gdLst/>
            <a:ahLst/>
            <a:cxnLst/>
            <a:rect l="l" t="t" r="r" b="b"/>
            <a:pathLst>
              <a:path w="2496820" h="368935">
                <a:moveTo>
                  <a:pt x="2496311" y="0"/>
                </a:moveTo>
                <a:lnTo>
                  <a:pt x="0" y="0"/>
                </a:lnTo>
                <a:lnTo>
                  <a:pt x="0" y="368808"/>
                </a:lnTo>
                <a:lnTo>
                  <a:pt x="2496311" y="368808"/>
                </a:lnTo>
                <a:lnTo>
                  <a:pt x="24963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5534762" y="1595207"/>
            <a:ext cx="2245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OBJE</a:t>
            </a:r>
            <a:r>
              <a:rPr sz="900" spc="5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5" dirty="0">
                <a:latin typeface="Calibri"/>
                <a:cs typeface="Calibri"/>
              </a:rPr>
              <a:t>V</a:t>
            </a:r>
            <a:r>
              <a:rPr sz="900" dirty="0">
                <a:latin typeface="Calibri"/>
                <a:cs typeface="Calibri"/>
              </a:rPr>
              <a:t>OS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10" dirty="0">
                <a:latin typeface="Calibri"/>
                <a:cs typeface="Calibri"/>
              </a:rPr>
              <a:t>N</a:t>
            </a:r>
            <a:r>
              <a:rPr sz="900" dirty="0">
                <a:latin typeface="Calibri"/>
                <a:cs typeface="Calibri"/>
              </a:rPr>
              <a:t>ER</a:t>
            </a:r>
            <a:r>
              <a:rPr sz="900" spc="-5" dirty="0">
                <a:latin typeface="Calibri"/>
                <a:cs typeface="Calibri"/>
              </a:rPr>
              <a:t>A</a:t>
            </a:r>
            <a:r>
              <a:rPr sz="900" spc="5" dirty="0">
                <a:latin typeface="Calibri"/>
                <a:cs typeface="Calibri"/>
              </a:rPr>
              <a:t>L</a:t>
            </a:r>
            <a:r>
              <a:rPr sz="900" dirty="0">
                <a:latin typeface="Calibri"/>
                <a:cs typeface="Calibri"/>
              </a:rPr>
              <a:t>ES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Relacionados </a:t>
            </a:r>
            <a:r>
              <a:rPr sz="900" dirty="0">
                <a:latin typeface="Calibri"/>
                <a:cs typeface="Calibri"/>
              </a:rPr>
              <a:t>con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los </a:t>
            </a:r>
            <a:r>
              <a:rPr sz="900" spc="-5" dirty="0">
                <a:latin typeface="Calibri"/>
                <a:cs typeface="Calibri"/>
              </a:rPr>
              <a:t>efectos de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problemática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959271" y="3498380"/>
            <a:ext cx="7302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¿DÓNDE?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5214876" y="3215642"/>
            <a:ext cx="78105" cy="814705"/>
            <a:chOff x="5214876" y="3215642"/>
            <a:chExt cx="78105" cy="814705"/>
          </a:xfrm>
        </p:grpSpPr>
        <p:sp>
          <p:nvSpPr>
            <p:cNvPr id="52" name="object 52"/>
            <p:cNvSpPr/>
            <p:nvPr/>
          </p:nvSpPr>
          <p:spPr>
            <a:xfrm>
              <a:off x="5253228" y="3279142"/>
              <a:ext cx="1905" cy="199390"/>
            </a:xfrm>
            <a:custGeom>
              <a:avLst/>
              <a:gdLst/>
              <a:ahLst/>
              <a:cxnLst/>
              <a:rect l="l" t="t" r="r" b="b"/>
              <a:pathLst>
                <a:path w="1904" h="199389">
                  <a:moveTo>
                    <a:pt x="0" y="199097"/>
                  </a:moveTo>
                  <a:lnTo>
                    <a:pt x="1358" y="0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216401" y="3215642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38620" y="0"/>
                  </a:moveTo>
                  <a:lnTo>
                    <a:pt x="0" y="75933"/>
                  </a:lnTo>
                  <a:lnTo>
                    <a:pt x="76200" y="76453"/>
                  </a:lnTo>
                  <a:lnTo>
                    <a:pt x="3862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251704" y="3767327"/>
              <a:ext cx="1905" cy="199390"/>
            </a:xfrm>
            <a:custGeom>
              <a:avLst/>
              <a:gdLst/>
              <a:ahLst/>
              <a:cxnLst/>
              <a:rect l="l" t="t" r="r" b="b"/>
              <a:pathLst>
                <a:path w="1904" h="199389">
                  <a:moveTo>
                    <a:pt x="0" y="0"/>
                  </a:moveTo>
                  <a:lnTo>
                    <a:pt x="1358" y="199097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214876" y="3953471"/>
              <a:ext cx="76200" cy="76835"/>
            </a:xfrm>
            <a:custGeom>
              <a:avLst/>
              <a:gdLst/>
              <a:ahLst/>
              <a:cxnLst/>
              <a:rect l="l" t="t" r="r" b="b"/>
              <a:pathLst>
                <a:path w="76200" h="76835">
                  <a:moveTo>
                    <a:pt x="76200" y="0"/>
                  </a:moveTo>
                  <a:lnTo>
                    <a:pt x="0" y="520"/>
                  </a:lnTo>
                  <a:lnTo>
                    <a:pt x="38620" y="76453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690489" y="5263272"/>
            <a:ext cx="180721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OBJETIVOS</a:t>
            </a:r>
            <a:r>
              <a:rPr sz="900" spc="-5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ESPECÍFICOS</a:t>
            </a:r>
            <a:endParaRPr sz="9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(Atacan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las Causas mediante Acciones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concretas)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116735" y="1973371"/>
            <a:ext cx="1035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332140" y="2318576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781962" y="2314118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161142" y="2778478"/>
            <a:ext cx="976630" cy="208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00"/>
              </a:lnSpc>
            </a:pPr>
            <a:r>
              <a:rPr sz="2100" baseline="-25793" dirty="0">
                <a:solidFill>
                  <a:srgbClr val="C00000"/>
                </a:solidFill>
                <a:latin typeface="Calibri"/>
                <a:cs typeface="Calibri"/>
              </a:rPr>
              <a:t>4</a:t>
            </a:r>
            <a:r>
              <a:rPr sz="2100" spc="195" baseline="-2579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Regulación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ventas</a:t>
            </a:r>
            <a:endParaRPr sz="600">
              <a:latin typeface="Calibri"/>
              <a:cs typeface="Calibri"/>
            </a:endParaRPr>
          </a:p>
          <a:p>
            <a:pPr marL="121285">
              <a:lnSpc>
                <a:spcPts val="640"/>
              </a:lnSpc>
            </a:pPr>
            <a:r>
              <a:rPr sz="600" spc="-5" dirty="0">
                <a:latin typeface="Calibri"/>
                <a:cs typeface="Calibri"/>
              </a:rPr>
              <a:t>estacionarios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y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ambulantes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205622" y="2742235"/>
            <a:ext cx="1162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753829" y="4913314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224028" y="4465449"/>
            <a:ext cx="904875" cy="299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2100" baseline="-27777" dirty="0">
                <a:latin typeface="Calibri"/>
                <a:cs typeface="Calibri"/>
              </a:rPr>
              <a:t>2</a:t>
            </a:r>
            <a:r>
              <a:rPr sz="2100" spc="600" baseline="-27777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Implementar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ferias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endParaRPr sz="600">
              <a:latin typeface="Calibri"/>
              <a:cs typeface="Calibri"/>
            </a:endParaRPr>
          </a:p>
          <a:p>
            <a:pPr marL="140970">
              <a:lnSpc>
                <a:spcPts val="640"/>
              </a:lnSpc>
            </a:pPr>
            <a:r>
              <a:rPr sz="600" spc="-5" dirty="0">
                <a:latin typeface="Calibri"/>
                <a:cs typeface="Calibri"/>
              </a:rPr>
              <a:t>promoción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la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oferta</a:t>
            </a:r>
            <a:endParaRPr sz="600">
              <a:latin typeface="Calibri"/>
              <a:cs typeface="Calibri"/>
            </a:endParaRPr>
          </a:p>
          <a:p>
            <a:pPr marL="100965">
              <a:lnSpc>
                <a:spcPct val="100000"/>
              </a:lnSpc>
            </a:pPr>
            <a:r>
              <a:rPr sz="600" spc="-5" dirty="0">
                <a:latin typeface="Calibri"/>
                <a:cs typeface="Calibri"/>
              </a:rPr>
              <a:t>gastronómica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y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comercial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121727" y="4439906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839871" y="4430455"/>
            <a:ext cx="1035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177587" y="5032762"/>
            <a:ext cx="1036319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9"/>
              </a:lnSpc>
              <a:tabLst>
                <a:tab pos="286385" algn="l"/>
              </a:tabLst>
            </a:pPr>
            <a:r>
              <a:rPr sz="2100" baseline="1984" dirty="0">
                <a:latin typeface="Calibri"/>
                <a:cs typeface="Calibri"/>
              </a:rPr>
              <a:t>4	</a:t>
            </a:r>
            <a:r>
              <a:rPr sz="600" dirty="0">
                <a:latin typeface="Calibri"/>
                <a:cs typeface="Calibri"/>
              </a:rPr>
              <a:t>y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sistemas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seguridad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68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2732408"/>
            <a:ext cx="3598164" cy="25648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0501" y="1361945"/>
            <a:ext cx="7757159" cy="125931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C00000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Dimensiones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o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grandes</a:t>
            </a:r>
            <a:r>
              <a:rPr sz="12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temas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del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concepto</a:t>
            </a:r>
            <a:r>
              <a:rPr sz="12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DEMOS</a:t>
            </a:r>
            <a:endParaRPr sz="120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140"/>
              </a:spcBef>
            </a:pP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estructuración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DEMOS debe concebirse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un proceso técnico de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análisis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toma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decisiones basada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en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datos</a:t>
            </a:r>
            <a:r>
              <a:rPr sz="1100" spc="-10" dirty="0">
                <a:latin typeface="Calibri"/>
                <a:cs typeface="Calibri"/>
              </a:rPr>
              <a:t>. </a:t>
            </a:r>
            <a:r>
              <a:rPr sz="1100" dirty="0">
                <a:latin typeface="Calibri"/>
                <a:cs typeface="Calibri"/>
              </a:rPr>
              <a:t>Para </a:t>
            </a:r>
            <a:r>
              <a:rPr sz="1100" spc="-10" dirty="0">
                <a:latin typeface="Calibri"/>
                <a:cs typeface="Calibri"/>
              </a:rPr>
              <a:t>ello </a:t>
            </a:r>
            <a:r>
              <a:rPr sz="1100" spc="-5" dirty="0">
                <a:latin typeface="Calibri"/>
                <a:cs typeface="Calibri"/>
              </a:rPr>
              <a:t>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necesario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organizar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planeación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ejecución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basado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Líneas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Estratégicas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intervención</a:t>
            </a:r>
            <a:r>
              <a:rPr sz="1100" spc="-5" dirty="0">
                <a:latin typeface="Calibri"/>
                <a:cs typeface="Calibri"/>
              </a:rPr>
              <a:t>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normativa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contempla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4</a:t>
            </a:r>
            <a:r>
              <a:rPr sz="1100" spc="-5" dirty="0">
                <a:latin typeface="Calibri"/>
                <a:cs typeface="Calibri"/>
              </a:rPr>
              <a:t> Líneas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Estratégicas: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s-ES" sz="1000" dirty="0">
              <a:latin typeface="Calibri"/>
              <a:cs typeface="Calibri"/>
            </a:endParaRPr>
          </a:p>
          <a:p>
            <a:pPr marL="184150" marR="4448810" indent="-172085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endParaRPr lang="es-ES" sz="1100" spc="-5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0641" y="1023617"/>
            <a:ext cx="19202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2.9.</a:t>
            </a:r>
            <a:r>
              <a:rPr spc="-3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Líneas</a:t>
            </a:r>
            <a:r>
              <a:rPr spc="-30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Estratégicas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E6B319-06C8-5B4F-EDDB-E6976B667C7D}"/>
              </a:ext>
            </a:extLst>
          </p:cNvPr>
          <p:cNvSpPr txBox="1"/>
          <p:nvPr/>
        </p:nvSpPr>
        <p:spPr>
          <a:xfrm>
            <a:off x="579223" y="5200134"/>
            <a:ext cx="1055472" cy="7079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0B4A22D-D511-8F24-81F2-0E478E0ACA13}"/>
              </a:ext>
            </a:extLst>
          </p:cNvPr>
          <p:cNvSpPr txBox="1"/>
          <p:nvPr/>
        </p:nvSpPr>
        <p:spPr>
          <a:xfrm>
            <a:off x="8482398" y="5444695"/>
            <a:ext cx="2743199" cy="457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B2336AD-CC07-4D60-9D41-841606ECFE04}"/>
              </a:ext>
            </a:extLst>
          </p:cNvPr>
          <p:cNvSpPr txBox="1"/>
          <p:nvPr/>
        </p:nvSpPr>
        <p:spPr>
          <a:xfrm>
            <a:off x="660501" y="2438400"/>
            <a:ext cx="368289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es-MX" sz="1100" dirty="0">
                <a:solidFill>
                  <a:srgbClr val="C00000"/>
                </a:solidFill>
                <a:latin typeface="Calibri" panose="020F0502020204030204" pitchFamily="34" charset="0"/>
              </a:rPr>
              <a:t>Mejoramiento y preservación</a:t>
            </a:r>
            <a:r>
              <a:rPr lang="es-MX" sz="11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s-MX" sz="1100" dirty="0">
                <a:latin typeface="Calibri" panose="020F0502020204030204" pitchFamily="34" charset="0"/>
              </a:rPr>
              <a:t>de las condiciones del área de intervención en </a:t>
            </a:r>
            <a:r>
              <a:rPr lang="es-MX" sz="1100" spc="-5" dirty="0">
                <a:latin typeface="Calibri" panose="020F0502020204030204" pitchFamily="34" charset="0"/>
                <a:cs typeface="Calibri"/>
              </a:rPr>
              <a:t>sus</a:t>
            </a:r>
            <a:r>
              <a:rPr lang="es-MX" sz="1100" dirty="0">
                <a:latin typeface="Calibri" panose="020F0502020204030204" pitchFamily="34" charset="0"/>
              </a:rPr>
              <a:t> componentes físico, social y ambiental. </a:t>
            </a:r>
          </a:p>
          <a:p>
            <a:endParaRPr lang="es-MX" sz="1100" dirty="0">
              <a:latin typeface="Calibri" panose="020F0502020204030204" pitchFamily="34" charset="0"/>
            </a:endParaRPr>
          </a:p>
          <a:p>
            <a:pPr marL="171450" indent="-171450"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es-MX" sz="1100" dirty="0">
                <a:solidFill>
                  <a:srgbClr val="C00000"/>
                </a:solidFill>
                <a:latin typeface="Calibri" panose="020F0502020204030204" pitchFamily="34" charset="0"/>
              </a:rPr>
              <a:t> Incorporación de predios </a:t>
            </a:r>
            <a:r>
              <a:rPr lang="es-MX" sz="1100" dirty="0">
                <a:latin typeface="Calibri" panose="020F0502020204030204" pitchFamily="34" charset="0"/>
              </a:rPr>
              <a:t>ocupados indebidamente o áreas deterioradas como espacios sin uso o subutilizado o que presentan alguna forma de uso indebido o inadecuado.</a:t>
            </a:r>
          </a:p>
          <a:p>
            <a:endParaRPr lang="es-MX" sz="1100" dirty="0">
              <a:latin typeface="Calibri" panose="020F0502020204030204" pitchFamily="34" charset="0"/>
            </a:endParaRPr>
          </a:p>
          <a:p>
            <a:pPr marL="171450" indent="-171450"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es-MX" sz="1100" dirty="0">
                <a:solidFill>
                  <a:srgbClr val="C00000"/>
                </a:solidFill>
                <a:latin typeface="Calibri" panose="020F0502020204030204" pitchFamily="34" charset="0"/>
              </a:rPr>
              <a:t>Inclusión social </a:t>
            </a:r>
            <a:r>
              <a:rPr lang="es-MX" sz="1100" dirty="0">
                <a:latin typeface="Calibri" panose="020F0502020204030204" pitchFamily="34" charset="0"/>
              </a:rPr>
              <a:t>mediante la vinculación de población en condición de vulnerabilidad a las labores de mejoramiento, mantenimiento y/o administración del espacio público.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1100" dirty="0">
              <a:latin typeface="Calibri" panose="020F0502020204030204" pitchFamily="34" charset="0"/>
            </a:endParaRPr>
          </a:p>
          <a:p>
            <a:pPr marL="171450" indent="-171450">
              <a:buClr>
                <a:srgbClr val="C00000"/>
              </a:buClr>
              <a:buFont typeface="Calibri" panose="020F0502020204030204" pitchFamily="34" charset="0"/>
              <a:buChar char="•"/>
            </a:pPr>
            <a:r>
              <a:rPr lang="es-MX" sz="1100" dirty="0">
                <a:latin typeface="Calibri" panose="020F0502020204030204" pitchFamily="34" charset="0"/>
              </a:rPr>
              <a:t>Desarrollo de </a:t>
            </a:r>
            <a:r>
              <a:rPr lang="es-MX" sz="1100" dirty="0">
                <a:solidFill>
                  <a:srgbClr val="C00000"/>
                </a:solidFill>
                <a:latin typeface="Calibri" panose="020F0502020204030204" pitchFamily="34" charset="0"/>
              </a:rPr>
              <a:t>soluciones urbanísticas innovadoras </a:t>
            </a:r>
            <a:r>
              <a:rPr lang="es-MX" sz="1100" dirty="0">
                <a:latin typeface="Calibri" panose="020F0502020204030204" pitchFamily="34" charset="0"/>
              </a:rPr>
              <a:t>en lo referente a mejoramiento físico, modalidades de uso, dotación y mobiliario urbano, entre otros. </a:t>
            </a:r>
            <a:endParaRPr lang="es-CO" sz="1100" dirty="0">
              <a:latin typeface="Calibri" panose="020F050202020403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1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7268" y="2743085"/>
            <a:ext cx="314007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105"/>
              </a:spcBef>
              <a:tabLst>
                <a:tab pos="805815" algn="l"/>
                <a:tab pos="1292225" algn="l"/>
                <a:tab pos="1974850" algn="l"/>
                <a:tab pos="2602865" algn="l"/>
                <a:tab pos="2973070" algn="l"/>
              </a:tabLst>
            </a:pP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m</a:t>
            </a:r>
            <a:r>
              <a:rPr sz="1100" spc="5" dirty="0">
                <a:solidFill>
                  <a:srgbClr val="0D0D0D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b</a:t>
            </a:r>
            <a:r>
              <a:rPr sz="1100" spc="-15" dirty="0">
                <a:solidFill>
                  <a:srgbClr val="0D0D0D"/>
                </a:solidFill>
                <a:latin typeface="Calibri"/>
                <a:cs typeface="Calibri"/>
              </a:rPr>
              <a:t>i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liar</a:t>
            </a:r>
            <a:r>
              <a:rPr sz="1100" spc="-15" dirty="0">
                <a:solidFill>
                  <a:srgbClr val="0D0D0D"/>
                </a:solidFill>
                <a:latin typeface="Calibri"/>
                <a:cs typeface="Calibri"/>
              </a:rPr>
              <a:t>i</a:t>
            </a:r>
            <a:r>
              <a:rPr sz="1100" spc="5" dirty="0">
                <a:solidFill>
                  <a:srgbClr val="0D0D0D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.	</a:t>
            </a:r>
            <a:r>
              <a:rPr sz="1100" spc="-15" dirty="0">
                <a:solidFill>
                  <a:srgbClr val="0D0D0D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s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t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s	</a:t>
            </a:r>
            <a:r>
              <a:rPr sz="1100" spc="-15" dirty="0">
                <a:solidFill>
                  <a:srgbClr val="0D0D0D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cc</a:t>
            </a:r>
            <a:r>
              <a:rPr sz="1100" spc="-15" dirty="0">
                <a:solidFill>
                  <a:srgbClr val="0D0D0D"/>
                </a:solidFill>
                <a:latin typeface="Calibri"/>
                <a:cs typeface="Calibri"/>
              </a:rPr>
              <a:t>i</a:t>
            </a:r>
            <a:r>
              <a:rPr sz="1100" spc="5" dirty="0">
                <a:solidFill>
                  <a:srgbClr val="0D0D0D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n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s	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pu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e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en	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s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er	</a:t>
            </a:r>
            <a:r>
              <a:rPr sz="1100" spc="-20" dirty="0">
                <a:solidFill>
                  <a:srgbClr val="0D0D0D"/>
                </a:solidFill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tabLst>
                <a:tab pos="768985" algn="l"/>
                <a:tab pos="1003935" algn="l"/>
              </a:tabLst>
            </a:pP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periódico),	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o	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7128" y="2910774"/>
            <a:ext cx="183261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1050290" algn="l"/>
                <a:tab pos="1744980" algn="l"/>
              </a:tabLst>
            </a:pPr>
            <a:r>
              <a:rPr sz="1100" spc="5" dirty="0">
                <a:solidFill>
                  <a:srgbClr val="0D0D0D"/>
                </a:solidFill>
                <a:latin typeface="Calibri"/>
                <a:cs typeface="Calibri"/>
              </a:rPr>
              <a:t>m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a</a:t>
            </a:r>
            <a:r>
              <a:rPr sz="1100" spc="-20" dirty="0">
                <a:solidFill>
                  <a:srgbClr val="0D0D0D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te</a:t>
            </a:r>
            <a:r>
              <a:rPr sz="1100" spc="-20" dirty="0">
                <a:solidFill>
                  <a:srgbClr val="0D0D0D"/>
                </a:solidFill>
                <a:latin typeface="Calibri"/>
                <a:cs typeface="Calibri"/>
              </a:rPr>
              <a:t>n</a:t>
            </a:r>
            <a:r>
              <a:rPr sz="1100" spc="-15" dirty="0">
                <a:solidFill>
                  <a:srgbClr val="0D0D0D"/>
                </a:solidFill>
                <a:latin typeface="Calibri"/>
                <a:cs typeface="Calibri"/>
              </a:rPr>
              <a:t>i</a:t>
            </a:r>
            <a:r>
              <a:rPr sz="1100" spc="5" dirty="0">
                <a:solidFill>
                  <a:srgbClr val="0D0D0D"/>
                </a:solidFill>
                <a:latin typeface="Calibri"/>
                <a:cs typeface="Calibri"/>
              </a:rPr>
              <a:t>m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i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e</a:t>
            </a:r>
            <a:r>
              <a:rPr sz="1100" spc="-20" dirty="0">
                <a:solidFill>
                  <a:srgbClr val="0D0D0D"/>
                </a:solidFill>
                <a:latin typeface="Calibri"/>
                <a:cs typeface="Calibri"/>
              </a:rPr>
              <a:t>n</a:t>
            </a:r>
            <a:r>
              <a:rPr sz="1100" spc="-15" dirty="0">
                <a:solidFill>
                  <a:srgbClr val="0D0D0D"/>
                </a:solidFill>
                <a:latin typeface="Calibri"/>
                <a:cs typeface="Calibri"/>
              </a:rPr>
              <a:t>t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o	(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ru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t</a:t>
            </a:r>
            <a:r>
              <a:rPr sz="1100" spc="-15" dirty="0">
                <a:solidFill>
                  <a:srgbClr val="0D0D0D"/>
                </a:solidFill>
                <a:latin typeface="Calibri"/>
                <a:cs typeface="Calibri"/>
              </a:rPr>
              <a:t>i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nar</a:t>
            </a:r>
            <a:r>
              <a:rPr sz="1100" spc="-15" dirty="0">
                <a:solidFill>
                  <a:srgbClr val="0D0D0D"/>
                </a:solidFill>
                <a:latin typeface="Calibri"/>
                <a:cs typeface="Calibri"/>
              </a:rPr>
              <a:t>i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o	o 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mejoramiento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7743" y="1361945"/>
            <a:ext cx="7757159" cy="140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Campos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acción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los DEMOS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línea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estratégica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desarrollarse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medio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acciones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intervenciones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específicas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orientadas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generar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impactos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favorables 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4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dimensiones</a:t>
            </a:r>
            <a:r>
              <a:rPr sz="11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componentes</a:t>
            </a:r>
            <a:r>
              <a:rPr sz="11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del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territorio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marL="231775" marR="4401820" indent="-172085" algn="just">
              <a:lnSpc>
                <a:spcPct val="100000"/>
              </a:lnSpc>
              <a:spcBef>
                <a:spcPts val="930"/>
              </a:spcBef>
              <a:buFont typeface="Arial MT"/>
              <a:buChar char="•"/>
              <a:tabLst>
                <a:tab pos="23241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físico: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comprende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intervenciones 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sobre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 elementos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físicos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como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pisos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andenes,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plazas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 y </a:t>
            </a:r>
            <a:r>
              <a:rPr sz="11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plazoletas,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zonas</a:t>
            </a:r>
            <a:r>
              <a:rPr sz="1100" spc="10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verdes,</a:t>
            </a:r>
            <a:r>
              <a:rPr sz="1100" spc="9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alumbrado</a:t>
            </a:r>
            <a:r>
              <a:rPr sz="1100" spc="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público</a:t>
            </a:r>
            <a:r>
              <a:rPr sz="1100" spc="1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5196" y="3322059"/>
            <a:ext cx="3313429" cy="2526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indent="-172085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Componente ambiental: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agrupa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5" dirty="0">
                <a:latin typeface="Calibri"/>
                <a:cs typeface="Calibri"/>
              </a:rPr>
              <a:t>intervenciones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mantenimiento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mejoramiento centradas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recursos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ambientales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arbolado urbano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paisajismo, </a:t>
            </a:r>
            <a:r>
              <a:rPr sz="1100" spc="-5" dirty="0">
                <a:latin typeface="Calibri"/>
                <a:cs typeface="Calibri"/>
              </a:rPr>
              <a:t>así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-5" dirty="0">
                <a:latin typeface="Calibri"/>
                <a:cs typeface="Calibri"/>
              </a:rPr>
              <a:t> aquellas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buscan</a:t>
            </a:r>
            <a:r>
              <a:rPr sz="1100" spc="-5" dirty="0">
                <a:latin typeface="Calibri"/>
                <a:cs typeface="Calibri"/>
              </a:rPr>
              <a:t> controlar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impactos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contaminación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basuras,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ruidos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smog,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 </a:t>
            </a:r>
            <a:r>
              <a:rPr sz="1100" dirty="0">
                <a:latin typeface="Calibri"/>
                <a:cs typeface="Calibri"/>
              </a:rPr>
              <a:t> otros.</a:t>
            </a:r>
            <a:endParaRPr sz="1100">
              <a:latin typeface="Calibri"/>
              <a:cs typeface="Calibri"/>
            </a:endParaRPr>
          </a:p>
          <a:p>
            <a:pPr marL="184785" marR="5715" indent="-172720" algn="just">
              <a:lnSpc>
                <a:spcPct val="100000"/>
              </a:lnSpc>
              <a:spcBef>
                <a:spcPts val="595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social: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comprende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acciones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encaminadas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fortalecer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inclusión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sana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convivencia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espacios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públicos</a:t>
            </a:r>
            <a:r>
              <a:rPr sz="1100" spc="-5" dirty="0">
                <a:latin typeface="Calibri"/>
                <a:cs typeface="Calibri"/>
              </a:rPr>
              <a:t> mediante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seguridad,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empleo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participación.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económico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financiero: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agrupa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5" dirty="0">
                <a:latin typeface="Calibri"/>
                <a:cs typeface="Calibri"/>
              </a:rPr>
              <a:t> acciones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relacionadas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la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competitividad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sector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</a:t>
            </a:r>
            <a:r>
              <a:rPr sz="1100" spc="-5" dirty="0">
                <a:latin typeface="Calibri"/>
                <a:cs typeface="Calibri"/>
              </a:rPr>
              <a:t> 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sostenibilidad </a:t>
            </a:r>
            <a:r>
              <a:rPr sz="1100" spc="-5" dirty="0">
                <a:latin typeface="Calibri"/>
                <a:cs typeface="Calibri"/>
              </a:rPr>
              <a:t> financiera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7884" y="1023617"/>
            <a:ext cx="23056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2.10.</a:t>
            </a:r>
            <a:r>
              <a:rPr spc="-10" dirty="0">
                <a:solidFill>
                  <a:srgbClr val="C00000"/>
                </a:solidFill>
              </a:rPr>
              <a:t> Componentes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DEMOS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20184" y="2417064"/>
            <a:ext cx="1943099" cy="136495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7292" y="2417064"/>
            <a:ext cx="1942359" cy="13670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20184" y="3863340"/>
            <a:ext cx="1943099" cy="136855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27292" y="3874008"/>
            <a:ext cx="1959851" cy="1367027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237" y="1086173"/>
            <a:ext cx="19621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2.11.</a:t>
            </a:r>
            <a:r>
              <a:rPr spc="-3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Matriz</a:t>
            </a:r>
            <a:r>
              <a:rPr spc="-50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Estratégica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9676" y="1388012"/>
            <a:ext cx="3313429" cy="3688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420" indent="-17335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6055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Ordenar</a:t>
            </a:r>
            <a:r>
              <a:rPr sz="12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dimensiones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campos</a:t>
            </a:r>
            <a:r>
              <a:rPr sz="12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acción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Matriz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Estratégica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permite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sintetizar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visión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conjunto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propuesta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suma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actividades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e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intervenciones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coordinadas </a:t>
            </a:r>
            <a:r>
              <a:rPr sz="1100" dirty="0">
                <a:latin typeface="Calibri"/>
                <a:cs typeface="Calibri"/>
              </a:rPr>
              <a:t>en el </a:t>
            </a:r>
            <a:r>
              <a:rPr sz="1100" spc="-10" dirty="0">
                <a:latin typeface="Calibri"/>
                <a:cs typeface="Calibri"/>
              </a:rPr>
              <a:t>espacio </a:t>
            </a:r>
            <a:r>
              <a:rPr sz="1100" dirty="0">
                <a:latin typeface="Calibri"/>
                <a:cs typeface="Calibri"/>
              </a:rPr>
              <a:t>y el </a:t>
            </a:r>
            <a:r>
              <a:rPr sz="1100" spc="-5" dirty="0">
                <a:latin typeface="Calibri"/>
                <a:cs typeface="Calibri"/>
              </a:rPr>
              <a:t>tiempo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ligadas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visión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objetivos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</a:p>
          <a:p>
            <a:pPr marL="12700" marR="5080" algn="just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Calibri"/>
                <a:cs typeface="Calibri"/>
              </a:rPr>
              <a:t>Para </a:t>
            </a:r>
            <a:r>
              <a:rPr sz="1100" spc="-10" dirty="0">
                <a:latin typeface="Calibri"/>
                <a:cs typeface="Calibri"/>
              </a:rPr>
              <a:t>ello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ME </a:t>
            </a:r>
            <a:r>
              <a:rPr sz="1100" spc="-5" dirty="0">
                <a:latin typeface="Calibri"/>
                <a:cs typeface="Calibri"/>
              </a:rPr>
              <a:t>define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ordena las relaciones entre las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Líneas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Estratégicas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estrategias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específicas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componentes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campos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involucrados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propuesta.</a:t>
            </a:r>
            <a:endParaRPr sz="1100" dirty="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725"/>
              </a:spcBef>
            </a:pP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claridad de </a:t>
            </a:r>
            <a:r>
              <a:rPr sz="1100" spc="-10" dirty="0">
                <a:latin typeface="Calibri"/>
                <a:cs typeface="Calibri"/>
              </a:rPr>
              <a:t>estas </a:t>
            </a:r>
            <a:r>
              <a:rPr sz="1100" spc="-5" dirty="0">
                <a:latin typeface="Calibri"/>
                <a:cs typeface="Calibri"/>
              </a:rPr>
              <a:t>relaciones es la base </a:t>
            </a:r>
            <a:r>
              <a:rPr sz="1100" spc="-10" dirty="0">
                <a:latin typeface="Calibri"/>
                <a:cs typeface="Calibri"/>
              </a:rPr>
              <a:t>para </a:t>
            </a:r>
            <a:r>
              <a:rPr sz="1100" spc="-5" dirty="0">
                <a:latin typeface="Calibri"/>
                <a:cs typeface="Calibri"/>
              </a:rPr>
              <a:t>asegurar 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pertinencia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urbanística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socioeconómica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proyecto </a:t>
            </a:r>
            <a:r>
              <a:rPr sz="1100" dirty="0">
                <a:latin typeface="Calibri"/>
                <a:cs typeface="Calibri"/>
              </a:rPr>
              <a:t> DEMOS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consistencia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técnica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mismo.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 dirty="0">
              <a:latin typeface="Calibri"/>
              <a:cs typeface="Calibri"/>
            </a:endParaRPr>
          </a:p>
          <a:p>
            <a:pPr marL="12700" marR="5080" indent="-635" algn="just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Las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relaciones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más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usuales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estos</a:t>
            </a:r>
            <a:r>
              <a:rPr sz="1100" spc="-5" dirty="0">
                <a:latin typeface="Calibri"/>
                <a:cs typeface="Calibri"/>
              </a:rPr>
              <a:t> componentes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estratégicos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(qué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pertenecen</a:t>
            </a:r>
            <a:r>
              <a:rPr sz="1100" dirty="0">
                <a:latin typeface="Calibri"/>
                <a:cs typeface="Calibri"/>
              </a:rPr>
              <a:t> 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línea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qué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componente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aborda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estrategia)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están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establecidas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base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experiencias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otros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propuestos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Bogotá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otras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ciudades.</a:t>
            </a:r>
            <a:r>
              <a:rPr sz="1100" dirty="0">
                <a:latin typeface="Calibri"/>
                <a:cs typeface="Calibri"/>
              </a:rPr>
              <a:t> (Ver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ejemplo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Matriz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Estratégica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completa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5" dirty="0">
                <a:latin typeface="Calibri"/>
                <a:cs typeface="Calibri"/>
              </a:rPr>
              <a:t> Kit </a:t>
            </a:r>
            <a:r>
              <a:rPr sz="1100" dirty="0">
                <a:latin typeface="Calibri"/>
                <a:cs typeface="Calibri"/>
              </a:rPr>
              <a:t>DEMOS)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15723" y="5499920"/>
            <a:ext cx="185547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Ejemplo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Matriz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Estratégica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DEMOS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(fragmento)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903844" y="1743937"/>
          <a:ext cx="3467734" cy="37011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2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7425">
                <a:tc rowSpan="2">
                  <a:txBody>
                    <a:bodyPr/>
                    <a:lstStyle/>
                    <a:p>
                      <a:pPr marL="131445" marR="122555" indent="14160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LINEAS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ES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É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56340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60071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COMPONENTES</a:t>
                      </a:r>
                      <a:r>
                        <a:rPr sz="7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ESTRATEGIAS</a:t>
                      </a:r>
                      <a:r>
                        <a:rPr sz="7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DEMOS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56340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223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56340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1.Físico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56340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2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26034" marR="19050" indent="1066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1. Mejoramiento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condiciones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del área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 de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intervención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6C39F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1.1.1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3180" marR="3111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Rehabilitación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 pisos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andenes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1.1.2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3180" marR="2794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Señalización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op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qu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ea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1.1.3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3180" marR="17780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púb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li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  y sistemas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vigilancia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1.1.4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2545" marR="73025" algn="just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ta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ó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as 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p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nc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2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y  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mobiliario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urbano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85090" indent="-6731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2. Incorporación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600" b="1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predios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áreas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deterioradas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o </a:t>
                      </a:r>
                      <a:r>
                        <a:rPr sz="6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subutilizadas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6C39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2.1.1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2545" marR="1143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Mejoramiento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físico</a:t>
                      </a:r>
                      <a:r>
                        <a:rPr sz="600" spc="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 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du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2.1.2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2545" marR="2222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Mantenimiento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conservación 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z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as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ajo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pu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tes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2.1.3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2545" marR="13017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Integración 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2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es 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subutilizados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2.1.4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2545" marR="9906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Integración 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espacios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ch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 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como bahías,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parqueaderos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y 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sobreanchos 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calzadas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91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3.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Inclusión</a:t>
                      </a:r>
                      <a:r>
                        <a:rPr sz="6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social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6C39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3.1.1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2545" marR="1397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Creación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espacios para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actividades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 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upo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 edad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3.1.2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2545" marR="34925">
                        <a:lnSpc>
                          <a:spcPct val="100000"/>
                        </a:lnSpc>
                      </a:pP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Eliminación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barreras</a:t>
                      </a:r>
                      <a:r>
                        <a:rPr sz="600" spc="1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para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garantizar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la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libre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movilidad</a:t>
                      </a:r>
                      <a:r>
                        <a:rPr sz="600" spc="-2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600" spc="-2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acceso </a:t>
                      </a:r>
                      <a:r>
                        <a:rPr sz="600" spc="-12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personas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discapacitadas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3.1.3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2545" marR="1778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.Integración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mejoramiento 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espacios</a:t>
                      </a:r>
                      <a:r>
                        <a:rPr sz="600" spc="-3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aislados</a:t>
                      </a:r>
                      <a:r>
                        <a:rPr sz="600" spc="-2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 </a:t>
                      </a:r>
                      <a:r>
                        <a:rPr sz="600" spc="-12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percibidos</a:t>
                      </a:r>
                      <a:r>
                        <a:rPr sz="600" spc="1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como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inseguros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o 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"prohibidos"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3.1.4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2545" marR="7556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Habilitación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espacios para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e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cu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es  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públicos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1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4154" marR="179705" indent="-368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nnovac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ón 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urbanística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6C39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4.1.1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3180" marR="5080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Im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eme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ta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ó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 elementos 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urbanismo táctico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como parklets,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pacificación</a:t>
                      </a:r>
                      <a:r>
                        <a:rPr sz="600" spc="12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vías,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cafés pop-up,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entre otros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4.1.2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3180" marR="41275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Rediseño 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espacios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según </a:t>
                      </a:r>
                      <a:r>
                        <a:rPr sz="600" spc="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principios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place </a:t>
                      </a:r>
                      <a:r>
                        <a:rPr sz="600" spc="-12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making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4.1.3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3180" marR="5080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Im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eme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ta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ó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 medios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electrónicos 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comunicación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como pantallas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digitales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públicas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4.1.4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43180" marR="86360"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Desarrollo</a:t>
                      </a:r>
                      <a:r>
                        <a:rPr sz="600" spc="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60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nuevas formas de </a:t>
                      </a:r>
                      <a:r>
                        <a:rPr sz="600" spc="-12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mobiliario</a:t>
                      </a:r>
                      <a:r>
                        <a:rPr sz="600" spc="-20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solidFill>
                            <a:srgbClr val="3A3838"/>
                          </a:solidFill>
                          <a:latin typeface="Calibri"/>
                          <a:cs typeface="Calibri"/>
                        </a:rPr>
                        <a:t>urbano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8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1178" y="1100813"/>
            <a:ext cx="28784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2.12.</a:t>
            </a:r>
            <a:r>
              <a:rPr spc="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Pertinencia</a:t>
            </a:r>
            <a:r>
              <a:rPr spc="-5" dirty="0">
                <a:solidFill>
                  <a:srgbClr val="C00000"/>
                </a:solidFill>
              </a:rPr>
              <a:t> de</a:t>
            </a:r>
            <a:r>
              <a:rPr dirty="0">
                <a:solidFill>
                  <a:srgbClr val="C00000"/>
                </a:solidFill>
              </a:rPr>
              <a:t> las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estrategias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881844" y="1880125"/>
          <a:ext cx="3699508" cy="3566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2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565">
                <a:tc gridSpan="2"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Criterios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Pertinencia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340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 gridSpan="2">
                  <a:txBody>
                    <a:bodyPr/>
                    <a:lstStyle/>
                    <a:p>
                      <a:pPr marL="144145" marR="32893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900" spc="-1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900" spc="1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Línea</a:t>
                      </a:r>
                      <a:r>
                        <a:rPr sz="900" spc="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Estratégica:</a:t>
                      </a:r>
                      <a:r>
                        <a:rPr sz="900" spc="-1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Mejoramiento</a:t>
                      </a:r>
                      <a:r>
                        <a:rPr sz="900" spc="2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900" spc="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preservación</a:t>
                      </a:r>
                      <a:r>
                        <a:rPr sz="900" spc="1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1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las</a:t>
                      </a:r>
                      <a:r>
                        <a:rPr sz="90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condiciones </a:t>
                      </a:r>
                      <a:r>
                        <a:rPr sz="900" spc="-19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urbanas,</a:t>
                      </a:r>
                      <a:r>
                        <a:rPr sz="90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sociales </a:t>
                      </a:r>
                      <a:r>
                        <a:rPr sz="90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ambientales</a:t>
                      </a:r>
                      <a:r>
                        <a:rPr sz="900" spc="3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del</a:t>
                      </a:r>
                      <a:r>
                        <a:rPr sz="900" spc="20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área</a:t>
                      </a:r>
                      <a:r>
                        <a:rPr sz="900" spc="-1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solidFill>
                            <a:srgbClr val="452D0F"/>
                          </a:solidFill>
                          <a:latin typeface="Calibri"/>
                          <a:cs typeface="Calibri"/>
                        </a:rPr>
                        <a:t>de intervención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C3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144145">
                        <a:lnSpc>
                          <a:spcPts val="1160"/>
                        </a:lnSpc>
                        <a:tabLst>
                          <a:tab pos="2259965" algn="l"/>
                        </a:tabLst>
                      </a:pPr>
                      <a:r>
                        <a:rPr sz="1050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1.1.</a:t>
                      </a:r>
                      <a:r>
                        <a:rPr sz="1050" spc="-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 Componente</a:t>
                      </a:r>
                      <a:r>
                        <a:rPr sz="1050" spc="-10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Físico	</a:t>
                      </a:r>
                      <a:r>
                        <a:rPr sz="1000" spc="-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Puntaje</a:t>
                      </a:r>
                      <a:r>
                        <a:rPr sz="1000" spc="-3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máximo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spc="-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15,0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31">
                <a:tc>
                  <a:txBody>
                    <a:bodyPr/>
                    <a:lstStyle/>
                    <a:p>
                      <a:pPr marL="144145" marR="43815" algn="just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a. Hay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una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relación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evidente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entre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el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diagnóstico de las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necesidades del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polígono y las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intervenciones urbanas propuestas, que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su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conjunto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representan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una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mejora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las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condiciones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urbanas</a:t>
                      </a:r>
                      <a:r>
                        <a:rPr sz="650" spc="-1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los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espacios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uso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público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del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polígono.</a:t>
                      </a:r>
                      <a:endParaRPr sz="650">
                        <a:latin typeface="Trebuchet MS"/>
                        <a:cs typeface="Trebuchet MS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000" spc="-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3,0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47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306">
                <a:tc>
                  <a:txBody>
                    <a:bodyPr/>
                    <a:lstStyle/>
                    <a:p>
                      <a:pPr marL="107950" marR="889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b.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propuesta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promueve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sostenibilidad</a:t>
                      </a:r>
                      <a:r>
                        <a:rPr sz="650" spc="4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entendida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como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las acciones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recuperación, mejoramiento,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mantenimiento,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rehabilitación</a:t>
                      </a:r>
                      <a:r>
                        <a:rPr sz="650" spc="2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y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activación</a:t>
                      </a:r>
                      <a:r>
                        <a:rPr sz="650" spc="4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zonas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 </a:t>
                      </a:r>
                      <a:r>
                        <a:rPr sz="650" spc="-18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uso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público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el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polígono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del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Demos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propuesto.</a:t>
                      </a:r>
                      <a:endParaRPr sz="65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000" spc="-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3,0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07950" marR="59055">
                        <a:lnSpc>
                          <a:spcPct val="100000"/>
                        </a:lnSpc>
                      </a:pP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c.</a:t>
                      </a:r>
                      <a:r>
                        <a:rPr sz="650" spc="20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propuesta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promueve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estrategias</a:t>
                      </a:r>
                      <a:r>
                        <a:rPr sz="650" spc="3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que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fomentan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movilidad</a:t>
                      </a:r>
                      <a:r>
                        <a:rPr sz="650" spc="3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peatonal.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(Pacificación</a:t>
                      </a:r>
                      <a:r>
                        <a:rPr sz="650" spc="3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vías,</a:t>
                      </a:r>
                      <a:r>
                        <a:rPr sz="650" spc="2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reforzamiento</a:t>
                      </a:r>
                      <a:r>
                        <a:rPr sz="650" spc="2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señalización</a:t>
                      </a:r>
                      <a:r>
                        <a:rPr sz="650" spc="2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vertical</a:t>
                      </a:r>
                      <a:r>
                        <a:rPr sz="650" spc="2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y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horizontal,</a:t>
                      </a:r>
                      <a:r>
                        <a:rPr sz="650" spc="2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urbanismo </a:t>
                      </a:r>
                      <a:r>
                        <a:rPr sz="650" spc="-18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táctico,</a:t>
                      </a:r>
                      <a:r>
                        <a:rPr sz="650" spc="3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acupuntura</a:t>
                      </a:r>
                      <a:r>
                        <a:rPr sz="650" spc="-2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urbana,</a:t>
                      </a:r>
                      <a:r>
                        <a:rPr sz="650" spc="-1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entre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otras)</a:t>
                      </a:r>
                      <a:endParaRPr sz="65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3,0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267">
                <a:tc>
                  <a:txBody>
                    <a:bodyPr/>
                    <a:lstStyle/>
                    <a:p>
                      <a:pPr marL="107950" marR="190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d.</a:t>
                      </a:r>
                      <a:r>
                        <a:rPr sz="650" spc="2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propuesta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promueve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estrategias</a:t>
                      </a:r>
                      <a:r>
                        <a:rPr sz="650" spc="3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que fomentan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movilidad</a:t>
                      </a:r>
                      <a:r>
                        <a:rPr sz="650" spc="2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sostenible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con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énfasis </a:t>
                      </a:r>
                      <a:r>
                        <a:rPr sz="650" spc="-18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el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uso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bicicleta</a:t>
                      </a:r>
                      <a:r>
                        <a:rPr sz="650" spc="3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y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otros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medios</a:t>
                      </a:r>
                      <a:r>
                        <a:rPr sz="650" spc="2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amigables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con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el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medio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ambiente,</a:t>
                      </a:r>
                      <a:r>
                        <a:rPr sz="650" spc="2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través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campañas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pedagógicas,</a:t>
                      </a:r>
                      <a:r>
                        <a:rPr sz="650" spc="2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mobiliario</a:t>
                      </a:r>
                      <a:r>
                        <a:rPr sz="650" spc="3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para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el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parqueo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y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mantenimiento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bicicletas,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acciones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mejora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cicloinfraestructura,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entre otros.</a:t>
                      </a:r>
                      <a:endParaRPr sz="650">
                        <a:latin typeface="Trebuchet MS"/>
                        <a:cs typeface="Trebuchet MS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2,0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9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07950" marR="62865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e.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 propuesta</a:t>
                      </a:r>
                      <a:r>
                        <a:rPr sz="650" spc="2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promueve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el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mejoramiento</a:t>
                      </a:r>
                      <a:r>
                        <a:rPr sz="650" spc="2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las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condiciones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iluminación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eficiente </a:t>
                      </a:r>
                      <a:r>
                        <a:rPr sz="650" spc="-18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áreas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que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presentan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deficiencia</a:t>
                      </a:r>
                      <a:r>
                        <a:rPr sz="650" spc="2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y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por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tanto</a:t>
                      </a:r>
                      <a:r>
                        <a:rPr sz="650" spc="2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generan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percepción</a:t>
                      </a:r>
                      <a:r>
                        <a:rPr sz="650" spc="2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inseguridad.</a:t>
                      </a:r>
                      <a:endParaRPr sz="650">
                        <a:latin typeface="Trebuchet MS"/>
                        <a:cs typeface="Trebuchet MS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000" spc="-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2,0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619">
                <a:tc>
                  <a:txBody>
                    <a:bodyPr/>
                    <a:lstStyle/>
                    <a:p>
                      <a:pPr marL="107950" marR="289560" algn="just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f.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 propuesta promueve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el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mejoramiento de las condiciones de percepción de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seguridad, mediante la implementación de sistemas de seguridad que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presten 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un 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servicio</a:t>
                      </a:r>
                      <a:r>
                        <a:rPr sz="650" spc="2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complementario</a:t>
                      </a:r>
                      <a:r>
                        <a:rPr sz="650" spc="2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el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polígono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del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Demos.</a:t>
                      </a:r>
                      <a:endParaRPr sz="65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000" spc="-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1,0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617">
                <a:tc>
                  <a:txBody>
                    <a:bodyPr/>
                    <a:lstStyle/>
                    <a:p>
                      <a:pPr marL="144145" marR="116839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g.</a:t>
                      </a:r>
                      <a:r>
                        <a:rPr sz="650" spc="1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propuesta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promueve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estrategias</a:t>
                      </a:r>
                      <a:r>
                        <a:rPr sz="650" spc="3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para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la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atención</a:t>
                      </a:r>
                      <a:r>
                        <a:rPr sz="650" spc="2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orientación</a:t>
                      </a:r>
                      <a:r>
                        <a:rPr sz="650" spc="2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emergencias </a:t>
                      </a:r>
                      <a:r>
                        <a:rPr sz="650" spc="-18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tales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como</a:t>
                      </a:r>
                      <a:r>
                        <a:rPr sz="650" spc="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puntos de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encuentro y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servicios</a:t>
                      </a:r>
                      <a:r>
                        <a:rPr sz="650" spc="2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65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primeros</a:t>
                      </a:r>
                      <a:r>
                        <a:rPr sz="650" spc="10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50" spc="-5" dirty="0">
                          <a:solidFill>
                            <a:srgbClr val="5C3C13"/>
                          </a:solidFill>
                          <a:latin typeface="Trebuchet MS"/>
                          <a:cs typeface="Trebuchet MS"/>
                        </a:rPr>
                        <a:t>auxilios.</a:t>
                      </a:r>
                      <a:endParaRPr sz="650">
                        <a:latin typeface="Trebuchet MS"/>
                        <a:cs typeface="Trebuchet MS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000" spc="-5" dirty="0">
                          <a:solidFill>
                            <a:srgbClr val="5C3C13"/>
                          </a:solidFill>
                          <a:latin typeface="Calibri"/>
                          <a:cs typeface="Calibri"/>
                        </a:rPr>
                        <a:t>1,0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31178" y="1439141"/>
            <a:ext cx="5506720" cy="3876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Contribuciones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del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proyecto</a:t>
            </a:r>
            <a:r>
              <a:rPr sz="12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al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logro</a:t>
            </a:r>
            <a:r>
              <a:rPr sz="12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del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concepto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 de ciudad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espacio</a:t>
            </a:r>
            <a:r>
              <a:rPr sz="12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público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DEMOS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  <a:p>
            <a:pPr marL="12700" marR="1896110" indent="-635" algn="just">
              <a:lnSpc>
                <a:spcPct val="100000"/>
              </a:lnSpc>
              <a:spcBef>
                <a:spcPts val="1245"/>
              </a:spcBef>
            </a:pPr>
            <a:r>
              <a:rPr sz="1100" dirty="0">
                <a:latin typeface="Calibri"/>
                <a:cs typeface="Calibri"/>
              </a:rPr>
              <a:t>Las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Estrategias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propuestas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deben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garantizar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pertinencia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frente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las</a:t>
            </a:r>
            <a:r>
              <a:rPr sz="11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problemáticas</a:t>
            </a:r>
            <a:r>
              <a:rPr sz="11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área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intervención.</a:t>
            </a:r>
          </a:p>
          <a:p>
            <a:pPr marL="12700" marR="1895475" indent="-635" algn="just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DADEP </a:t>
            </a:r>
            <a:r>
              <a:rPr sz="1100" spc="-10" dirty="0">
                <a:latin typeface="Calibri"/>
                <a:cs typeface="Calibri"/>
              </a:rPr>
              <a:t>ha definido </a:t>
            </a:r>
            <a:r>
              <a:rPr sz="1100" spc="-5" dirty="0">
                <a:latin typeface="Calibri"/>
                <a:cs typeface="Calibri"/>
              </a:rPr>
              <a:t>para cada </a:t>
            </a:r>
            <a:r>
              <a:rPr sz="1100" spc="-10" dirty="0">
                <a:latin typeface="Calibri"/>
                <a:cs typeface="Calibri"/>
              </a:rPr>
              <a:t>Componente de las </a:t>
            </a:r>
            <a:r>
              <a:rPr sz="1100" dirty="0">
                <a:latin typeface="Calibri"/>
                <a:cs typeface="Calibri"/>
              </a:rPr>
              <a:t>4 </a:t>
            </a:r>
            <a:r>
              <a:rPr sz="1100" spc="-5" dirty="0">
                <a:latin typeface="Calibri"/>
                <a:cs typeface="Calibri"/>
              </a:rPr>
              <a:t>Líneas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Estratégicas un </a:t>
            </a:r>
            <a:r>
              <a:rPr sz="1100" spc="-10" dirty="0">
                <a:latin typeface="Calibri"/>
                <a:cs typeface="Calibri"/>
              </a:rPr>
              <a:t>conjunto </a:t>
            </a:r>
            <a:r>
              <a:rPr sz="1100" spc="-5" dirty="0">
                <a:latin typeface="Calibri"/>
                <a:cs typeface="Calibri"/>
              </a:rPr>
              <a:t>de posibles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Criterios de Pertinencia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 servirán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guía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la formulación </a:t>
            </a:r>
            <a:r>
              <a:rPr sz="1100" spc="-5" dirty="0">
                <a:latin typeface="Calibri"/>
                <a:cs typeface="Calibri"/>
              </a:rPr>
              <a:t>del DEMOS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su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posterior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evaluación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seguimiento.</a:t>
            </a:r>
            <a:endParaRPr sz="1100" dirty="0">
              <a:latin typeface="Calibri"/>
              <a:cs typeface="Calibri"/>
            </a:endParaRPr>
          </a:p>
          <a:p>
            <a:pPr marL="12700" marR="1896110" algn="just">
              <a:lnSpc>
                <a:spcPct val="100000"/>
              </a:lnSpc>
              <a:spcBef>
                <a:spcPts val="725"/>
              </a:spcBef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Criterios de Pertinencia </a:t>
            </a:r>
            <a:r>
              <a:rPr sz="1100" spc="-10" dirty="0">
                <a:latin typeface="Calibri"/>
                <a:cs typeface="Calibri"/>
              </a:rPr>
              <a:t>se </a:t>
            </a:r>
            <a:r>
              <a:rPr sz="1100" spc="-5" dirty="0">
                <a:latin typeface="Calibri"/>
                <a:cs typeface="Calibri"/>
              </a:rPr>
              <a:t>ponderan con base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puntajes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máximos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posibles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componente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criterio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establecidos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DADEP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acuerdo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condiciones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específicas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sector. </a:t>
            </a:r>
            <a:r>
              <a:rPr sz="1100" dirty="0">
                <a:latin typeface="Calibri"/>
                <a:cs typeface="Calibri"/>
              </a:rPr>
              <a:t>(Ver </a:t>
            </a:r>
            <a:r>
              <a:rPr sz="1100" spc="-5" dirty="0">
                <a:latin typeface="Calibri"/>
                <a:cs typeface="Calibri"/>
              </a:rPr>
              <a:t>Kit DEMOS). La propuesta del DEMOS debe incluir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 identificación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puntuación de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criterios relevantes para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caso.</a:t>
            </a:r>
          </a:p>
          <a:p>
            <a:pPr marL="12700" marR="1895475" algn="just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Calibri"/>
                <a:cs typeface="Calibri"/>
              </a:rPr>
              <a:t>Con el </a:t>
            </a:r>
            <a:r>
              <a:rPr sz="1100" spc="-5" dirty="0">
                <a:latin typeface="Calibri"/>
                <a:cs typeface="Calibri"/>
              </a:rPr>
              <a:t>fin de garantizar la relevancia </a:t>
            </a:r>
            <a:r>
              <a:rPr sz="1100" spc="-10" dirty="0">
                <a:latin typeface="Calibri"/>
                <a:cs typeface="Calibri"/>
              </a:rPr>
              <a:t>de las </a:t>
            </a:r>
            <a:r>
              <a:rPr sz="1100" spc="-5" dirty="0">
                <a:latin typeface="Calibri"/>
                <a:cs typeface="Calibri"/>
              </a:rPr>
              <a:t>propuestas frente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 objetivos de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sostenibilidad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del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espacio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público </a:t>
            </a:r>
            <a:r>
              <a:rPr sz="1100" spc="-5" dirty="0">
                <a:latin typeface="Calibri"/>
                <a:cs typeface="Calibri"/>
              </a:rPr>
              <a:t>definidas por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Administración Distrital,</a:t>
            </a:r>
            <a:r>
              <a:rPr sz="1100" dirty="0">
                <a:latin typeface="Calibri"/>
                <a:cs typeface="Calibri"/>
              </a:rPr>
              <a:t> el </a:t>
            </a:r>
            <a:r>
              <a:rPr sz="1100" spc="-5" dirty="0">
                <a:latin typeface="Calibri"/>
                <a:cs typeface="Calibri"/>
              </a:rPr>
              <a:t>DADEP únicamente autorizará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acompañará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proceso de Formulación de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Planes de Acción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correspondientes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cuyos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Marcos</a:t>
            </a:r>
            <a:r>
              <a:rPr sz="1100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Estratégicos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alcancen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puntajes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70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sobre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100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 superiores.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93067" y="5528452"/>
            <a:ext cx="171068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Ejemplo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criterios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pertinencia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estratégica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8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4913" y="980533"/>
            <a:ext cx="16986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2.13.</a:t>
            </a:r>
            <a:r>
              <a:rPr spc="-10" dirty="0">
                <a:solidFill>
                  <a:srgbClr val="C00000"/>
                </a:solidFill>
              </a:rPr>
              <a:t> Sector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y</a:t>
            </a:r>
            <a:r>
              <a:rPr spc="-3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escala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4913" y="1227421"/>
            <a:ext cx="18103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Sector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espacios</a:t>
            </a:r>
            <a:r>
              <a:rPr sz="12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públicos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0399" y="1864419"/>
            <a:ext cx="3469004" cy="1520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sector que se espera beneficiar directa </a:t>
            </a:r>
            <a:r>
              <a:rPr sz="1100" dirty="0">
                <a:latin typeface="Calibri"/>
                <a:cs typeface="Calibri"/>
              </a:rPr>
              <a:t>e </a:t>
            </a:r>
            <a:r>
              <a:rPr sz="1100" spc="-5" dirty="0">
                <a:latin typeface="Calibri"/>
                <a:cs typeface="Calibri"/>
              </a:rPr>
              <a:t>indirectamente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5" dirty="0">
                <a:latin typeface="Calibri"/>
                <a:cs typeface="Calibri"/>
              </a:rPr>
              <a:t>intervenciones </a:t>
            </a:r>
            <a:r>
              <a:rPr sz="1100" spc="-10" dirty="0">
                <a:latin typeface="Calibri"/>
                <a:cs typeface="Calibri"/>
              </a:rPr>
              <a:t>propuestas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con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mantenimiento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administración de los espacios </a:t>
            </a:r>
            <a:r>
              <a:rPr sz="1100" spc="-10" dirty="0">
                <a:latin typeface="Calibri"/>
                <a:cs typeface="Calibri"/>
              </a:rPr>
              <a:t>públicos </a:t>
            </a:r>
            <a:r>
              <a:rPr sz="1100" spc="-5" dirty="0">
                <a:latin typeface="Calibri"/>
                <a:cs typeface="Calibri"/>
              </a:rPr>
              <a:t>define la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escala del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DEMOS</a:t>
            </a:r>
            <a:r>
              <a:rPr sz="1100" spc="-5" dirty="0">
                <a:latin typeface="Calibri"/>
                <a:cs typeface="Calibri"/>
              </a:rPr>
              <a:t>.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asimila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área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influencia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general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las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estrategias</a:t>
            </a:r>
            <a:r>
              <a:rPr sz="11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propuestas</a:t>
            </a:r>
            <a:r>
              <a:rPr sz="11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tiene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carácter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indicativo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definición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exitosa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escala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depende </a:t>
            </a:r>
            <a:r>
              <a:rPr sz="1100" dirty="0">
                <a:latin typeface="Calibri"/>
                <a:cs typeface="Calibri"/>
              </a:rPr>
              <a:t>de:</a:t>
            </a:r>
            <a:endParaRPr sz="1100">
              <a:latin typeface="Calibri"/>
              <a:cs typeface="Calibri"/>
            </a:endParaRPr>
          </a:p>
          <a:p>
            <a:pPr marL="192405" marR="5080" indent="-18034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1)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rigurosa caracterización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10" dirty="0">
                <a:latin typeface="Calibri"/>
                <a:cs typeface="Calibri"/>
              </a:rPr>
              <a:t>contexto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10" dirty="0">
                <a:latin typeface="Calibri"/>
                <a:cs typeface="Calibri"/>
              </a:rPr>
              <a:t>actuación,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cual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consiste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identificación</a:t>
            </a:r>
            <a:r>
              <a:rPr sz="1100" spc="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100" spc="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dimensionamiento</a:t>
            </a:r>
            <a:r>
              <a:rPr sz="1100" spc="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0652" y="3358037"/>
            <a:ext cx="32867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92480" algn="l"/>
                <a:tab pos="1696085" algn="l"/>
                <a:tab pos="2593975" algn="l"/>
                <a:tab pos="3209925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bl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m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s	</a:t>
            </a:r>
            <a:r>
              <a:rPr sz="1100" spc="-15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m</a:t>
            </a:r>
            <a:r>
              <a:rPr sz="1100" spc="-5" dirty="0">
                <a:latin typeface="Calibri"/>
                <a:cs typeface="Calibri"/>
              </a:rPr>
              <a:t>b</a:t>
            </a:r>
            <a:r>
              <a:rPr sz="1100" spc="-1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al</a:t>
            </a:r>
            <a:r>
              <a:rPr sz="1100" spc="-10" dirty="0">
                <a:latin typeface="Calibri"/>
                <a:cs typeface="Calibri"/>
              </a:rPr>
              <a:t>e</a:t>
            </a:r>
            <a:r>
              <a:rPr sz="1100" dirty="0">
                <a:latin typeface="Calibri"/>
                <a:cs typeface="Calibri"/>
              </a:rPr>
              <a:t>s,	</a:t>
            </a:r>
            <a:r>
              <a:rPr sz="1100" spc="-5" dirty="0">
                <a:latin typeface="Calibri"/>
                <a:cs typeface="Calibri"/>
              </a:rPr>
              <a:t>urbanís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i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s,	</a:t>
            </a:r>
            <a:r>
              <a:rPr sz="1100" spc="-15" dirty="0">
                <a:latin typeface="Calibri"/>
                <a:cs typeface="Calibri"/>
              </a:rPr>
              <a:t>s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-5" dirty="0">
                <a:latin typeface="Calibri"/>
                <a:cs typeface="Calibri"/>
              </a:rPr>
              <a:t>ial</a:t>
            </a:r>
            <a:r>
              <a:rPr sz="1100" spc="-15" dirty="0">
                <a:latin typeface="Calibri"/>
                <a:cs typeface="Calibri"/>
              </a:rPr>
              <a:t>e</a:t>
            </a:r>
            <a:r>
              <a:rPr sz="1100" dirty="0">
                <a:latin typeface="Calibri"/>
                <a:cs typeface="Calibri"/>
              </a:rPr>
              <a:t>s	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0820" y="3450282"/>
            <a:ext cx="3466465" cy="68072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695"/>
              </a:spcBef>
            </a:pPr>
            <a:r>
              <a:rPr sz="1100" spc="-5" dirty="0">
                <a:latin typeface="Calibri"/>
                <a:cs typeface="Calibri"/>
              </a:rPr>
              <a:t>económicos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mediante</a:t>
            </a:r>
            <a:r>
              <a:rPr sz="1100" spc="2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trabajo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participativo.</a:t>
            </a:r>
            <a:endParaRPr sz="1100">
              <a:latin typeface="Calibri"/>
              <a:cs typeface="Calibri"/>
            </a:endParaRPr>
          </a:p>
          <a:p>
            <a:pPr marL="191770" marR="5080" indent="-179705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2)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localización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delimitación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7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áreas</a:t>
            </a:r>
            <a:r>
              <a:rPr sz="1100" spc="1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100" spc="1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puntos</a:t>
            </a:r>
            <a:r>
              <a:rPr sz="1100" spc="1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problema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la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extensión</a:t>
            </a:r>
            <a:r>
              <a:rPr sz="11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su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impacto</a:t>
            </a:r>
            <a:r>
              <a:rPr sz="11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en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el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territorio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0820" y="4226619"/>
            <a:ext cx="3469004" cy="91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 algn="just">
              <a:lnSpc>
                <a:spcPct val="100000"/>
              </a:lnSpc>
              <a:spcBef>
                <a:spcPts val="100"/>
              </a:spcBef>
              <a:buAutoNum type="arabicParenR" startAt="3"/>
              <a:tabLst>
                <a:tab pos="193040" algn="l"/>
              </a:tabLst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existencia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sector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grupos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interés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 </a:t>
            </a:r>
            <a:r>
              <a:rPr sz="1100" dirty="0">
                <a:latin typeface="Calibri"/>
                <a:cs typeface="Calibri"/>
              </a:rPr>
              <a:t> visiones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objetivos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compartidos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 complementarios.</a:t>
            </a:r>
            <a:endParaRPr sz="1100">
              <a:latin typeface="Calibri"/>
              <a:cs typeface="Calibri"/>
            </a:endParaRPr>
          </a:p>
          <a:p>
            <a:pPr marL="192405" marR="5715" indent="-180340" algn="just">
              <a:lnSpc>
                <a:spcPct val="100000"/>
              </a:lnSpc>
              <a:spcBef>
                <a:spcPts val="365"/>
              </a:spcBef>
              <a:buAutoNum type="arabicParenR" startAt="3"/>
              <a:tabLst>
                <a:tab pos="193040" algn="l"/>
              </a:tabLst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correcta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estimación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magnitud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general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recursos necesarios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de la capacidad de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actores que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integrarán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ejecución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propuesta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157753" y="5587379"/>
            <a:ext cx="35623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Polígono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y sector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DEMOS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Calle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Real del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Comercio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en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el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Centro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Bogotá,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escala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sector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urbano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88052" y="1856232"/>
            <a:ext cx="3641090" cy="1649095"/>
            <a:chOff x="4988052" y="1856232"/>
            <a:chExt cx="3641090" cy="1649095"/>
          </a:xfrm>
        </p:grpSpPr>
        <p:sp>
          <p:nvSpPr>
            <p:cNvPr id="11" name="object 11"/>
            <p:cNvSpPr/>
            <p:nvPr/>
          </p:nvSpPr>
          <p:spPr>
            <a:xfrm>
              <a:off x="5265420" y="1856231"/>
              <a:ext cx="2955290" cy="1442085"/>
            </a:xfrm>
            <a:custGeom>
              <a:avLst/>
              <a:gdLst/>
              <a:ahLst/>
              <a:cxnLst/>
              <a:rect l="l" t="t" r="r" b="b"/>
              <a:pathLst>
                <a:path w="2955290" h="1442085">
                  <a:moveTo>
                    <a:pt x="2955036" y="1167384"/>
                  </a:moveTo>
                  <a:lnTo>
                    <a:pt x="2953512" y="1167384"/>
                  </a:lnTo>
                  <a:lnTo>
                    <a:pt x="2953512" y="742188"/>
                  </a:lnTo>
                  <a:lnTo>
                    <a:pt x="2953512" y="370344"/>
                  </a:lnTo>
                  <a:lnTo>
                    <a:pt x="2953512" y="0"/>
                  </a:lnTo>
                  <a:lnTo>
                    <a:pt x="1748028" y="0"/>
                  </a:lnTo>
                  <a:lnTo>
                    <a:pt x="1748028" y="370332"/>
                  </a:lnTo>
                  <a:lnTo>
                    <a:pt x="1022604" y="370332"/>
                  </a:lnTo>
                  <a:lnTo>
                    <a:pt x="1022604" y="742188"/>
                  </a:lnTo>
                  <a:lnTo>
                    <a:pt x="633984" y="742188"/>
                  </a:lnTo>
                  <a:lnTo>
                    <a:pt x="633984" y="1167384"/>
                  </a:lnTo>
                  <a:lnTo>
                    <a:pt x="0" y="1167384"/>
                  </a:lnTo>
                  <a:lnTo>
                    <a:pt x="0" y="1441704"/>
                  </a:lnTo>
                  <a:lnTo>
                    <a:pt x="2955036" y="1441704"/>
                  </a:lnTo>
                  <a:lnTo>
                    <a:pt x="2955036" y="1167384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79151" y="3023627"/>
              <a:ext cx="620395" cy="294640"/>
            </a:xfrm>
            <a:custGeom>
              <a:avLst/>
              <a:gdLst/>
              <a:ahLst/>
              <a:cxnLst/>
              <a:rect l="l" t="t" r="r" b="b"/>
              <a:pathLst>
                <a:path w="620395" h="294639">
                  <a:moveTo>
                    <a:pt x="0" y="291172"/>
                  </a:moveTo>
                  <a:lnTo>
                    <a:pt x="4562" y="243504"/>
                  </a:lnTo>
                  <a:lnTo>
                    <a:pt x="16791" y="198360"/>
                  </a:lnTo>
                  <a:lnTo>
                    <a:pt x="36041" y="156339"/>
                  </a:lnTo>
                  <a:lnTo>
                    <a:pt x="61668" y="118040"/>
                  </a:lnTo>
                  <a:lnTo>
                    <a:pt x="93027" y="84064"/>
                  </a:lnTo>
                  <a:lnTo>
                    <a:pt x="129473" y="55009"/>
                  </a:lnTo>
                  <a:lnTo>
                    <a:pt x="170361" y="31476"/>
                  </a:lnTo>
                  <a:lnTo>
                    <a:pt x="215047" y="14064"/>
                  </a:lnTo>
                  <a:lnTo>
                    <a:pt x="262886" y="3372"/>
                  </a:lnTo>
                  <a:lnTo>
                    <a:pt x="313232" y="0"/>
                  </a:lnTo>
                  <a:lnTo>
                    <a:pt x="363152" y="4275"/>
                  </a:lnTo>
                  <a:lnTo>
                    <a:pt x="410463" y="15728"/>
                  </a:lnTo>
                  <a:lnTo>
                    <a:pt x="454543" y="33762"/>
                  </a:lnTo>
                  <a:lnTo>
                    <a:pt x="494767" y="57780"/>
                  </a:lnTo>
                  <a:lnTo>
                    <a:pt x="530513" y="87185"/>
                  </a:lnTo>
                  <a:lnTo>
                    <a:pt x="561158" y="121380"/>
                  </a:lnTo>
                  <a:lnTo>
                    <a:pt x="586078" y="159767"/>
                  </a:lnTo>
                  <a:lnTo>
                    <a:pt x="604650" y="201751"/>
                  </a:lnTo>
                  <a:lnTo>
                    <a:pt x="616250" y="246734"/>
                  </a:lnTo>
                  <a:lnTo>
                    <a:pt x="620255" y="294119"/>
                  </a:lnTo>
                  <a:lnTo>
                    <a:pt x="310121" y="294119"/>
                  </a:lnTo>
                  <a:lnTo>
                    <a:pt x="0" y="291172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79174" y="2598456"/>
              <a:ext cx="1515110" cy="719455"/>
            </a:xfrm>
            <a:custGeom>
              <a:avLst/>
              <a:gdLst/>
              <a:ahLst/>
              <a:cxnLst/>
              <a:rect l="l" t="t" r="r" b="b"/>
              <a:pathLst>
                <a:path w="1515109" h="719454">
                  <a:moveTo>
                    <a:pt x="0" y="712088"/>
                  </a:moveTo>
                  <a:lnTo>
                    <a:pt x="2109" y="664810"/>
                  </a:lnTo>
                  <a:lnTo>
                    <a:pt x="7366" y="618378"/>
                  </a:lnTo>
                  <a:lnTo>
                    <a:pt x="15669" y="572888"/>
                  </a:lnTo>
                  <a:lnTo>
                    <a:pt x="26917" y="528431"/>
                  </a:lnTo>
                  <a:lnTo>
                    <a:pt x="41009" y="485103"/>
                  </a:lnTo>
                  <a:lnTo>
                    <a:pt x="57845" y="442998"/>
                  </a:lnTo>
                  <a:lnTo>
                    <a:pt x="77324" y="402208"/>
                  </a:lnTo>
                  <a:lnTo>
                    <a:pt x="99345" y="362828"/>
                  </a:lnTo>
                  <a:lnTo>
                    <a:pt x="123807" y="324952"/>
                  </a:lnTo>
                  <a:lnTo>
                    <a:pt x="150610" y="288674"/>
                  </a:lnTo>
                  <a:lnTo>
                    <a:pt x="179652" y="254087"/>
                  </a:lnTo>
                  <a:lnTo>
                    <a:pt x="210833" y="221285"/>
                  </a:lnTo>
                  <a:lnTo>
                    <a:pt x="244053" y="190362"/>
                  </a:lnTo>
                  <a:lnTo>
                    <a:pt x="279209" y="161411"/>
                  </a:lnTo>
                  <a:lnTo>
                    <a:pt x="316203" y="134528"/>
                  </a:lnTo>
                  <a:lnTo>
                    <a:pt x="354932" y="109805"/>
                  </a:lnTo>
                  <a:lnTo>
                    <a:pt x="395296" y="87336"/>
                  </a:lnTo>
                  <a:lnTo>
                    <a:pt x="437194" y="67215"/>
                  </a:lnTo>
                  <a:lnTo>
                    <a:pt x="480525" y="49537"/>
                  </a:lnTo>
                  <a:lnTo>
                    <a:pt x="525189" y="34394"/>
                  </a:lnTo>
                  <a:lnTo>
                    <a:pt x="571085" y="21880"/>
                  </a:lnTo>
                  <a:lnTo>
                    <a:pt x="618112" y="12090"/>
                  </a:lnTo>
                  <a:lnTo>
                    <a:pt x="666169" y="5118"/>
                  </a:lnTo>
                  <a:lnTo>
                    <a:pt x="715156" y="1056"/>
                  </a:lnTo>
                  <a:lnTo>
                    <a:pt x="764971" y="0"/>
                  </a:lnTo>
                  <a:lnTo>
                    <a:pt x="814408" y="1979"/>
                  </a:lnTo>
                  <a:lnTo>
                    <a:pt x="862971" y="6908"/>
                  </a:lnTo>
                  <a:lnTo>
                    <a:pt x="910564" y="14692"/>
                  </a:lnTo>
                  <a:lnTo>
                    <a:pt x="957088" y="25239"/>
                  </a:lnTo>
                  <a:lnTo>
                    <a:pt x="1002446" y="38454"/>
                  </a:lnTo>
                  <a:lnTo>
                    <a:pt x="1046542" y="54245"/>
                  </a:lnTo>
                  <a:lnTo>
                    <a:pt x="1089277" y="72517"/>
                  </a:lnTo>
                  <a:lnTo>
                    <a:pt x="1130554" y="93178"/>
                  </a:lnTo>
                  <a:lnTo>
                    <a:pt x="1170275" y="116133"/>
                  </a:lnTo>
                  <a:lnTo>
                    <a:pt x="1208344" y="141291"/>
                  </a:lnTo>
                  <a:lnTo>
                    <a:pt x="1244663" y="168556"/>
                  </a:lnTo>
                  <a:lnTo>
                    <a:pt x="1279135" y="197836"/>
                  </a:lnTo>
                  <a:lnTo>
                    <a:pt x="1311661" y="229037"/>
                  </a:lnTo>
                  <a:lnTo>
                    <a:pt x="1342145" y="262066"/>
                  </a:lnTo>
                  <a:lnTo>
                    <a:pt x="1370490" y="296829"/>
                  </a:lnTo>
                  <a:lnTo>
                    <a:pt x="1396597" y="333233"/>
                  </a:lnTo>
                  <a:lnTo>
                    <a:pt x="1420370" y="371185"/>
                  </a:lnTo>
                  <a:lnTo>
                    <a:pt x="1441710" y="410590"/>
                  </a:lnTo>
                  <a:lnTo>
                    <a:pt x="1460522" y="451356"/>
                  </a:lnTo>
                  <a:lnTo>
                    <a:pt x="1476706" y="493389"/>
                  </a:lnTo>
                  <a:lnTo>
                    <a:pt x="1490166" y="536596"/>
                  </a:lnTo>
                  <a:lnTo>
                    <a:pt x="1500805" y="580882"/>
                  </a:lnTo>
                  <a:lnTo>
                    <a:pt x="1508525" y="626156"/>
                  </a:lnTo>
                  <a:lnTo>
                    <a:pt x="1513228" y="672323"/>
                  </a:lnTo>
                  <a:lnTo>
                    <a:pt x="1514817" y="719289"/>
                  </a:lnTo>
                  <a:lnTo>
                    <a:pt x="757389" y="719289"/>
                  </a:lnTo>
                  <a:lnTo>
                    <a:pt x="0" y="712088"/>
                  </a:lnTo>
                  <a:close/>
                </a:path>
              </a:pathLst>
            </a:custGeom>
            <a:ln w="12699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79192" y="2246435"/>
              <a:ext cx="2258695" cy="1071880"/>
            </a:xfrm>
            <a:custGeom>
              <a:avLst/>
              <a:gdLst/>
              <a:ahLst/>
              <a:cxnLst/>
              <a:rect l="l" t="t" r="r" b="b"/>
              <a:pathLst>
                <a:path w="2258695" h="1071879">
                  <a:moveTo>
                    <a:pt x="0" y="1060577"/>
                  </a:moveTo>
                  <a:lnTo>
                    <a:pt x="1534" y="1014115"/>
                  </a:lnTo>
                  <a:lnTo>
                    <a:pt x="5121" y="968179"/>
                  </a:lnTo>
                  <a:lnTo>
                    <a:pt x="10718" y="922808"/>
                  </a:lnTo>
                  <a:lnTo>
                    <a:pt x="18283" y="878042"/>
                  </a:lnTo>
                  <a:lnTo>
                    <a:pt x="27772" y="833920"/>
                  </a:lnTo>
                  <a:lnTo>
                    <a:pt x="39143" y="790483"/>
                  </a:lnTo>
                  <a:lnTo>
                    <a:pt x="52354" y="747770"/>
                  </a:lnTo>
                  <a:lnTo>
                    <a:pt x="67360" y="705821"/>
                  </a:lnTo>
                  <a:lnTo>
                    <a:pt x="84120" y="664676"/>
                  </a:lnTo>
                  <a:lnTo>
                    <a:pt x="102591" y="624375"/>
                  </a:lnTo>
                  <a:lnTo>
                    <a:pt x="122729" y="584957"/>
                  </a:lnTo>
                  <a:lnTo>
                    <a:pt x="144493" y="546462"/>
                  </a:lnTo>
                  <a:lnTo>
                    <a:pt x="167839" y="508930"/>
                  </a:lnTo>
                  <a:lnTo>
                    <a:pt x="192724" y="472400"/>
                  </a:lnTo>
                  <a:lnTo>
                    <a:pt x="219106" y="436914"/>
                  </a:lnTo>
                  <a:lnTo>
                    <a:pt x="246942" y="402509"/>
                  </a:lnTo>
                  <a:lnTo>
                    <a:pt x="276189" y="369227"/>
                  </a:lnTo>
                  <a:lnTo>
                    <a:pt x="306804" y="337107"/>
                  </a:lnTo>
                  <a:lnTo>
                    <a:pt x="338745" y="306189"/>
                  </a:lnTo>
                  <a:lnTo>
                    <a:pt x="371969" y="276512"/>
                  </a:lnTo>
                  <a:lnTo>
                    <a:pt x="406432" y="248116"/>
                  </a:lnTo>
                  <a:lnTo>
                    <a:pt x="442092" y="221042"/>
                  </a:lnTo>
                  <a:lnTo>
                    <a:pt x="478907" y="195328"/>
                  </a:lnTo>
                  <a:lnTo>
                    <a:pt x="516834" y="171016"/>
                  </a:lnTo>
                  <a:lnTo>
                    <a:pt x="555829" y="148143"/>
                  </a:lnTo>
                  <a:lnTo>
                    <a:pt x="595850" y="126751"/>
                  </a:lnTo>
                  <a:lnTo>
                    <a:pt x="636854" y="106880"/>
                  </a:lnTo>
                  <a:lnTo>
                    <a:pt x="678799" y="88568"/>
                  </a:lnTo>
                  <a:lnTo>
                    <a:pt x="721641" y="71856"/>
                  </a:lnTo>
                  <a:lnTo>
                    <a:pt x="765338" y="56783"/>
                  </a:lnTo>
                  <a:lnTo>
                    <a:pt x="809846" y="43390"/>
                  </a:lnTo>
                  <a:lnTo>
                    <a:pt x="855124" y="31715"/>
                  </a:lnTo>
                  <a:lnTo>
                    <a:pt x="901129" y="21800"/>
                  </a:lnTo>
                  <a:lnTo>
                    <a:pt x="947817" y="13683"/>
                  </a:lnTo>
                  <a:lnTo>
                    <a:pt x="995145" y="7405"/>
                  </a:lnTo>
                  <a:lnTo>
                    <a:pt x="1043072" y="3005"/>
                  </a:lnTo>
                  <a:lnTo>
                    <a:pt x="1091554" y="523"/>
                  </a:lnTo>
                  <a:lnTo>
                    <a:pt x="1140548" y="0"/>
                  </a:lnTo>
                  <a:lnTo>
                    <a:pt x="1190485" y="1504"/>
                  </a:lnTo>
                  <a:lnTo>
                    <a:pt x="1239850" y="5033"/>
                  </a:lnTo>
                  <a:lnTo>
                    <a:pt x="1288596" y="10546"/>
                  </a:lnTo>
                  <a:lnTo>
                    <a:pt x="1336680" y="17999"/>
                  </a:lnTo>
                  <a:lnTo>
                    <a:pt x="1384056" y="27349"/>
                  </a:lnTo>
                  <a:lnTo>
                    <a:pt x="1430680" y="38553"/>
                  </a:lnTo>
                  <a:lnTo>
                    <a:pt x="1476507" y="51568"/>
                  </a:lnTo>
                  <a:lnTo>
                    <a:pt x="1521493" y="66352"/>
                  </a:lnTo>
                  <a:lnTo>
                    <a:pt x="1565592" y="82861"/>
                  </a:lnTo>
                  <a:lnTo>
                    <a:pt x="1608759" y="101052"/>
                  </a:lnTo>
                  <a:lnTo>
                    <a:pt x="1650950" y="120883"/>
                  </a:lnTo>
                  <a:lnTo>
                    <a:pt x="1692121" y="142311"/>
                  </a:lnTo>
                  <a:lnTo>
                    <a:pt x="1732225" y="165292"/>
                  </a:lnTo>
                  <a:lnTo>
                    <a:pt x="1771219" y="189784"/>
                  </a:lnTo>
                  <a:lnTo>
                    <a:pt x="1809058" y="215743"/>
                  </a:lnTo>
                  <a:lnTo>
                    <a:pt x="1845696" y="243128"/>
                  </a:lnTo>
                  <a:lnTo>
                    <a:pt x="1881090" y="271894"/>
                  </a:lnTo>
                  <a:lnTo>
                    <a:pt x="1915193" y="301999"/>
                  </a:lnTo>
                  <a:lnTo>
                    <a:pt x="1947962" y="333401"/>
                  </a:lnTo>
                  <a:lnTo>
                    <a:pt x="1979352" y="366055"/>
                  </a:lnTo>
                  <a:lnTo>
                    <a:pt x="2009317" y="399920"/>
                  </a:lnTo>
                  <a:lnTo>
                    <a:pt x="2037814" y="434952"/>
                  </a:lnTo>
                  <a:lnTo>
                    <a:pt x="2064796" y="471108"/>
                  </a:lnTo>
                  <a:lnTo>
                    <a:pt x="2090220" y="508346"/>
                  </a:lnTo>
                  <a:lnTo>
                    <a:pt x="2114041" y="546622"/>
                  </a:lnTo>
                  <a:lnTo>
                    <a:pt x="2136214" y="585893"/>
                  </a:lnTo>
                  <a:lnTo>
                    <a:pt x="2156693" y="626118"/>
                  </a:lnTo>
                  <a:lnTo>
                    <a:pt x="2175435" y="667252"/>
                  </a:lnTo>
                  <a:lnTo>
                    <a:pt x="2192394" y="709252"/>
                  </a:lnTo>
                  <a:lnTo>
                    <a:pt x="2207525" y="752077"/>
                  </a:lnTo>
                  <a:lnTo>
                    <a:pt x="2220785" y="795682"/>
                  </a:lnTo>
                  <a:lnTo>
                    <a:pt x="2232127" y="840025"/>
                  </a:lnTo>
                  <a:lnTo>
                    <a:pt x="2241508" y="885063"/>
                  </a:lnTo>
                  <a:lnTo>
                    <a:pt x="2248882" y="930754"/>
                  </a:lnTo>
                  <a:lnTo>
                    <a:pt x="2254205" y="977053"/>
                  </a:lnTo>
                  <a:lnTo>
                    <a:pt x="2257431" y="1023919"/>
                  </a:lnTo>
                  <a:lnTo>
                    <a:pt x="2258517" y="1071308"/>
                  </a:lnTo>
                  <a:lnTo>
                    <a:pt x="1129233" y="1071308"/>
                  </a:lnTo>
                  <a:lnTo>
                    <a:pt x="0" y="1060577"/>
                  </a:lnTo>
                  <a:close/>
                </a:path>
              </a:pathLst>
            </a:custGeom>
            <a:ln w="12699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65493" y="1915731"/>
              <a:ext cx="2955290" cy="1402080"/>
            </a:xfrm>
            <a:custGeom>
              <a:avLst/>
              <a:gdLst/>
              <a:ahLst/>
              <a:cxnLst/>
              <a:rect l="l" t="t" r="r" b="b"/>
              <a:pathLst>
                <a:path w="2955290" h="1402079">
                  <a:moveTo>
                    <a:pt x="0" y="1387970"/>
                  </a:moveTo>
                  <a:lnTo>
                    <a:pt x="1320" y="1340758"/>
                  </a:lnTo>
                  <a:lnTo>
                    <a:pt x="4264" y="1293953"/>
                  </a:lnTo>
                  <a:lnTo>
                    <a:pt x="8805" y="1247579"/>
                  </a:lnTo>
                  <a:lnTo>
                    <a:pt x="14917" y="1201659"/>
                  </a:lnTo>
                  <a:lnTo>
                    <a:pt x="22573" y="1156219"/>
                  </a:lnTo>
                  <a:lnTo>
                    <a:pt x="31748" y="1111283"/>
                  </a:lnTo>
                  <a:lnTo>
                    <a:pt x="42415" y="1066874"/>
                  </a:lnTo>
                  <a:lnTo>
                    <a:pt x="54548" y="1023017"/>
                  </a:lnTo>
                  <a:lnTo>
                    <a:pt x="68122" y="979737"/>
                  </a:lnTo>
                  <a:lnTo>
                    <a:pt x="83110" y="937057"/>
                  </a:lnTo>
                  <a:lnTo>
                    <a:pt x="99486" y="895002"/>
                  </a:lnTo>
                  <a:lnTo>
                    <a:pt x="117223" y="853597"/>
                  </a:lnTo>
                  <a:lnTo>
                    <a:pt x="136297" y="812865"/>
                  </a:lnTo>
                  <a:lnTo>
                    <a:pt x="156680" y="772831"/>
                  </a:lnTo>
                  <a:lnTo>
                    <a:pt x="178346" y="733519"/>
                  </a:lnTo>
                  <a:lnTo>
                    <a:pt x="201270" y="694953"/>
                  </a:lnTo>
                  <a:lnTo>
                    <a:pt x="225425" y="657158"/>
                  </a:lnTo>
                  <a:lnTo>
                    <a:pt x="250786" y="620158"/>
                  </a:lnTo>
                  <a:lnTo>
                    <a:pt x="277325" y="583978"/>
                  </a:lnTo>
                  <a:lnTo>
                    <a:pt x="305018" y="548641"/>
                  </a:lnTo>
                  <a:lnTo>
                    <a:pt x="333837" y="514172"/>
                  </a:lnTo>
                  <a:lnTo>
                    <a:pt x="363757" y="480595"/>
                  </a:lnTo>
                  <a:lnTo>
                    <a:pt x="394751" y="447934"/>
                  </a:lnTo>
                  <a:lnTo>
                    <a:pt x="426794" y="416214"/>
                  </a:lnTo>
                  <a:lnTo>
                    <a:pt x="459860" y="385459"/>
                  </a:lnTo>
                  <a:lnTo>
                    <a:pt x="493922" y="355694"/>
                  </a:lnTo>
                  <a:lnTo>
                    <a:pt x="528953" y="326942"/>
                  </a:lnTo>
                  <a:lnTo>
                    <a:pt x="564929" y="299228"/>
                  </a:lnTo>
                  <a:lnTo>
                    <a:pt x="601823" y="272576"/>
                  </a:lnTo>
                  <a:lnTo>
                    <a:pt x="639609" y="247011"/>
                  </a:lnTo>
                  <a:lnTo>
                    <a:pt x="678260" y="222556"/>
                  </a:lnTo>
                  <a:lnTo>
                    <a:pt x="717751" y="199236"/>
                  </a:lnTo>
                  <a:lnTo>
                    <a:pt x="758055" y="177076"/>
                  </a:lnTo>
                  <a:lnTo>
                    <a:pt x="799147" y="156099"/>
                  </a:lnTo>
                  <a:lnTo>
                    <a:pt x="841000" y="136331"/>
                  </a:lnTo>
                  <a:lnTo>
                    <a:pt x="883588" y="117794"/>
                  </a:lnTo>
                  <a:lnTo>
                    <a:pt x="926885" y="100514"/>
                  </a:lnTo>
                  <a:lnTo>
                    <a:pt x="970866" y="84515"/>
                  </a:lnTo>
                  <a:lnTo>
                    <a:pt x="1015502" y="69820"/>
                  </a:lnTo>
                  <a:lnTo>
                    <a:pt x="1060770" y="56455"/>
                  </a:lnTo>
                  <a:lnTo>
                    <a:pt x="1106642" y="44444"/>
                  </a:lnTo>
                  <a:lnTo>
                    <a:pt x="1153093" y="33811"/>
                  </a:lnTo>
                  <a:lnTo>
                    <a:pt x="1200095" y="24580"/>
                  </a:lnTo>
                  <a:lnTo>
                    <a:pt x="1247625" y="16775"/>
                  </a:lnTo>
                  <a:lnTo>
                    <a:pt x="1295654" y="10421"/>
                  </a:lnTo>
                  <a:lnTo>
                    <a:pt x="1344157" y="5542"/>
                  </a:lnTo>
                  <a:lnTo>
                    <a:pt x="1393108" y="2163"/>
                  </a:lnTo>
                  <a:lnTo>
                    <a:pt x="1442481" y="307"/>
                  </a:lnTo>
                  <a:lnTo>
                    <a:pt x="1492250" y="0"/>
                  </a:lnTo>
                  <a:lnTo>
                    <a:pt x="1541652" y="1239"/>
                  </a:lnTo>
                  <a:lnTo>
                    <a:pt x="1590635" y="3999"/>
                  </a:lnTo>
                  <a:lnTo>
                    <a:pt x="1639174" y="8253"/>
                  </a:lnTo>
                  <a:lnTo>
                    <a:pt x="1687243" y="13979"/>
                  </a:lnTo>
                  <a:lnTo>
                    <a:pt x="1734818" y="21151"/>
                  </a:lnTo>
                  <a:lnTo>
                    <a:pt x="1781871" y="29747"/>
                  </a:lnTo>
                  <a:lnTo>
                    <a:pt x="1828380" y="39741"/>
                  </a:lnTo>
                  <a:lnTo>
                    <a:pt x="1874318" y="51109"/>
                  </a:lnTo>
                  <a:lnTo>
                    <a:pt x="1919659" y="63827"/>
                  </a:lnTo>
                  <a:lnTo>
                    <a:pt x="1964380" y="77872"/>
                  </a:lnTo>
                  <a:lnTo>
                    <a:pt x="2008454" y="93218"/>
                  </a:lnTo>
                  <a:lnTo>
                    <a:pt x="2051857" y="109842"/>
                  </a:lnTo>
                  <a:lnTo>
                    <a:pt x="2094563" y="127719"/>
                  </a:lnTo>
                  <a:lnTo>
                    <a:pt x="2136546" y="146825"/>
                  </a:lnTo>
                  <a:lnTo>
                    <a:pt x="2177782" y="167137"/>
                  </a:lnTo>
                  <a:lnTo>
                    <a:pt x="2218246" y="188629"/>
                  </a:lnTo>
                  <a:lnTo>
                    <a:pt x="2257912" y="211278"/>
                  </a:lnTo>
                  <a:lnTo>
                    <a:pt x="2296755" y="235059"/>
                  </a:lnTo>
                  <a:lnTo>
                    <a:pt x="2334749" y="259949"/>
                  </a:lnTo>
                  <a:lnTo>
                    <a:pt x="2371870" y="285923"/>
                  </a:lnTo>
                  <a:lnTo>
                    <a:pt x="2408092" y="312957"/>
                  </a:lnTo>
                  <a:lnTo>
                    <a:pt x="2443391" y="341026"/>
                  </a:lnTo>
                  <a:lnTo>
                    <a:pt x="2477740" y="370107"/>
                  </a:lnTo>
                  <a:lnTo>
                    <a:pt x="2511114" y="400175"/>
                  </a:lnTo>
                  <a:lnTo>
                    <a:pt x="2543489" y="431207"/>
                  </a:lnTo>
                  <a:lnTo>
                    <a:pt x="2574839" y="463177"/>
                  </a:lnTo>
                  <a:lnTo>
                    <a:pt x="2605139" y="496062"/>
                  </a:lnTo>
                  <a:lnTo>
                    <a:pt x="2634363" y="529838"/>
                  </a:lnTo>
                  <a:lnTo>
                    <a:pt x="2662486" y="564480"/>
                  </a:lnTo>
                  <a:lnTo>
                    <a:pt x="2689484" y="599965"/>
                  </a:lnTo>
                  <a:lnTo>
                    <a:pt x="2715331" y="636267"/>
                  </a:lnTo>
                  <a:lnTo>
                    <a:pt x="2740001" y="673363"/>
                  </a:lnTo>
                  <a:lnTo>
                    <a:pt x="2763470" y="711229"/>
                  </a:lnTo>
                  <a:lnTo>
                    <a:pt x="2785712" y="749840"/>
                  </a:lnTo>
                  <a:lnTo>
                    <a:pt x="2806701" y="789173"/>
                  </a:lnTo>
                  <a:lnTo>
                    <a:pt x="2826414" y="829203"/>
                  </a:lnTo>
                  <a:lnTo>
                    <a:pt x="2844824" y="869905"/>
                  </a:lnTo>
                  <a:lnTo>
                    <a:pt x="2861906" y="911256"/>
                  </a:lnTo>
                  <a:lnTo>
                    <a:pt x="2877635" y="953232"/>
                  </a:lnTo>
                  <a:lnTo>
                    <a:pt x="2891986" y="995808"/>
                  </a:lnTo>
                  <a:lnTo>
                    <a:pt x="2904933" y="1038960"/>
                  </a:lnTo>
                  <a:lnTo>
                    <a:pt x="2916452" y="1082664"/>
                  </a:lnTo>
                  <a:lnTo>
                    <a:pt x="2926517" y="1126896"/>
                  </a:lnTo>
                  <a:lnTo>
                    <a:pt x="2935103" y="1171632"/>
                  </a:lnTo>
                  <a:lnTo>
                    <a:pt x="2942184" y="1216847"/>
                  </a:lnTo>
                  <a:lnTo>
                    <a:pt x="2947735" y="1262517"/>
                  </a:lnTo>
                  <a:lnTo>
                    <a:pt x="2951732" y="1308618"/>
                  </a:lnTo>
                  <a:lnTo>
                    <a:pt x="2954148" y="1355126"/>
                  </a:lnTo>
                  <a:lnTo>
                    <a:pt x="2954959" y="1402016"/>
                  </a:lnTo>
                  <a:lnTo>
                    <a:pt x="1477441" y="1402016"/>
                  </a:lnTo>
                  <a:lnTo>
                    <a:pt x="0" y="1387970"/>
                  </a:lnTo>
                  <a:close/>
                </a:path>
              </a:pathLst>
            </a:custGeom>
            <a:ln w="12699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988052" y="3224784"/>
              <a:ext cx="3641090" cy="280670"/>
            </a:xfrm>
            <a:custGeom>
              <a:avLst/>
              <a:gdLst/>
              <a:ahLst/>
              <a:cxnLst/>
              <a:rect l="l" t="t" r="r" b="b"/>
              <a:pathLst>
                <a:path w="3641090" h="280670">
                  <a:moveTo>
                    <a:pt x="3500628" y="0"/>
                  </a:moveTo>
                  <a:lnTo>
                    <a:pt x="3500628" y="70104"/>
                  </a:lnTo>
                  <a:lnTo>
                    <a:pt x="140208" y="70104"/>
                  </a:lnTo>
                  <a:lnTo>
                    <a:pt x="140208" y="0"/>
                  </a:lnTo>
                  <a:lnTo>
                    <a:pt x="0" y="140208"/>
                  </a:lnTo>
                  <a:lnTo>
                    <a:pt x="140208" y="280416"/>
                  </a:lnTo>
                  <a:lnTo>
                    <a:pt x="140208" y="210312"/>
                  </a:lnTo>
                  <a:lnTo>
                    <a:pt x="3500628" y="210312"/>
                  </a:lnTo>
                  <a:lnTo>
                    <a:pt x="3500628" y="280416"/>
                  </a:lnTo>
                  <a:lnTo>
                    <a:pt x="3640836" y="140208"/>
                  </a:lnTo>
                  <a:lnTo>
                    <a:pt x="3500628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928910" y="2931453"/>
            <a:ext cx="326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7E7E"/>
                </a:solidFill>
                <a:latin typeface="Calibri"/>
                <a:cs typeface="Calibri"/>
              </a:rPr>
              <a:t>Escala </a:t>
            </a:r>
            <a:r>
              <a:rPr sz="900" b="1" spc="-1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7E7E7E"/>
                </a:solidFill>
                <a:latin typeface="Calibri"/>
                <a:cs typeface="Calibri"/>
              </a:rPr>
              <a:t>m</a:t>
            </a:r>
            <a:r>
              <a:rPr sz="900" b="1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900" b="1" spc="-5" dirty="0">
                <a:solidFill>
                  <a:srgbClr val="7E7E7E"/>
                </a:solidFill>
                <a:latin typeface="Calibri"/>
                <a:cs typeface="Calibri"/>
              </a:rPr>
              <a:t>no</a:t>
            </a:r>
            <a:r>
              <a:rPr sz="900" b="1" dirty="0">
                <a:solidFill>
                  <a:srgbClr val="7E7E7E"/>
                </a:solidFill>
                <a:latin typeface="Calibri"/>
                <a:cs typeface="Calibri"/>
              </a:rPr>
              <a:t>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15125" y="3125256"/>
            <a:ext cx="679450" cy="320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">
              <a:lnSpc>
                <a:spcPts val="1125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0,5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1km</a:t>
            </a:r>
            <a:endParaRPr sz="1050">
              <a:latin typeface="Calibri"/>
              <a:cs typeface="Calibri"/>
            </a:endParaRPr>
          </a:p>
          <a:p>
            <a:pPr>
              <a:lnSpc>
                <a:spcPts val="1185"/>
              </a:lnSpc>
            </a:pPr>
            <a:r>
              <a:rPr sz="1100" b="1" spc="-5" dirty="0">
                <a:latin typeface="Calibri"/>
                <a:cs typeface="Calibri"/>
              </a:rPr>
              <a:t>Proximidad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01137" y="3098568"/>
            <a:ext cx="572770" cy="347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ts val="123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1,5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km</a:t>
            </a:r>
            <a:endParaRPr sz="1050">
              <a:latin typeface="Calibri"/>
              <a:cs typeface="Calibri"/>
            </a:endParaRPr>
          </a:p>
          <a:p>
            <a:pPr marR="53340" algn="r">
              <a:lnSpc>
                <a:spcPts val="1290"/>
              </a:lnSpc>
            </a:pPr>
            <a:r>
              <a:rPr sz="1100" b="1" spc="-5" dirty="0">
                <a:latin typeface="Calibri"/>
                <a:cs typeface="Calibri"/>
              </a:rPr>
              <a:t>Sector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43710" y="2989974"/>
            <a:ext cx="915035" cy="454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0865">
              <a:lnSpc>
                <a:spcPts val="1005"/>
              </a:lnSpc>
              <a:spcBef>
                <a:spcPts val="100"/>
              </a:spcBef>
            </a:pPr>
            <a:r>
              <a:rPr sz="900" b="1" spc="-5" dirty="0">
                <a:solidFill>
                  <a:srgbClr val="7E7E7E"/>
                </a:solidFill>
                <a:latin typeface="Calibri"/>
                <a:cs typeface="Calibri"/>
              </a:rPr>
              <a:t>Escala</a:t>
            </a:r>
            <a:endParaRPr sz="900">
              <a:latin typeface="Calibri"/>
              <a:cs typeface="Calibri"/>
            </a:endParaRPr>
          </a:p>
          <a:p>
            <a:pPr marL="25400">
              <a:lnSpc>
                <a:spcPts val="1120"/>
              </a:lnSpc>
              <a:tabLst>
                <a:tab pos="570865" algn="l"/>
              </a:tabLst>
            </a:pPr>
            <a:r>
              <a:rPr sz="1575" baseline="-7936" dirty="0">
                <a:latin typeface="Calibri"/>
                <a:cs typeface="Calibri"/>
              </a:rPr>
              <a:t>&gt; 5 km	</a:t>
            </a:r>
            <a:r>
              <a:rPr sz="900" b="1" spc="-5" dirty="0">
                <a:solidFill>
                  <a:srgbClr val="7E7E7E"/>
                </a:solidFill>
                <a:latin typeface="Calibri"/>
                <a:cs typeface="Calibri"/>
              </a:rPr>
              <a:t>mayor</a:t>
            </a:r>
            <a:endParaRPr sz="900">
              <a:latin typeface="Calibri"/>
              <a:cs typeface="Calibri"/>
            </a:endParaRPr>
          </a:p>
          <a:p>
            <a:pPr marL="62865">
              <a:lnSpc>
                <a:spcPts val="1255"/>
              </a:lnSpc>
            </a:pPr>
            <a:r>
              <a:rPr sz="1100" b="1" spc="-5" dirty="0">
                <a:latin typeface="Calibri"/>
                <a:cs typeface="Calibri"/>
              </a:rPr>
              <a:t>Zonal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11349" y="1919486"/>
            <a:ext cx="967740" cy="757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Nú</a:t>
            </a:r>
            <a:r>
              <a:rPr sz="800" spc="5" dirty="0">
                <a:solidFill>
                  <a:srgbClr val="7E7E7E"/>
                </a:solidFill>
                <a:latin typeface="Calibri"/>
                <a:cs typeface="Calibri"/>
              </a:rPr>
              <a:t>m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er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o</a:t>
            </a:r>
            <a:r>
              <a:rPr sz="80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d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8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800" spc="-10" dirty="0">
                <a:solidFill>
                  <a:srgbClr val="7E7E7E"/>
                </a:solidFill>
                <a:latin typeface="Calibri"/>
                <a:cs typeface="Calibri"/>
              </a:rPr>
              <a:t>f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iliados</a:t>
            </a:r>
            <a:endParaRPr sz="800">
              <a:latin typeface="Calibri"/>
              <a:cs typeface="Calibri"/>
            </a:endParaRPr>
          </a:p>
          <a:p>
            <a:pPr marR="5080" indent="433705" algn="r">
              <a:lnSpc>
                <a:spcPct val="100000"/>
              </a:lnSpc>
            </a:pP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C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o</a:t>
            </a:r>
            <a:r>
              <a:rPr sz="800" spc="5" dirty="0">
                <a:solidFill>
                  <a:srgbClr val="7E7E7E"/>
                </a:solidFill>
                <a:latin typeface="Calibri"/>
                <a:cs typeface="Calibri"/>
              </a:rPr>
              <a:t>m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plejida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d  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Costos de operación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Monto inversiones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Capacidad</a:t>
            </a:r>
            <a:r>
              <a:rPr sz="800" spc="-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organizativa</a:t>
            </a:r>
            <a:endParaRPr sz="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Cobertura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988052" y="3776471"/>
            <a:ext cx="3689985" cy="1814195"/>
            <a:chOff x="4988052" y="3776471"/>
            <a:chExt cx="3689985" cy="1814195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6152" y="3864863"/>
              <a:ext cx="3589400" cy="171297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988052" y="3776471"/>
              <a:ext cx="3683635" cy="1807845"/>
            </a:xfrm>
            <a:custGeom>
              <a:avLst/>
              <a:gdLst/>
              <a:ahLst/>
              <a:cxnLst/>
              <a:rect l="l" t="t" r="r" b="b"/>
              <a:pathLst>
                <a:path w="3683634" h="1807845">
                  <a:moveTo>
                    <a:pt x="687324" y="0"/>
                  </a:moveTo>
                  <a:lnTo>
                    <a:pt x="0" y="0"/>
                  </a:lnTo>
                  <a:lnTo>
                    <a:pt x="0" y="280416"/>
                  </a:lnTo>
                  <a:lnTo>
                    <a:pt x="687324" y="280416"/>
                  </a:lnTo>
                  <a:lnTo>
                    <a:pt x="687324" y="0"/>
                  </a:lnTo>
                  <a:close/>
                </a:path>
                <a:path w="3683634" h="1807845">
                  <a:moveTo>
                    <a:pt x="3683495" y="1802599"/>
                  </a:moveTo>
                  <a:lnTo>
                    <a:pt x="3652710" y="1104912"/>
                  </a:lnTo>
                  <a:lnTo>
                    <a:pt x="3627043" y="1139063"/>
                  </a:lnTo>
                  <a:lnTo>
                    <a:pt x="3334499" y="1807476"/>
                  </a:lnTo>
                  <a:lnTo>
                    <a:pt x="3683495" y="180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322560" y="4881373"/>
              <a:ext cx="349250" cy="702945"/>
            </a:xfrm>
            <a:custGeom>
              <a:avLst/>
              <a:gdLst/>
              <a:ahLst/>
              <a:cxnLst/>
              <a:rect l="l" t="t" r="r" b="b"/>
              <a:pathLst>
                <a:path w="349250" h="702945">
                  <a:moveTo>
                    <a:pt x="292544" y="34150"/>
                  </a:moveTo>
                  <a:lnTo>
                    <a:pt x="0" y="702564"/>
                  </a:lnTo>
                  <a:lnTo>
                    <a:pt x="348995" y="697687"/>
                  </a:lnTo>
                  <a:lnTo>
                    <a:pt x="318211" y="0"/>
                  </a:lnTo>
                  <a:lnTo>
                    <a:pt x="292544" y="3415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854665" y="1697268"/>
            <a:ext cx="11918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Escalas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los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polígonos</a:t>
            </a:r>
            <a:r>
              <a:rPr sz="700" spc="18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DEMOS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180993" y="1782315"/>
            <a:ext cx="85725" cy="1530350"/>
            <a:chOff x="8180993" y="1782315"/>
            <a:chExt cx="85725" cy="1530350"/>
          </a:xfrm>
        </p:grpSpPr>
        <p:sp>
          <p:nvSpPr>
            <p:cNvPr id="28" name="object 28"/>
            <p:cNvSpPr/>
            <p:nvPr/>
          </p:nvSpPr>
          <p:spPr>
            <a:xfrm>
              <a:off x="8216646" y="1853759"/>
              <a:ext cx="7620" cy="1444625"/>
            </a:xfrm>
            <a:custGeom>
              <a:avLst/>
              <a:gdLst/>
              <a:ahLst/>
              <a:cxnLst/>
              <a:rect l="l" t="t" r="r" b="b"/>
              <a:pathLst>
                <a:path w="7620" h="1444625">
                  <a:moveTo>
                    <a:pt x="0" y="1444218"/>
                  </a:moveTo>
                  <a:lnTo>
                    <a:pt x="7277" y="0"/>
                  </a:lnTo>
                </a:path>
              </a:pathLst>
            </a:custGeom>
            <a:ln w="28575">
              <a:solidFill>
                <a:srgbClr val="5634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80993" y="1782315"/>
              <a:ext cx="85725" cy="86360"/>
            </a:xfrm>
            <a:custGeom>
              <a:avLst/>
              <a:gdLst/>
              <a:ahLst/>
              <a:cxnLst/>
              <a:rect l="l" t="t" r="r" b="b"/>
              <a:pathLst>
                <a:path w="85725" h="86360">
                  <a:moveTo>
                    <a:pt x="43294" y="0"/>
                  </a:moveTo>
                  <a:lnTo>
                    <a:pt x="0" y="85509"/>
                  </a:lnTo>
                  <a:lnTo>
                    <a:pt x="85725" y="85940"/>
                  </a:lnTo>
                  <a:lnTo>
                    <a:pt x="43294" y="0"/>
                  </a:lnTo>
                  <a:close/>
                </a:path>
              </a:pathLst>
            </a:custGeom>
            <a:solidFill>
              <a:srgbClr val="563401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8314268" y="1746250"/>
            <a:ext cx="165735" cy="7594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z="1100" b="1" spc="-5" dirty="0">
                <a:solidFill>
                  <a:srgbClr val="767070"/>
                </a:solidFill>
                <a:latin typeface="Calibri"/>
                <a:cs typeface="Calibri"/>
              </a:rPr>
              <a:t>Complejidad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789932" y="1627632"/>
            <a:ext cx="3935095" cy="4090670"/>
          </a:xfrm>
          <a:custGeom>
            <a:avLst/>
            <a:gdLst/>
            <a:ahLst/>
            <a:cxnLst/>
            <a:rect l="l" t="t" r="r" b="b"/>
            <a:pathLst>
              <a:path w="3935095" h="4090670">
                <a:moveTo>
                  <a:pt x="0" y="0"/>
                </a:moveTo>
                <a:lnTo>
                  <a:pt x="3934967" y="0"/>
                </a:lnTo>
                <a:lnTo>
                  <a:pt x="3934967" y="4090416"/>
                </a:lnTo>
                <a:lnTo>
                  <a:pt x="0" y="40904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023776" y="3118819"/>
            <a:ext cx="762000" cy="497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1195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1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1,5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km</a:t>
            </a:r>
            <a:endParaRPr sz="1050">
              <a:latin typeface="Calibri"/>
              <a:cs typeface="Calibri"/>
            </a:endParaRPr>
          </a:p>
          <a:p>
            <a:pPr marL="109855">
              <a:lnSpc>
                <a:spcPts val="1255"/>
              </a:lnSpc>
            </a:pPr>
            <a:r>
              <a:rPr sz="1100" b="1" spc="-5" dirty="0">
                <a:latin typeface="Calibri"/>
                <a:cs typeface="Calibri"/>
              </a:rPr>
              <a:t>Vecindario</a:t>
            </a:r>
            <a:endParaRPr sz="1100">
              <a:latin typeface="Calibri"/>
              <a:cs typeface="Calibri"/>
            </a:endParaRPr>
          </a:p>
          <a:p>
            <a:pPr marL="43180">
              <a:lnSpc>
                <a:spcPct val="100000"/>
              </a:lnSpc>
              <a:spcBef>
                <a:spcPts val="170"/>
              </a:spcBef>
            </a:pPr>
            <a:r>
              <a:rPr sz="90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s</a:t>
            </a:r>
            <a:r>
              <a:rPr sz="900" dirty="0">
                <a:latin typeface="Calibri"/>
                <a:cs typeface="Calibri"/>
              </a:rPr>
              <a:t>ca</a:t>
            </a:r>
            <a:r>
              <a:rPr sz="900" spc="-5" dirty="0">
                <a:latin typeface="Calibri"/>
                <a:cs typeface="Calibri"/>
              </a:rPr>
              <a:t>l</a:t>
            </a:r>
            <a:r>
              <a:rPr sz="900" dirty="0">
                <a:latin typeface="Calibri"/>
                <a:cs typeface="Calibri"/>
              </a:rPr>
              <a:t>as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5" dirty="0">
                <a:latin typeface="Calibri"/>
                <a:cs typeface="Calibri"/>
              </a:rPr>
              <a:t>M</a:t>
            </a:r>
            <a:r>
              <a:rPr sz="900" dirty="0">
                <a:latin typeface="Calibri"/>
                <a:cs typeface="Calibri"/>
              </a:rPr>
              <a:t>OS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240782" y="3270503"/>
            <a:ext cx="2317115" cy="324485"/>
            <a:chOff x="5240782" y="3270503"/>
            <a:chExt cx="2317115" cy="324485"/>
          </a:xfrm>
        </p:grpSpPr>
        <p:sp>
          <p:nvSpPr>
            <p:cNvPr id="34" name="object 34"/>
            <p:cNvSpPr/>
            <p:nvPr/>
          </p:nvSpPr>
          <p:spPr>
            <a:xfrm>
              <a:off x="5266944" y="3270503"/>
              <a:ext cx="0" cy="324485"/>
            </a:xfrm>
            <a:custGeom>
              <a:avLst/>
              <a:gdLst/>
              <a:ahLst/>
              <a:cxnLst/>
              <a:rect l="l" t="t" r="r" b="b"/>
              <a:pathLst>
                <a:path h="324485">
                  <a:moveTo>
                    <a:pt x="0" y="0"/>
                  </a:moveTo>
                  <a:lnTo>
                    <a:pt x="0" y="324002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540752" y="3270503"/>
              <a:ext cx="0" cy="324485"/>
            </a:xfrm>
            <a:custGeom>
              <a:avLst/>
              <a:gdLst/>
              <a:ahLst/>
              <a:cxnLst/>
              <a:rect l="l" t="t" r="r" b="b"/>
              <a:pathLst>
                <a:path h="324485">
                  <a:moveTo>
                    <a:pt x="0" y="0"/>
                  </a:moveTo>
                  <a:lnTo>
                    <a:pt x="0" y="324002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266182" y="3541013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5">
                  <a:moveTo>
                    <a:pt x="0" y="0"/>
                  </a:moveTo>
                  <a:lnTo>
                    <a:pt x="75600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240782" y="351561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776459" y="3530345"/>
              <a:ext cx="756285" cy="0"/>
            </a:xfrm>
            <a:custGeom>
              <a:avLst/>
              <a:gdLst/>
              <a:ahLst/>
              <a:cxnLst/>
              <a:rect l="l" t="t" r="r" b="b"/>
              <a:pathLst>
                <a:path w="756284">
                  <a:moveTo>
                    <a:pt x="756005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507065" y="350494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41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0692" y="1592580"/>
            <a:ext cx="2520950" cy="4605655"/>
          </a:xfrm>
          <a:custGeom>
            <a:avLst/>
            <a:gdLst/>
            <a:ahLst/>
            <a:cxnLst/>
            <a:rect l="l" t="t" r="r" b="b"/>
            <a:pathLst>
              <a:path w="2520950" h="4605655">
                <a:moveTo>
                  <a:pt x="0" y="4605528"/>
                </a:moveTo>
                <a:lnTo>
                  <a:pt x="2520696" y="4605528"/>
                </a:lnTo>
                <a:lnTo>
                  <a:pt x="2520696" y="0"/>
                </a:lnTo>
                <a:lnTo>
                  <a:pt x="0" y="0"/>
                </a:lnTo>
                <a:lnTo>
                  <a:pt x="0" y="4605528"/>
                </a:lnTo>
                <a:close/>
              </a:path>
            </a:pathLst>
          </a:custGeom>
          <a:solidFill>
            <a:srgbClr val="F0E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10071" y="1574291"/>
            <a:ext cx="2519680" cy="4624070"/>
          </a:xfrm>
          <a:custGeom>
            <a:avLst/>
            <a:gdLst/>
            <a:ahLst/>
            <a:cxnLst/>
            <a:rect l="l" t="t" r="r" b="b"/>
            <a:pathLst>
              <a:path w="2519679" h="4624070">
                <a:moveTo>
                  <a:pt x="0" y="4623816"/>
                </a:moveTo>
                <a:lnTo>
                  <a:pt x="2519172" y="4623816"/>
                </a:lnTo>
                <a:lnTo>
                  <a:pt x="2519172" y="0"/>
                </a:lnTo>
                <a:lnTo>
                  <a:pt x="0" y="0"/>
                </a:lnTo>
                <a:lnTo>
                  <a:pt x="0" y="4623816"/>
                </a:lnTo>
                <a:close/>
              </a:path>
            </a:pathLst>
          </a:custGeom>
          <a:solidFill>
            <a:srgbClr val="F0E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0" y="1592580"/>
            <a:ext cx="2520950" cy="4589145"/>
          </a:xfrm>
          <a:custGeom>
            <a:avLst/>
            <a:gdLst/>
            <a:ahLst/>
            <a:cxnLst/>
            <a:rect l="l" t="t" r="r" b="b"/>
            <a:pathLst>
              <a:path w="2520950" h="4589145">
                <a:moveTo>
                  <a:pt x="0" y="4588764"/>
                </a:moveTo>
                <a:lnTo>
                  <a:pt x="2520696" y="4588764"/>
                </a:lnTo>
                <a:lnTo>
                  <a:pt x="2520696" y="0"/>
                </a:lnTo>
                <a:lnTo>
                  <a:pt x="0" y="0"/>
                </a:lnTo>
                <a:lnTo>
                  <a:pt x="0" y="4588764"/>
                </a:lnTo>
                <a:close/>
              </a:path>
            </a:pathLst>
          </a:custGeom>
          <a:solidFill>
            <a:srgbClr val="F0E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" y="1295400"/>
            <a:ext cx="2520950" cy="18415"/>
          </a:xfrm>
          <a:custGeom>
            <a:avLst/>
            <a:gdLst/>
            <a:ahLst/>
            <a:cxnLst/>
            <a:rect l="l" t="t" r="r" b="b"/>
            <a:pathLst>
              <a:path w="2520950" h="18415">
                <a:moveTo>
                  <a:pt x="0" y="18287"/>
                </a:moveTo>
                <a:lnTo>
                  <a:pt x="2520696" y="18287"/>
                </a:lnTo>
                <a:lnTo>
                  <a:pt x="2520696" y="0"/>
                </a:lnTo>
                <a:lnTo>
                  <a:pt x="0" y="0"/>
                </a:lnTo>
                <a:lnTo>
                  <a:pt x="0" y="18287"/>
                </a:lnTo>
                <a:close/>
              </a:path>
            </a:pathLst>
          </a:custGeom>
          <a:solidFill>
            <a:srgbClr val="F0E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9752" y="1639823"/>
            <a:ext cx="2324099" cy="227380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8848" y="1650492"/>
            <a:ext cx="2302751" cy="226314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18276" y="1638300"/>
            <a:ext cx="2302763" cy="227837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14913" y="993056"/>
            <a:ext cx="29864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2.14.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Definición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 Espacios</a:t>
            </a:r>
            <a:r>
              <a:rPr spc="-1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DEMOS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09600" y="1592580"/>
            <a:ext cx="2520950" cy="458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269875" marR="90805" indent="-172720" algn="just">
              <a:lnSpc>
                <a:spcPct val="100000"/>
              </a:lnSpc>
              <a:buFont typeface="Arial MT"/>
              <a:buChar char="•"/>
              <a:tabLst>
                <a:tab pos="270510" algn="l"/>
              </a:tabLst>
            </a:pPr>
            <a:r>
              <a:rPr sz="1000" spc="-5" dirty="0">
                <a:latin typeface="Calibri"/>
                <a:cs typeface="Calibri"/>
              </a:rPr>
              <a:t>Definen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perímetro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el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área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del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Polígono</a:t>
            </a:r>
            <a:r>
              <a:rPr sz="10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DEMOS</a:t>
            </a:r>
            <a:endParaRPr sz="1000">
              <a:latin typeface="Calibri"/>
              <a:cs typeface="Calibri"/>
            </a:endParaRPr>
          </a:p>
          <a:p>
            <a:pPr marL="269875" marR="88900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70510" algn="l"/>
              </a:tabLst>
            </a:pPr>
            <a:r>
              <a:rPr sz="1000" spc="-5" dirty="0">
                <a:latin typeface="Calibri"/>
                <a:cs typeface="Calibri"/>
              </a:rPr>
              <a:t>Generan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gastos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administración</a:t>
            </a:r>
            <a:r>
              <a:rPr sz="1000" spc="-5" dirty="0">
                <a:latin typeface="Calibri"/>
                <a:cs typeface="Calibri"/>
              </a:rPr>
              <a:t>: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seguridad,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mantenimiento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rutinario,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mantenimiento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periódico,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etc.</a:t>
            </a:r>
            <a:endParaRPr sz="1000">
              <a:latin typeface="Calibri"/>
              <a:cs typeface="Calibri"/>
            </a:endParaRPr>
          </a:p>
          <a:p>
            <a:pPr marL="269875" marR="89535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70510" algn="l"/>
              </a:tabLst>
            </a:pPr>
            <a:r>
              <a:rPr sz="1000" spc="-5" dirty="0">
                <a:latin typeface="Calibri"/>
                <a:cs typeface="Calibri"/>
              </a:rPr>
              <a:t>¿Qué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área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tienen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espacios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coadministrar?</a:t>
            </a:r>
            <a:endParaRPr sz="1000">
              <a:latin typeface="Calibri"/>
              <a:cs typeface="Calibri"/>
            </a:endParaRPr>
          </a:p>
          <a:p>
            <a:pPr marL="269875" marR="90170" indent="-172085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70510" algn="l"/>
              </a:tabLst>
            </a:pPr>
            <a:r>
              <a:rPr sz="1000" spc="-10" dirty="0">
                <a:latin typeface="Calibri"/>
                <a:cs typeface="Calibri"/>
              </a:rPr>
              <a:t>¿A</a:t>
            </a:r>
            <a:r>
              <a:rPr sz="1000" spc="-5" dirty="0">
                <a:latin typeface="Calibri"/>
                <a:cs typeface="Calibri"/>
              </a:rPr>
              <a:t> cuánto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ascienden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anualmente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los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gastos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por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administración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estos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espacios?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50692" y="1592580"/>
            <a:ext cx="2520950" cy="4605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Times New Roman"/>
              <a:cs typeface="Times New Roman"/>
            </a:endParaRPr>
          </a:p>
          <a:p>
            <a:pPr marL="269240" marR="88265" indent="-172720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69875" algn="l"/>
              </a:tabLst>
            </a:pPr>
            <a:r>
              <a:rPr sz="1000" spc="-5" dirty="0">
                <a:latin typeface="Calibri"/>
                <a:cs typeface="Calibri"/>
              </a:rPr>
              <a:t>Demandan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inversiones</a:t>
            </a:r>
            <a:r>
              <a:rPr sz="1000" spc="-5" dirty="0">
                <a:latin typeface="Calibri"/>
                <a:cs typeface="Calibri"/>
              </a:rPr>
              <a:t> en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rehabilitación </a:t>
            </a:r>
            <a:r>
              <a:rPr sz="1000" spc="-2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andenes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zonas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duras,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arbolado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urbano,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paisajismo,</a:t>
            </a:r>
            <a:r>
              <a:rPr sz="1000" spc="-5" dirty="0">
                <a:latin typeface="Calibri"/>
                <a:cs typeface="Calibri"/>
              </a:rPr>
              <a:t> alumbrado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público,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mobiliario,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etc.</a:t>
            </a:r>
            <a:endParaRPr sz="1000">
              <a:latin typeface="Calibri"/>
              <a:cs typeface="Calibri"/>
            </a:endParaRPr>
          </a:p>
          <a:p>
            <a:pPr marL="269240" marR="90805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69875" algn="l"/>
              </a:tabLst>
            </a:pPr>
            <a:r>
              <a:rPr sz="1000" spc="-5" dirty="0">
                <a:latin typeface="Calibri"/>
                <a:cs typeface="Calibri"/>
              </a:rPr>
              <a:t>Pueden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requerir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inversiones</a:t>
            </a:r>
            <a:r>
              <a:rPr sz="1000" spc="2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en </a:t>
            </a:r>
            <a:r>
              <a:rPr sz="1000" spc="-5" dirty="0">
                <a:latin typeface="Calibri"/>
                <a:cs typeface="Calibri"/>
              </a:rPr>
              <a:t> instalación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nuevos</a:t>
            </a:r>
            <a:r>
              <a:rPr sz="10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elementos</a:t>
            </a:r>
            <a:endParaRPr sz="1000">
              <a:latin typeface="Calibri"/>
              <a:cs typeface="Calibri"/>
            </a:endParaRPr>
          </a:p>
          <a:p>
            <a:pPr marL="269240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69875" algn="l"/>
              </a:tabLst>
            </a:pPr>
            <a:r>
              <a:rPr sz="1000" spc="-5" dirty="0">
                <a:latin typeface="Calibri"/>
                <a:cs typeface="Calibri"/>
              </a:rPr>
              <a:t>¿Qué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área </a:t>
            </a:r>
            <a:r>
              <a:rPr sz="1000" spc="-5" dirty="0">
                <a:latin typeface="Calibri"/>
                <a:cs typeface="Calibri"/>
              </a:rPr>
              <a:t>tienen los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espacios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mejorar?</a:t>
            </a:r>
            <a:endParaRPr sz="1000">
              <a:latin typeface="Calibri"/>
              <a:cs typeface="Calibri"/>
            </a:endParaRPr>
          </a:p>
          <a:p>
            <a:pPr marL="269240" marR="88900" indent="-172720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69875" algn="l"/>
              </a:tabLst>
            </a:pPr>
            <a:r>
              <a:rPr sz="1000" spc="-10" dirty="0">
                <a:latin typeface="Calibri"/>
                <a:cs typeface="Calibri"/>
              </a:rPr>
              <a:t>¿A</a:t>
            </a:r>
            <a:r>
              <a:rPr sz="1000" spc="-5" dirty="0">
                <a:latin typeface="Calibri"/>
                <a:cs typeface="Calibri"/>
              </a:rPr>
              <a:t> cuánto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ascienden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las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C00000"/>
                </a:solidFill>
                <a:latin typeface="Calibri"/>
                <a:cs typeface="Calibri"/>
              </a:rPr>
              <a:t>inversiones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 prioritarias?</a:t>
            </a:r>
            <a:endParaRPr sz="1000">
              <a:latin typeface="Calibri"/>
              <a:cs typeface="Calibri"/>
            </a:endParaRPr>
          </a:p>
          <a:p>
            <a:pPr marL="269240" marR="87630" indent="-172720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69875" algn="l"/>
              </a:tabLst>
            </a:pPr>
            <a:r>
              <a:rPr sz="1000" spc="-5" dirty="0">
                <a:latin typeface="Calibri"/>
                <a:cs typeface="Calibri"/>
              </a:rPr>
              <a:t>¿En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cuánto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tiempo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considera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viable 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realizarlas?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35979" y="1574291"/>
            <a:ext cx="2493645" cy="4624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231140" marR="191135" indent="-172085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31775" algn="l"/>
              </a:tabLst>
            </a:pPr>
            <a:r>
              <a:rPr sz="1000" spc="-5" dirty="0">
                <a:latin typeface="Calibri"/>
                <a:cs typeface="Calibri"/>
              </a:rPr>
              <a:t>Deben 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generar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los ingresos </a:t>
            </a:r>
            <a:r>
              <a:rPr sz="1000" spc="-5" dirty="0">
                <a:latin typeface="Calibri"/>
                <a:cs typeface="Calibri"/>
              </a:rPr>
              <a:t>necesarios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para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cubrir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los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gastos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financiar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las 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inversiones.</a:t>
            </a:r>
            <a:endParaRPr sz="1000">
              <a:latin typeface="Calibri"/>
              <a:cs typeface="Calibri"/>
            </a:endParaRPr>
          </a:p>
          <a:p>
            <a:pPr marL="231140" marR="189865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31775" algn="l"/>
              </a:tabLst>
            </a:pPr>
            <a:r>
              <a:rPr sz="1000" spc="-5" dirty="0">
                <a:latin typeface="Calibri"/>
                <a:cs typeface="Calibri"/>
              </a:rPr>
              <a:t>De acuerdo a sus características y a las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demandas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del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entorno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tienen</a:t>
            </a:r>
            <a:r>
              <a:rPr sz="1000" spc="-5" dirty="0">
                <a:latin typeface="Calibri"/>
                <a:cs typeface="Calibri"/>
              </a:rPr>
              <a:t> una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vocación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C00000"/>
                </a:solidFill>
                <a:latin typeface="Calibri"/>
                <a:cs typeface="Calibri"/>
              </a:rPr>
              <a:t>una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C00000"/>
                </a:solidFill>
                <a:latin typeface="Calibri"/>
                <a:cs typeface="Calibri"/>
              </a:rPr>
              <a:t>capacidad</a:t>
            </a:r>
            <a:r>
              <a:rPr sz="1000" spc="2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específica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para el desarrollo de las </a:t>
            </a:r>
            <a:r>
              <a:rPr sz="1000" spc="-10" dirty="0">
                <a:solidFill>
                  <a:srgbClr val="C00000"/>
                </a:solidFill>
                <a:latin typeface="Calibri"/>
                <a:cs typeface="Calibri"/>
              </a:rPr>
              <a:t>actividades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aprovechamiento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autorizadas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por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la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administración distrital </a:t>
            </a:r>
            <a:r>
              <a:rPr sz="1000" spc="-10" dirty="0">
                <a:latin typeface="Calibri"/>
                <a:cs typeface="Calibri"/>
              </a:rPr>
              <a:t>(Ver </a:t>
            </a:r>
            <a:r>
              <a:rPr sz="1000" spc="-5" dirty="0">
                <a:latin typeface="Calibri"/>
                <a:cs typeface="Calibri"/>
              </a:rPr>
              <a:t>Anexo 2 –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Listado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definición</a:t>
            </a:r>
            <a:r>
              <a:rPr sz="1000" spc="-5" dirty="0">
                <a:latin typeface="Calibri"/>
                <a:cs typeface="Calibri"/>
              </a:rPr>
              <a:t> de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Actividades</a:t>
            </a:r>
            <a:r>
              <a:rPr sz="1000" spc="-5" dirty="0">
                <a:latin typeface="Calibri"/>
                <a:cs typeface="Calibri"/>
              </a:rPr>
              <a:t> de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Aprovechamiento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Económico)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9600" y="1313688"/>
            <a:ext cx="2520950" cy="279400"/>
          </a:xfrm>
          <a:prstGeom prst="rect">
            <a:avLst/>
          </a:prstGeom>
          <a:solidFill>
            <a:srgbClr val="563401"/>
          </a:solidFill>
        </p:spPr>
        <p:txBody>
          <a:bodyPr vert="horz" wrap="square" lIns="0" tIns="36830" rIns="0" bIns="0" rtlCol="0">
            <a:spAutoFit/>
          </a:bodyPr>
          <a:lstStyle/>
          <a:p>
            <a:pPr marL="440055">
              <a:lnSpc>
                <a:spcPct val="100000"/>
              </a:lnSpc>
              <a:spcBef>
                <a:spcPts val="290"/>
              </a:spcBef>
            </a:pPr>
            <a:r>
              <a:rPr sz="1050" b="1" spc="-5" dirty="0">
                <a:solidFill>
                  <a:srgbClr val="FFFFFF"/>
                </a:solidFill>
                <a:latin typeface="Calibri"/>
                <a:cs typeface="Calibri"/>
              </a:rPr>
              <a:t>Área</a:t>
            </a:r>
            <a:r>
              <a:rPr sz="10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influencia</a:t>
            </a:r>
            <a:r>
              <a:rPr sz="105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DEMOS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50692" y="1313688"/>
            <a:ext cx="2520950" cy="279400"/>
          </a:xfrm>
          <a:prstGeom prst="rect">
            <a:avLst/>
          </a:prstGeom>
          <a:solidFill>
            <a:srgbClr val="563401"/>
          </a:solidFill>
        </p:spPr>
        <p:txBody>
          <a:bodyPr vert="horz" wrap="square" lIns="0" tIns="36830" rIns="0" bIns="0" rtlCol="0">
            <a:spAutoFit/>
          </a:bodyPr>
          <a:lstStyle/>
          <a:p>
            <a:pPr marL="467359">
              <a:lnSpc>
                <a:spcPct val="100000"/>
              </a:lnSpc>
              <a:spcBef>
                <a:spcPts val="290"/>
              </a:spcBef>
            </a:pPr>
            <a:r>
              <a:rPr sz="1050" b="1" spc="-5" dirty="0">
                <a:solidFill>
                  <a:srgbClr val="FFFFFF"/>
                </a:solidFill>
                <a:latin typeface="Calibri"/>
                <a:cs typeface="Calibri"/>
              </a:rPr>
              <a:t>Espacios</a:t>
            </a:r>
            <a:r>
              <a:rPr sz="10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0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FFFFFF"/>
                </a:solidFill>
                <a:latin typeface="Calibri"/>
                <a:cs typeface="Calibri"/>
              </a:rPr>
              <a:t>mejoramiento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35979" y="1304544"/>
            <a:ext cx="2493645" cy="269875"/>
          </a:xfrm>
          <a:prstGeom prst="rect">
            <a:avLst/>
          </a:prstGeom>
          <a:solidFill>
            <a:srgbClr val="563401"/>
          </a:solidFill>
        </p:spPr>
        <p:txBody>
          <a:bodyPr vert="horz" wrap="square" lIns="0" tIns="368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90"/>
              </a:spcBef>
            </a:pPr>
            <a:r>
              <a:rPr sz="1050" b="1" spc="-5" dirty="0">
                <a:solidFill>
                  <a:srgbClr val="FFFFFF"/>
                </a:solidFill>
                <a:latin typeface="Calibri"/>
                <a:cs typeface="Calibri"/>
              </a:rPr>
              <a:t>Espacios</a:t>
            </a:r>
            <a:r>
              <a:rPr sz="10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FFFFFF"/>
                </a:solidFill>
                <a:latin typeface="Calibri"/>
                <a:cs typeface="Calibri"/>
              </a:rPr>
              <a:t>aprovechamiento</a:t>
            </a:r>
            <a:r>
              <a:rPr sz="10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FFFFFF"/>
                </a:solidFill>
                <a:latin typeface="Calibri"/>
                <a:cs typeface="Calibri"/>
              </a:rPr>
              <a:t>económico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55125" y="6440843"/>
            <a:ext cx="137350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Espacios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del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DEMOS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Vuelve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al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Centro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5391" y="3093246"/>
            <a:ext cx="30803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64845" algn="l"/>
                <a:tab pos="1572895" algn="l"/>
                <a:tab pos="2011680" algn="l"/>
                <a:tab pos="3003550" algn="l"/>
              </a:tabLst>
            </a:pPr>
            <a:r>
              <a:rPr sz="1100" spc="-5" dirty="0">
                <a:latin typeface="Calibri"/>
                <a:cs typeface="Calibri"/>
              </a:rPr>
              <a:t>públi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s	</a:t>
            </a:r>
            <a:r>
              <a:rPr sz="1100" spc="-5" dirty="0">
                <a:latin typeface="Calibri"/>
                <a:cs typeface="Calibri"/>
              </a:rPr>
              <a:t>id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20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ifi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spc="-5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d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s	</a:t>
            </a:r>
            <a:r>
              <a:rPr sz="1100" spc="-5" dirty="0">
                <a:latin typeface="Calibri"/>
                <a:cs typeface="Calibri"/>
              </a:rPr>
              <a:t>par</a:t>
            </a:r>
            <a:r>
              <a:rPr sz="1100" dirty="0">
                <a:latin typeface="Calibri"/>
                <a:cs typeface="Calibri"/>
              </a:rPr>
              <a:t>a	</a:t>
            </a:r>
            <a:r>
              <a:rPr sz="1100" spc="5" dirty="0">
                <a:latin typeface="Calibri"/>
                <a:cs typeface="Calibri"/>
              </a:rPr>
              <a:t>m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15" dirty="0">
                <a:latin typeface="Calibri"/>
                <a:cs typeface="Calibri"/>
              </a:rPr>
              <a:t>j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r</a:t>
            </a:r>
            <a:r>
              <a:rPr sz="1100" spc="-15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m</a:t>
            </a:r>
            <a:r>
              <a:rPr sz="1100" spc="-1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o	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6791" y="3185489"/>
            <a:ext cx="3310254" cy="10922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240665" algn="just">
              <a:lnSpc>
                <a:spcPct val="100000"/>
              </a:lnSpc>
              <a:spcBef>
                <a:spcPts val="695"/>
              </a:spcBef>
            </a:pPr>
            <a:r>
              <a:rPr sz="1100" spc="-5" dirty="0">
                <a:latin typeface="Calibri"/>
                <a:cs typeface="Calibri"/>
              </a:rPr>
              <a:t>aprovechamiento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económico.</a:t>
            </a:r>
            <a:endParaRPr sz="1100">
              <a:latin typeface="Calibri"/>
              <a:cs typeface="Calibri"/>
            </a:endParaRPr>
          </a:p>
          <a:p>
            <a:pPr marL="240665" marR="5080" indent="-22860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2.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Diagnóstico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Mapa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Actores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cual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detallan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características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grupos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sociales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relacionados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DEMOS;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Es   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importante</a:t>
            </a:r>
            <a:r>
              <a:rPr sz="1100" spc="320" dirty="0">
                <a:latin typeface="Calibri"/>
                <a:cs typeface="Calibri"/>
              </a:rPr>
              <a:t>  </a:t>
            </a:r>
            <a:r>
              <a:rPr sz="1100" spc="-10" dirty="0">
                <a:latin typeface="Calibri"/>
                <a:cs typeface="Calibri"/>
              </a:rPr>
              <a:t>destacar</a:t>
            </a:r>
            <a:r>
              <a:rPr sz="1100" spc="320" dirty="0">
                <a:latin typeface="Calibri"/>
                <a:cs typeface="Calibri"/>
              </a:rPr>
              <a:t> 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spc="315" dirty="0">
                <a:latin typeface="Calibri"/>
                <a:cs typeface="Calibri"/>
              </a:rPr>
              <a:t> 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320" dirty="0">
                <a:latin typeface="Calibri"/>
                <a:cs typeface="Calibri"/>
              </a:rPr>
              <a:t>  </a:t>
            </a:r>
            <a:r>
              <a:rPr sz="1100" spc="-5" dirty="0">
                <a:latin typeface="Calibri"/>
                <a:cs typeface="Calibri"/>
              </a:rPr>
              <a:t>formulación</a:t>
            </a:r>
            <a:r>
              <a:rPr sz="1100" spc="310" dirty="0">
                <a:latin typeface="Calibri"/>
                <a:cs typeface="Calibri"/>
              </a:rPr>
              <a:t> </a:t>
            </a:r>
            <a:r>
              <a:rPr sz="1100" spc="3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6432" y="4251517"/>
            <a:ext cx="3310890" cy="1276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Calibri"/>
                <a:cs typeface="Calibri"/>
              </a:rPr>
              <a:t>Diagnóstico</a:t>
            </a:r>
            <a:r>
              <a:rPr sz="1100" spc="-5" dirty="0">
                <a:latin typeface="Calibri"/>
                <a:cs typeface="Calibri"/>
              </a:rPr>
              <a:t> 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trabajo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esencialmente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técnico</a:t>
            </a:r>
            <a:r>
              <a:rPr sz="1100" spc="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cual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10" dirty="0">
                <a:latin typeface="Calibri"/>
                <a:cs typeface="Calibri"/>
              </a:rPr>
              <a:t>acompañamiento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asesoría integral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DADEP 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imprescindible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exitoso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proceso.</a:t>
            </a:r>
            <a:endParaRPr sz="1100">
              <a:latin typeface="Calibri"/>
              <a:cs typeface="Calibri"/>
            </a:endParaRPr>
          </a:p>
          <a:p>
            <a:pPr marL="12700" marR="6985" algn="just">
              <a:lnSpc>
                <a:spcPct val="100000"/>
              </a:lnSpc>
              <a:spcBef>
                <a:spcPts val="605"/>
              </a:spcBef>
            </a:pP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esta etapa se </a:t>
            </a:r>
            <a:r>
              <a:rPr sz="1100" spc="-10" dirty="0">
                <a:latin typeface="Calibri"/>
                <a:cs typeface="Calibri"/>
              </a:rPr>
              <a:t>consolida </a:t>
            </a:r>
            <a:r>
              <a:rPr sz="1100" spc="-5" dirty="0">
                <a:latin typeface="Calibri"/>
                <a:cs typeface="Calibri"/>
              </a:rPr>
              <a:t>también la primera parte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Expediente DEMOS</a:t>
            </a:r>
            <a:r>
              <a:rPr sz="1100" spc="-5" dirty="0">
                <a:latin typeface="Calibri"/>
                <a:cs typeface="Calibri"/>
              </a:rPr>
              <a:t>, </a:t>
            </a:r>
            <a:r>
              <a:rPr sz="1100" spc="-10" dirty="0">
                <a:latin typeface="Calibri"/>
                <a:cs typeface="Calibri"/>
              </a:rPr>
              <a:t>documento </a:t>
            </a:r>
            <a:r>
              <a:rPr sz="1100" dirty="0">
                <a:latin typeface="Calibri"/>
                <a:cs typeface="Calibri"/>
              </a:rPr>
              <a:t>en el </a:t>
            </a:r>
            <a:r>
              <a:rPr sz="1100" spc="-5" dirty="0">
                <a:latin typeface="Calibri"/>
                <a:cs typeface="Calibri"/>
              </a:rPr>
              <a:t>cual</a:t>
            </a:r>
            <a:r>
              <a:rPr sz="1100" dirty="0">
                <a:latin typeface="Calibri"/>
                <a:cs typeface="Calibri"/>
              </a:rPr>
              <a:t> en el </a:t>
            </a:r>
            <a:r>
              <a:rPr sz="1100" spc="-5" dirty="0">
                <a:latin typeface="Calibri"/>
                <a:cs typeface="Calibri"/>
              </a:rPr>
              <a:t>cual </a:t>
            </a:r>
            <a:r>
              <a:rPr sz="1100" spc="-15" dirty="0">
                <a:latin typeface="Calibri"/>
                <a:cs typeface="Calibri"/>
              </a:rPr>
              <a:t>se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resumen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todos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productos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fases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Prediagnóstico,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Diagnóstico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Plan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Acción.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6791" y="983147"/>
            <a:ext cx="3310254" cy="2136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3.1. Actividades</a:t>
            </a:r>
            <a:r>
              <a:rPr sz="1600" spc="-20" dirty="0">
                <a:solidFill>
                  <a:srgbClr val="C00000"/>
                </a:solidFill>
                <a:latin typeface="Calibri"/>
                <a:cs typeface="Calibri"/>
              </a:rPr>
              <a:t> Fase</a:t>
            </a:r>
            <a:r>
              <a:rPr sz="16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Diagnóstico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Fase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Diagnóstico</a:t>
            </a:r>
            <a:r>
              <a:rPr sz="1100" spc="-5" dirty="0">
                <a:latin typeface="Calibri"/>
                <a:cs typeface="Calibri"/>
              </a:rPr>
              <a:t> tiene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objetivo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recopilar,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estructurar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analizar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información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detalle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necesaria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pasar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planteamiento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estratégico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Prediagnóstico</a:t>
            </a:r>
            <a:r>
              <a:rPr sz="1100" dirty="0">
                <a:latin typeface="Calibri"/>
                <a:cs typeface="Calibri"/>
              </a:rPr>
              <a:t> a </a:t>
            </a:r>
            <a:r>
              <a:rPr sz="1100" spc="-5" dirty="0">
                <a:latin typeface="Calibri"/>
                <a:cs typeface="Calibri"/>
              </a:rPr>
              <a:t>un </a:t>
            </a:r>
            <a:r>
              <a:rPr sz="1100" spc="-10" dirty="0">
                <a:latin typeface="Calibri"/>
                <a:cs typeface="Calibri"/>
              </a:rPr>
              <a:t>conjunto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acciones específicas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localizadas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determinados.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10" dirty="0">
                <a:latin typeface="Calibri"/>
                <a:cs typeface="Calibri"/>
              </a:rPr>
              <a:t>Diagnóstico se compone como </a:t>
            </a:r>
            <a:r>
              <a:rPr sz="1100" spc="-5" dirty="0">
                <a:latin typeface="Calibri"/>
                <a:cs typeface="Calibri"/>
              </a:rPr>
              <a:t>mínimo de </a:t>
            </a:r>
            <a:r>
              <a:rPr sz="1100" dirty="0">
                <a:latin typeface="Calibri"/>
                <a:cs typeface="Calibri"/>
              </a:rPr>
              <a:t>2 </a:t>
            </a:r>
            <a:r>
              <a:rPr sz="1100" spc="-5" dirty="0">
                <a:latin typeface="Calibri"/>
                <a:cs typeface="Calibri"/>
              </a:rPr>
              <a:t>capítulos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interdependientes:</a:t>
            </a:r>
            <a:endParaRPr sz="1100">
              <a:latin typeface="Calibri"/>
              <a:cs typeface="Calibri"/>
            </a:endParaRPr>
          </a:p>
          <a:p>
            <a:pPr marL="241300" marR="5080" indent="-22860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1.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Diagnóstico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Espacios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DEMOS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cual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realiza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evaluación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totalidad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espacios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759452" y="931163"/>
          <a:ext cx="3736974" cy="49918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4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8416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738505">
                        <a:lnSpc>
                          <a:spcPct val="100000"/>
                        </a:lnSpc>
                        <a:tabLst>
                          <a:tab pos="2416810" algn="l"/>
                        </a:tabLst>
                      </a:pPr>
                      <a:r>
                        <a:rPr sz="900" b="1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ACTI</a:t>
                      </a:r>
                      <a:r>
                        <a:rPr sz="900" b="1" spc="-7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V</a:t>
                      </a:r>
                      <a:r>
                        <a:rPr sz="900" b="1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900" b="1" spc="-7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900" b="1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900" b="1" spc="-7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900" b="1" spc="-15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900" b="1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900" b="1" spc="-52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900" b="1" spc="-7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900" b="1" spc="7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900" b="1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900" b="1" spc="-7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900" b="1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CI</a:t>
                      </a:r>
                      <a:r>
                        <a:rPr sz="900" b="1" spc="-7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900" b="1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AL</a:t>
                      </a:r>
                      <a:r>
                        <a:rPr sz="900" b="1" spc="-15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900" b="1" baseline="4629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S	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ACTI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V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6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600" b="1" spc="-3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C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OMP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M</a:t>
                      </a:r>
                      <a:r>
                        <a:rPr sz="6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TA</a:t>
                      </a:r>
                      <a:r>
                        <a:rPr sz="600" b="1" spc="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IAS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175" marB="0"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57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400" b="1" spc="-10" dirty="0">
                          <a:latin typeface="Trebuchet MS"/>
                          <a:cs typeface="Trebuchet MS"/>
                        </a:rPr>
                        <a:t>11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300355" marR="77470" indent="-1905">
                        <a:lnSpc>
                          <a:spcPct val="112000"/>
                        </a:lnSpc>
                        <a:spcBef>
                          <a:spcPts val="330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Análisis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condición actual espacios 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públicos</a:t>
                      </a:r>
                      <a:r>
                        <a:rPr sz="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incluidos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propuesta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77470" marR="86995" indent="-1270" algn="ctr">
                        <a:lnSpc>
                          <a:spcPts val="440"/>
                        </a:lnSpc>
                        <a:spcBef>
                          <a:spcPts val="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Elaboración mapas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Po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líg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ono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os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 marR="4191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16839" marR="193040" indent="26670" algn="ctr">
                        <a:lnSpc>
                          <a:spcPts val="400"/>
                        </a:lnSpc>
                        <a:spcBef>
                          <a:spcPts val="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ent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administradoras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Espacio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 marL="173990" marR="209550" algn="ctr">
                        <a:lnSpc>
                          <a:spcPts val="440"/>
                        </a:lnSpc>
                        <a:spcBef>
                          <a:spcPts val="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Púb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ent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espacios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17475" marR="143510" algn="ctr">
                        <a:lnSpc>
                          <a:spcPct val="8850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tude</a:t>
                      </a:r>
                      <a:r>
                        <a:rPr sz="400" spc="-9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ent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espacios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entidades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administradoras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5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00" b="1" spc="-10" dirty="0">
                          <a:latin typeface="Trebuchet MS"/>
                          <a:cs typeface="Trebuchet MS"/>
                        </a:rPr>
                        <a:t>12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397510" marR="161290" indent="45720">
                        <a:lnSpc>
                          <a:spcPts val="420"/>
                        </a:lnSpc>
                        <a:spcBef>
                          <a:spcPts val="275"/>
                        </a:spcBef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e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ajo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331470" marR="109855" indent="-189230">
                        <a:lnSpc>
                          <a:spcPts val="409"/>
                        </a:lnSpc>
                        <a:spcBef>
                          <a:spcPts val="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Socialización con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comunidad </a:t>
                      </a:r>
                      <a:r>
                        <a:rPr sz="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(opcional)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Acta Socialización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8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400" b="1" spc="-10" dirty="0">
                          <a:latin typeface="Trebuchet MS"/>
                          <a:cs typeface="Trebuchet MS"/>
                        </a:rPr>
                        <a:t>12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568960" marR="187960" indent="-128905">
                        <a:lnSpc>
                          <a:spcPts val="409"/>
                        </a:lnSpc>
                        <a:spcBef>
                          <a:spcPts val="310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Elaboración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del Mapa 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de Actores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215265" marR="147955" indent="42545">
                        <a:lnSpc>
                          <a:spcPts val="409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Mapa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6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400" b="1" spc="-10" dirty="0">
                          <a:latin typeface="Trebuchet MS"/>
                          <a:cs typeface="Trebuchet MS"/>
                        </a:rPr>
                        <a:t>14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324485" marR="69850" indent="5715" algn="ctr">
                        <a:lnSpc>
                          <a:spcPct val="92400"/>
                        </a:lnSpc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sas</a:t>
                      </a:r>
                      <a:r>
                        <a:rPr sz="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ajo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2)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Expediente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Diagnóstico Espacios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94945" marR="147955" indent="-15875" algn="ctr">
                        <a:lnSpc>
                          <a:spcPts val="409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Guía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co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Espacios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9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2240" marR="203835" indent="-19685" algn="ctr">
                        <a:lnSpc>
                          <a:spcPct val="87200"/>
                        </a:lnSpc>
                        <a:spcBef>
                          <a:spcPts val="130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Mapas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Po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líg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ono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y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Espacios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R w="3175">
                      <a:solidFill>
                        <a:srgbClr val="ADAAAA"/>
                      </a:solidFill>
                      <a:prstDash val="solid"/>
                    </a:lnR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2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6350">
                      <a:solidFill>
                        <a:srgbClr val="ADAAAA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89865">
                        <a:lnSpc>
                          <a:spcPts val="430"/>
                        </a:lnSpc>
                        <a:spcBef>
                          <a:spcPts val="5"/>
                        </a:spcBef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Expediente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</a:tcPr>
                </a:tc>
                <a:tc rowSpan="7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2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ts val="409"/>
                        </a:lnSpc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400" b="1" spc="-10" dirty="0">
                          <a:latin typeface="Trebuchet MS"/>
                          <a:cs typeface="Trebuchet MS"/>
                        </a:rPr>
                        <a:t>15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357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Elaboración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Expediente</a:t>
                      </a:r>
                      <a:r>
                        <a:rPr sz="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DTS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82245" marR="88265" indent="39370">
                        <a:lnSpc>
                          <a:spcPts val="400"/>
                        </a:lnSpc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Expediente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Me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ento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/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3175">
                      <a:solidFill>
                        <a:srgbClr val="ADAAAA"/>
                      </a:solidFill>
                      <a:prstDash val="solid"/>
                    </a:lnR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1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 marL="389255">
                        <a:lnSpc>
                          <a:spcPts val="335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Diagnóstico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Espacios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ts val="434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Aprovechamiento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95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ts val="415"/>
                        </a:lnSpc>
                        <a:spcBef>
                          <a:spcPts val="345"/>
                        </a:spcBef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DTS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Diagnóstico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R w="3175">
                      <a:solidFill>
                        <a:srgbClr val="ADAAAA"/>
                      </a:solidFill>
                      <a:prstDash val="solid"/>
                    </a:lnR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64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935">
                        <a:lnSpc>
                          <a:spcPts val="385"/>
                        </a:lnSpc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00" b="1" spc="-10" dirty="0">
                          <a:latin typeface="Trebuchet MS"/>
                          <a:cs typeface="Trebuchet MS"/>
                        </a:rPr>
                        <a:t>16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R="5461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Sí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5560" indent="-106680">
                        <a:lnSpc>
                          <a:spcPct val="255200"/>
                        </a:lnSpc>
                        <a:spcBef>
                          <a:spcPts val="26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Ap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ob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do  No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113664" marR="41275" indent="-10795" algn="ctr">
                        <a:lnSpc>
                          <a:spcPts val="409"/>
                        </a:lnSpc>
                        <a:spcBef>
                          <a:spcPts val="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Acta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evaluación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os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29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400" b="1" spc="-10" dirty="0">
                          <a:latin typeface="Trebuchet MS"/>
                          <a:cs typeface="Trebuchet MS"/>
                        </a:rPr>
                        <a:t>17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589280" marR="316865" indent="10795">
                        <a:lnSpc>
                          <a:spcPts val="409"/>
                        </a:lnSpc>
                        <a:spcBef>
                          <a:spcPts val="305"/>
                        </a:spcBef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Ajustes 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té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224790" marR="172085" indent="-36830">
                        <a:lnSpc>
                          <a:spcPts val="409"/>
                        </a:lnSpc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ajustes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434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400" b="1" spc="-10" dirty="0">
                          <a:latin typeface="Trebuchet MS"/>
                          <a:cs typeface="Trebuchet MS"/>
                        </a:rPr>
                        <a:t>18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516890" marR="222250" indent="5715" algn="ctr">
                        <a:lnSpc>
                          <a:spcPct val="86800"/>
                        </a:lnSpc>
                        <a:spcBef>
                          <a:spcPts val="265"/>
                        </a:spcBef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té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ca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Expediente</a:t>
                      </a:r>
                      <a:r>
                        <a:rPr sz="4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co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ajustado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116839" marR="38100" indent="-5715" algn="ctr">
                        <a:lnSpc>
                          <a:spcPct val="8720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Acta 2a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evaluación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os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400" b="1" spc="-10" dirty="0">
                          <a:latin typeface="Trebuchet MS"/>
                          <a:cs typeface="Trebuchet MS"/>
                        </a:rPr>
                        <a:t>19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marR="35560" indent="-11430">
                        <a:lnSpc>
                          <a:spcPct val="250000"/>
                        </a:lnSpc>
                        <a:spcBef>
                          <a:spcPts val="250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Ap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ob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do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Sí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No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25095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o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996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00" spc="-10" dirty="0">
                          <a:latin typeface="Trebuchet MS"/>
                          <a:cs typeface="Trebuchet MS"/>
                        </a:rPr>
                        <a:t>FIN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381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R w="3175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573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400" b="1" spc="-10" dirty="0">
                          <a:latin typeface="Trebuchet MS"/>
                          <a:cs typeface="Trebuchet MS"/>
                        </a:rPr>
                        <a:t>20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557530" marR="305435">
                        <a:lnSpc>
                          <a:spcPts val="459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o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an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DAAAA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4760" y="1312128"/>
            <a:ext cx="2874327" cy="455841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5327" y="608745"/>
            <a:ext cx="2259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3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.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D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A</a:t>
            </a:r>
            <a:r>
              <a:rPr sz="1800" spc="-15" dirty="0">
                <a:solidFill>
                  <a:srgbClr val="C00000"/>
                </a:solidFill>
                <a:latin typeface="Calibri Light"/>
                <a:cs typeface="Calibri Light"/>
              </a:rPr>
              <a:t>G</a:t>
            </a:r>
            <a:r>
              <a:rPr sz="1800" spc="-25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800" spc="-30" dirty="0">
                <a:solidFill>
                  <a:srgbClr val="C00000"/>
                </a:solidFill>
                <a:latin typeface="Calibri Light"/>
                <a:cs typeface="Calibri Light"/>
              </a:rPr>
              <a:t>Ó</a:t>
            </a:r>
            <a:r>
              <a:rPr sz="1800" spc="-40" dirty="0">
                <a:solidFill>
                  <a:srgbClr val="C00000"/>
                </a:solidFill>
                <a:latin typeface="Calibri Light"/>
                <a:cs typeface="Calibri Light"/>
              </a:rPr>
              <a:t>S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T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800" spc="-40" dirty="0">
                <a:solidFill>
                  <a:srgbClr val="C00000"/>
                </a:solidFill>
                <a:latin typeface="Calibri Light"/>
                <a:cs typeface="Calibri Light"/>
              </a:rPr>
              <a:t>C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O</a:t>
            </a:r>
            <a:r>
              <a:rPr sz="1800" spc="-6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D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E</a:t>
            </a:r>
            <a:r>
              <a:rPr sz="1800" spc="-25" dirty="0">
                <a:solidFill>
                  <a:srgbClr val="C00000"/>
                </a:solidFill>
                <a:latin typeface="Calibri Light"/>
                <a:cs typeface="Calibri Light"/>
              </a:rPr>
              <a:t>M</a:t>
            </a:r>
            <a:r>
              <a:rPr sz="1800" spc="-30" dirty="0">
                <a:solidFill>
                  <a:srgbClr val="C00000"/>
                </a:solidFill>
                <a:latin typeface="Calibri Light"/>
                <a:cs typeface="Calibri Light"/>
              </a:rPr>
              <a:t>OS</a:t>
            </a:r>
            <a:endParaRPr sz="1800">
              <a:latin typeface="Calibri Light"/>
              <a:cs typeface="Calibri Light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1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443" y="1064889"/>
            <a:ext cx="23450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3.2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Identificación</a:t>
            </a:r>
            <a:r>
              <a:rPr spc="-4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spc="-1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actores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846320" y="1475232"/>
          <a:ext cx="3803647" cy="4535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1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0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7160">
                <a:tc gridSpan="5">
                  <a:txBody>
                    <a:bodyPr/>
                    <a:lstStyle/>
                    <a:p>
                      <a:pPr marR="29209" algn="ctr">
                        <a:lnSpc>
                          <a:spcPts val="980"/>
                        </a:lnSpc>
                      </a:pPr>
                      <a:r>
                        <a:rPr sz="1000" spc="-5" dirty="0">
                          <a:latin typeface="Calibri Light"/>
                          <a:cs typeface="Calibri Light"/>
                        </a:rPr>
                        <a:t>M</a:t>
                      </a:r>
                      <a:r>
                        <a:rPr sz="1000" dirty="0">
                          <a:latin typeface="Calibri Light"/>
                          <a:cs typeface="Calibri Light"/>
                        </a:rPr>
                        <a:t>A</a:t>
                      </a:r>
                      <a:r>
                        <a:rPr sz="1000" spc="-5" dirty="0">
                          <a:latin typeface="Calibri Light"/>
                          <a:cs typeface="Calibri Light"/>
                        </a:rPr>
                        <a:t>TRI</a:t>
                      </a:r>
                      <a:r>
                        <a:rPr sz="1000" dirty="0">
                          <a:latin typeface="Calibri Light"/>
                          <a:cs typeface="Calibri Light"/>
                        </a:rPr>
                        <a:t>Z</a:t>
                      </a:r>
                      <a:r>
                        <a:rPr sz="1000" spc="-5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000" spc="5" dirty="0">
                          <a:latin typeface="Calibri Light"/>
                          <a:cs typeface="Calibri Light"/>
                        </a:rPr>
                        <a:t>D</a:t>
                      </a:r>
                      <a:r>
                        <a:rPr sz="1000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1000" spc="-3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000" dirty="0">
                          <a:latin typeface="Calibri Light"/>
                          <a:cs typeface="Calibri Light"/>
                        </a:rPr>
                        <a:t>A</a:t>
                      </a:r>
                      <a:r>
                        <a:rPr sz="1000" spc="5" dirty="0">
                          <a:latin typeface="Calibri Light"/>
                          <a:cs typeface="Calibri Light"/>
                        </a:rPr>
                        <a:t>C</a:t>
                      </a:r>
                      <a:r>
                        <a:rPr sz="1000" spc="-5" dirty="0">
                          <a:latin typeface="Calibri Light"/>
                          <a:cs typeface="Calibri Light"/>
                        </a:rPr>
                        <a:t>TO</a:t>
                      </a:r>
                      <a:r>
                        <a:rPr sz="1000" spc="-15" dirty="0">
                          <a:latin typeface="Calibri Light"/>
                          <a:cs typeface="Calibri Light"/>
                        </a:rPr>
                        <a:t>R</a:t>
                      </a:r>
                      <a:r>
                        <a:rPr sz="1000" spc="-10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1000" dirty="0">
                          <a:latin typeface="Calibri Light"/>
                          <a:cs typeface="Calibri Light"/>
                        </a:rPr>
                        <a:t>S</a:t>
                      </a:r>
                      <a:endParaRPr sz="100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808080"/>
                      </a:solidFill>
                      <a:prstDash val="solid"/>
                    </a:lnL>
                    <a:lnT w="6350">
                      <a:solidFill>
                        <a:srgbClr val="80808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108">
                <a:tc>
                  <a:txBody>
                    <a:bodyPr/>
                    <a:lstStyle/>
                    <a:p>
                      <a:pPr marL="40640" marR="3175">
                        <a:lnSpc>
                          <a:spcPts val="680"/>
                        </a:lnSpc>
                        <a:spcBef>
                          <a:spcPts val="20"/>
                        </a:spcBef>
                      </a:pPr>
                      <a:r>
                        <a:rPr sz="700" spc="-5" dirty="0">
                          <a:latin typeface="Calibri Light"/>
                          <a:cs typeface="Calibri Light"/>
                        </a:rPr>
                        <a:t>N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OM</a:t>
                      </a:r>
                      <a:r>
                        <a:rPr sz="700" spc="-5" dirty="0">
                          <a:latin typeface="Calibri Light"/>
                          <a:cs typeface="Calibri Light"/>
                        </a:rPr>
                        <a:t>B</a:t>
                      </a:r>
                      <a:r>
                        <a:rPr sz="700" spc="-15" dirty="0">
                          <a:latin typeface="Calibri Light"/>
                          <a:cs typeface="Calibri Light"/>
                        </a:rPr>
                        <a:t>R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70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00" spc="5" dirty="0">
                          <a:latin typeface="Calibri Light"/>
                          <a:cs typeface="Calibri Light"/>
                        </a:rPr>
                        <a:t>DE</a:t>
                      </a:r>
                      <a:r>
                        <a:rPr sz="700" spc="-15" dirty="0">
                          <a:latin typeface="Calibri Light"/>
                          <a:cs typeface="Calibri Light"/>
                        </a:rPr>
                        <a:t>M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OS</a:t>
                      </a:r>
                      <a:endParaRPr sz="700">
                        <a:latin typeface="Calibri Light"/>
                        <a:cs typeface="Calibri Light"/>
                      </a:endParaRPr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3175">
                        <a:lnSpc>
                          <a:spcPts val="680"/>
                        </a:lnSpc>
                        <a:spcBef>
                          <a:spcPts val="20"/>
                        </a:spcBef>
                      </a:pPr>
                      <a:r>
                        <a:rPr sz="700" spc="-5" dirty="0">
                          <a:latin typeface="Calibri Light"/>
                          <a:cs typeface="Calibri Light"/>
                        </a:rPr>
                        <a:t>FECHA</a:t>
                      </a:r>
                      <a:endParaRPr sz="700">
                        <a:latin typeface="Calibri Light"/>
                        <a:cs typeface="Calibri Light"/>
                      </a:endParaRPr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065">
                        <a:lnSpc>
                          <a:spcPts val="595"/>
                        </a:lnSpc>
                        <a:spcBef>
                          <a:spcPts val="11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22/12/2022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875">
                <a:tc>
                  <a:txBody>
                    <a:bodyPr/>
                    <a:lstStyle/>
                    <a:p>
                      <a:pPr marL="91440" marR="31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0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UPO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NT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ERÉS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ACTORES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ROL</a:t>
                      </a:r>
                      <a:r>
                        <a:rPr sz="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DEMOS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0" indent="93345">
                        <a:lnSpc>
                          <a:spcPts val="640"/>
                        </a:lnSpc>
                        <a:spcBef>
                          <a:spcPts val="185"/>
                        </a:spcBef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RELACIÓN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600" b="1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OM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620" indent="60325">
                        <a:lnSpc>
                          <a:spcPts val="640"/>
                        </a:lnSpc>
                        <a:spcBef>
                          <a:spcPts val="185"/>
                        </a:spcBef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NIVEL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6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114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NF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808">
                <a:tc rowSpan="11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34950" marR="51435" indent="-116839">
                        <a:lnSpc>
                          <a:spcPts val="640"/>
                        </a:lnSpc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NST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TU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PÚBLICAS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DAD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95250">
                        <a:lnSpc>
                          <a:spcPts val="640"/>
                        </a:lnSpc>
                        <a:spcBef>
                          <a:spcPts val="38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Acompañamiento,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asesoría, aprobación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60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seguimiento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10477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3825" marR="120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ALTO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17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1.2.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Instituto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Desarrollo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Urbano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40640">
                        <a:lnSpc>
                          <a:spcPct val="88800"/>
                        </a:lnSpc>
                        <a:spcBef>
                          <a:spcPts val="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Administrador espacios: </a:t>
                      </a:r>
                      <a:r>
                        <a:rPr sz="6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andenes, plazas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plazoletas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R="104775" algn="r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23825" marR="1206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ALTO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7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1.3.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Secretaría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Distrital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Movilidad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40640">
                        <a:lnSpc>
                          <a:spcPct val="88800"/>
                        </a:lnSpc>
                        <a:spcBef>
                          <a:spcPts val="6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Administrador espacios: </a:t>
                      </a:r>
                      <a:r>
                        <a:rPr sz="6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red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vial,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zonas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parqueaderos.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12065">
                        <a:lnSpc>
                          <a:spcPts val="52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Aprobación</a:t>
                      </a:r>
                      <a:r>
                        <a:rPr sz="6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PMT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104775" algn="r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3825" marR="1206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ALTO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40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1.4.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Secretaría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Distrital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Ambiente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95885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Aprobación 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publicidad </a:t>
                      </a:r>
                      <a:r>
                        <a:rPr sz="6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exterior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825" marR="1206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ALTO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93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marR="140970">
                        <a:lnSpc>
                          <a:spcPts val="630"/>
                        </a:lnSpc>
                        <a:spcBef>
                          <a:spcPts val="4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1.5. Instituto Distrital de Recreación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6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Deporte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40640">
                        <a:lnSpc>
                          <a:spcPts val="64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Administrador espacios: </a:t>
                      </a:r>
                      <a:r>
                        <a:rPr sz="6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parques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escenarios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deportivos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R="104775" algn="r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23825" marR="1206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ALTO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6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1.6.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Inst.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Distrital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para la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Economía Social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53340">
                        <a:lnSpc>
                          <a:spcPts val="65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Coordinación: 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comercio </a:t>
                      </a:r>
                      <a:r>
                        <a:rPr sz="6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informal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885" marR="1206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MEDIO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3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1.7.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Instituto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Distrital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Patrimonio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48260">
                        <a:lnSpc>
                          <a:spcPts val="64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Aprobación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zonas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6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interés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cultural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825" marR="1206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ALTO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64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1.8.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Secretaría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Distrital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Cultura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223520">
                        <a:lnSpc>
                          <a:spcPts val="63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po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yo a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es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culturales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885" marR="1206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MEDIO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21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560"/>
                        </a:lnSpc>
                        <a:spcBef>
                          <a:spcPts val="1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1.9.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Jardín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Botánico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 Bogotá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560"/>
                        </a:lnSpc>
                        <a:spcBef>
                          <a:spcPts val="1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Apoyo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paisajismo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ts val="600"/>
                        </a:lnSpc>
                        <a:spcBef>
                          <a:spcPts val="10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825" marR="12065">
                        <a:lnSpc>
                          <a:spcPts val="600"/>
                        </a:lnSpc>
                        <a:spcBef>
                          <a:spcPts val="10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BAJO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91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í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Loc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12065">
                        <a:lnSpc>
                          <a:spcPct val="88800"/>
                        </a:lnSpc>
                        <a:spcBef>
                          <a:spcPts val="4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oo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el D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con Plan de Desarrollo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Local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R="10477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23825" marR="120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ALTO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43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705"/>
                        </a:lnSpc>
                        <a:spcBef>
                          <a:spcPts val="1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Otros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8421">
                <a:tc row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53035" marR="49530" indent="-121285">
                        <a:lnSpc>
                          <a:spcPts val="670"/>
                        </a:lnSpc>
                        <a:spcBef>
                          <a:spcPts val="464"/>
                        </a:spcBef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. O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COMUNALES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2.1.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Junta de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Acción Comunal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Santa Inés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marR="15875">
                        <a:lnSpc>
                          <a:spcPts val="640"/>
                        </a:lnSpc>
                        <a:spcBef>
                          <a:spcPts val="4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Representación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ad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  beneficiado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o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afectado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104775" algn="r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95885" marR="1206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MEDIO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30"/>
                        </a:lnSpc>
                        <a:spcBef>
                          <a:spcPts val="10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2.2.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3631">
                <a:tc rowSpan="3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201295" marR="59055" indent="-77470">
                        <a:lnSpc>
                          <a:spcPts val="630"/>
                        </a:lnSpc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IA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GREMIALES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00"/>
                        </a:lnSpc>
                        <a:spcBef>
                          <a:spcPts val="114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es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nos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065" marR="16510">
                        <a:lnSpc>
                          <a:spcPts val="63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Representación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30810" marR="3175">
                        <a:lnSpc>
                          <a:spcPct val="1000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R="1206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23825" marR="1206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ALTO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354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75"/>
                        </a:lnSpc>
                        <a:spcBef>
                          <a:spcPts val="1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Corporación Vendedores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Informales de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12700">
                        <a:lnSpc>
                          <a:spcPts val="6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3.2.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Victorino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9829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570"/>
                        </a:lnSpc>
                        <a:spcBef>
                          <a:spcPts val="10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NV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IC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TOR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04393">
                <a:tc rowSpan="3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40640" marR="7620" indent="12700">
                        <a:lnSpc>
                          <a:spcPts val="640"/>
                        </a:lnSpc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4. INSTITUCIONES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6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MP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RE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S P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600" b="1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b="1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550"/>
                        </a:lnSpc>
                        <a:spcBef>
                          <a:spcPts val="17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4.1.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(Instituciones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educativas)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N.A.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4" marR="3175" algn="ctr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N.A.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39700" marR="12065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N.A.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210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560"/>
                        </a:lnSpc>
                        <a:spcBef>
                          <a:spcPts val="1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4.2.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(Instituciones financieras)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51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585"/>
                        </a:lnSpc>
                        <a:spcBef>
                          <a:spcPts val="1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4.3.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9525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4199">
                <a:tc rowSpan="2">
                  <a:txBody>
                    <a:bodyPr/>
                    <a:lstStyle/>
                    <a:p>
                      <a:pPr marL="13970" marR="16510" indent="226060">
                        <a:lnSpc>
                          <a:spcPts val="640"/>
                        </a:lnSpc>
                        <a:spcBef>
                          <a:spcPts val="120"/>
                        </a:spcBef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5.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ONG Y </a:t>
                      </a:r>
                      <a:r>
                        <a:rPr sz="6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IN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118110" marR="3175">
                        <a:lnSpc>
                          <a:spcPts val="550"/>
                        </a:lnSpc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Á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MO</a:t>
                      </a:r>
                      <a:r>
                        <a:rPr sz="6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RO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75"/>
                        </a:lnSpc>
                        <a:spcBef>
                          <a:spcPts val="20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oc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560"/>
                        </a:lnSpc>
                        <a:spcBef>
                          <a:spcPts val="3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Estructurador/ejecutor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marR="3175">
                        <a:lnSpc>
                          <a:spcPts val="560"/>
                        </a:lnSpc>
                        <a:spcBef>
                          <a:spcPts val="32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065">
                        <a:lnSpc>
                          <a:spcPts val="560"/>
                        </a:lnSpc>
                        <a:spcBef>
                          <a:spcPts val="32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ALTO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64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710"/>
                        </a:lnSpc>
                        <a:spcBef>
                          <a:spcPts val="26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5.2.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88391">
                <a:tc rowSpan="4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01600" indent="-74930">
                        <a:lnSpc>
                          <a:spcPts val="690"/>
                        </a:lnSpc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6.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GRUPOS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ACTORES </a:t>
                      </a:r>
                      <a:r>
                        <a:rPr sz="600" b="1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ORGANIZADOS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565"/>
                        </a:lnSpc>
                        <a:spcBef>
                          <a:spcPts val="3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es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nfo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565"/>
                        </a:lnSpc>
                        <a:spcBef>
                          <a:spcPts val="3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Beneficiarios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marR="3175">
                        <a:lnSpc>
                          <a:spcPts val="565"/>
                        </a:lnSpc>
                        <a:spcBef>
                          <a:spcPts val="3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065">
                        <a:lnSpc>
                          <a:spcPts val="565"/>
                        </a:lnSpc>
                        <a:spcBef>
                          <a:spcPts val="3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ALTO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0134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555"/>
                        </a:lnSpc>
                        <a:spcBef>
                          <a:spcPts val="1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6.2.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Artistas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calle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317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555"/>
                        </a:lnSpc>
                        <a:spcBef>
                          <a:spcPts val="1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Beneficiarios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317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marR="3175">
                        <a:lnSpc>
                          <a:spcPts val="555"/>
                        </a:lnSpc>
                        <a:spcBef>
                          <a:spcPts val="14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3175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marR="12065">
                        <a:lnSpc>
                          <a:spcPts val="555"/>
                        </a:lnSpc>
                        <a:spcBef>
                          <a:spcPts val="1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BAJO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3175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013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550"/>
                        </a:lnSpc>
                        <a:spcBef>
                          <a:spcPts val="1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tes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3175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550"/>
                        </a:lnSpc>
                        <a:spcBef>
                          <a:spcPts val="1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Beneficiarios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3175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marR="3175">
                        <a:lnSpc>
                          <a:spcPts val="550"/>
                        </a:lnSpc>
                        <a:spcBef>
                          <a:spcPts val="145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3175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marR="12065">
                        <a:lnSpc>
                          <a:spcPts val="550"/>
                        </a:lnSpc>
                        <a:spcBef>
                          <a:spcPts val="14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MEDIO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3175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0514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585"/>
                        </a:lnSpc>
                        <a:spcBef>
                          <a:spcPts val="1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ta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tes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585"/>
                        </a:lnSpc>
                        <a:spcBef>
                          <a:spcPts val="1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Beneficiarios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marR="3175">
                        <a:lnSpc>
                          <a:spcPts val="585"/>
                        </a:lnSpc>
                        <a:spcBef>
                          <a:spcPts val="140"/>
                        </a:spcBef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FAVOR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marR="12065">
                        <a:lnSpc>
                          <a:spcPts val="585"/>
                        </a:lnSpc>
                        <a:spcBef>
                          <a:spcPts val="140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BAJO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62130" y="1666606"/>
            <a:ext cx="3615690" cy="432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viabilidad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sostenibilidad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propuestas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depende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gran </a:t>
            </a:r>
            <a:r>
              <a:rPr sz="1100" dirty="0">
                <a:latin typeface="Calibri"/>
                <a:cs typeface="Calibri"/>
              </a:rPr>
              <a:t>medida </a:t>
            </a:r>
            <a:r>
              <a:rPr sz="1100" spc="-5" dirty="0">
                <a:latin typeface="Calibri"/>
                <a:cs typeface="Calibri"/>
              </a:rPr>
              <a:t>de que </a:t>
            </a:r>
            <a:r>
              <a:rPr sz="1100" spc="-10" dirty="0">
                <a:latin typeface="Calibri"/>
                <a:cs typeface="Calibri"/>
              </a:rPr>
              <a:t>estas </a:t>
            </a:r>
            <a:r>
              <a:rPr sz="1100" spc="-5" dirty="0">
                <a:latin typeface="Calibri"/>
                <a:cs typeface="Calibri"/>
              </a:rPr>
              <a:t>respondan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intereses colectivos </a:t>
            </a:r>
            <a:r>
              <a:rPr sz="1100" dirty="0">
                <a:latin typeface="Calibri"/>
                <a:cs typeface="Calibri"/>
              </a:rPr>
              <a:t>y 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beneficios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para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todos</a:t>
            </a:r>
            <a:r>
              <a:rPr sz="1100" spc="-5" dirty="0">
                <a:latin typeface="Calibri"/>
                <a:cs typeface="Calibri"/>
              </a:rPr>
              <a:t> 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grupos</a:t>
            </a:r>
            <a:r>
              <a:rPr sz="1100" spc="-5" dirty="0">
                <a:latin typeface="Calibri"/>
                <a:cs typeface="Calibri"/>
              </a:rPr>
              <a:t> sociales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sector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marco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complementariedad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la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misión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las </a:t>
            </a:r>
            <a:r>
              <a:rPr sz="1100" dirty="0">
                <a:latin typeface="Calibri"/>
                <a:cs typeface="Calibri"/>
              </a:rPr>
              <a:t>acciones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 entidades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distritales.</a:t>
            </a:r>
            <a:endParaRPr sz="11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720"/>
              </a:spcBef>
            </a:pPr>
            <a:r>
              <a:rPr sz="1100" spc="-5" dirty="0">
                <a:latin typeface="Calibri"/>
                <a:cs typeface="Calibri"/>
              </a:rPr>
              <a:t>Toda entidad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10" dirty="0">
                <a:latin typeface="Calibri"/>
                <a:cs typeface="Calibri"/>
              </a:rPr>
              <a:t>grupo social </a:t>
            </a:r>
            <a:r>
              <a:rPr sz="1100" spc="-5" dirty="0">
                <a:latin typeface="Calibri"/>
                <a:cs typeface="Calibri"/>
              </a:rPr>
              <a:t>(gremial, </a:t>
            </a:r>
            <a:r>
              <a:rPr sz="1100" spc="-10" dirty="0">
                <a:latin typeface="Calibri"/>
                <a:cs typeface="Calibri"/>
              </a:rPr>
              <a:t>comunitario, </a:t>
            </a:r>
            <a:r>
              <a:rPr sz="1100" spc="-5" dirty="0">
                <a:latin typeface="Calibri"/>
                <a:cs typeface="Calibri"/>
              </a:rPr>
              <a:t>cívico, etc.)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 actúa </a:t>
            </a:r>
            <a:r>
              <a:rPr sz="1100" dirty="0">
                <a:latin typeface="Calibri"/>
                <a:cs typeface="Calibri"/>
              </a:rPr>
              <a:t>en el </a:t>
            </a:r>
            <a:r>
              <a:rPr sz="1100" spc="-5" dirty="0">
                <a:latin typeface="Calibri"/>
                <a:cs typeface="Calibri"/>
              </a:rPr>
              <a:t>territorio </a:t>
            </a:r>
            <a:r>
              <a:rPr sz="1100" dirty="0">
                <a:latin typeface="Calibri"/>
                <a:cs typeface="Calibri"/>
              </a:rPr>
              <a:t>es </a:t>
            </a:r>
            <a:r>
              <a:rPr sz="1100" spc="-5" dirty="0">
                <a:latin typeface="Calibri"/>
                <a:cs typeface="Calibri"/>
              </a:rPr>
              <a:t>un actor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debe definirse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mínimo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función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de: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Tipo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grupo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interés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Identificación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individual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miembros</a:t>
            </a:r>
            <a:endParaRPr sz="11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Rol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puede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cumplir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proceso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estructuración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endParaRPr sz="1100">
              <a:latin typeface="Calibri"/>
              <a:cs typeface="Calibri"/>
            </a:endParaRPr>
          </a:p>
          <a:p>
            <a:pPr marL="184785" indent="-172720" algn="just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Relación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frente al</a:t>
            </a:r>
            <a:r>
              <a:rPr sz="1100" dirty="0">
                <a:latin typeface="Calibri"/>
                <a:cs typeface="Calibri"/>
              </a:rPr>
              <a:t> DEMOS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(a favor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contra)</a:t>
            </a:r>
            <a:endParaRPr sz="1100">
              <a:latin typeface="Calibri"/>
              <a:cs typeface="Calibri"/>
            </a:endParaRPr>
          </a:p>
          <a:p>
            <a:pPr marL="184785" marR="5715" indent="-172085" algn="just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Nivel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influencia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(representatividad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frente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ciudadanía,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capacidad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facilitar</a:t>
            </a:r>
            <a:r>
              <a:rPr sz="1100" dirty="0">
                <a:latin typeface="Calibri"/>
                <a:cs typeface="Calibri"/>
              </a:rPr>
              <a:t> u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obstaculizar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propuestas).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 MT"/>
              <a:buChar char="•"/>
            </a:pPr>
            <a:endParaRPr sz="105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estructuración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mapa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actores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públicos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esencial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para:</a:t>
            </a:r>
            <a:endParaRPr sz="1100">
              <a:latin typeface="Calibri"/>
              <a:cs typeface="Calibri"/>
            </a:endParaRPr>
          </a:p>
          <a:p>
            <a:pPr marL="184785" marR="5715" indent="-172720" algn="just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Asegurar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complementariedad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las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acciones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institucionales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propuestas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endParaRPr sz="1100">
              <a:latin typeface="Calibri"/>
              <a:cs typeface="Calibri"/>
            </a:endParaRPr>
          </a:p>
          <a:p>
            <a:pPr marL="184785" marR="5715" indent="-172085" algn="just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Lograr</a:t>
            </a:r>
            <a:r>
              <a:rPr sz="1100" dirty="0">
                <a:latin typeface="Calibri"/>
                <a:cs typeface="Calibri"/>
              </a:rPr>
              <a:t> el </a:t>
            </a:r>
            <a:r>
              <a:rPr sz="1100" spc="-5" dirty="0">
                <a:latin typeface="Calibri"/>
                <a:cs typeface="Calibri"/>
              </a:rPr>
              <a:t>éxito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dirty="0">
                <a:latin typeface="Calibri"/>
                <a:cs typeface="Calibri"/>
              </a:rPr>
              <a:t> es </a:t>
            </a:r>
            <a:r>
              <a:rPr sz="1100" spc="-5" dirty="0">
                <a:latin typeface="Calibri"/>
                <a:cs typeface="Calibri"/>
              </a:rPr>
              <a:t>fundamentalmente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democrático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participativo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que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ningún </a:t>
            </a:r>
            <a:r>
              <a:rPr sz="1100" spc="-10" dirty="0">
                <a:latin typeface="Calibri"/>
                <a:cs typeface="Calibri"/>
              </a:rPr>
              <a:t>caso </a:t>
            </a:r>
            <a:r>
              <a:rPr sz="1100" spc="-5" dirty="0">
                <a:latin typeface="Calibri"/>
                <a:cs typeface="Calibri"/>
              </a:rPr>
              <a:t>puede </a:t>
            </a:r>
            <a:r>
              <a:rPr sz="1100" dirty="0">
                <a:latin typeface="Calibri"/>
                <a:cs typeface="Calibri"/>
              </a:rPr>
              <a:t>ser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lesivo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intereses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ningún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actor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social.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8790" y="6029833"/>
            <a:ext cx="10566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Ejemplo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Mapa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actores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7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" y="5777367"/>
            <a:ext cx="9124010" cy="10805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6634" y="736584"/>
            <a:ext cx="1397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C00000"/>
                </a:solidFill>
                <a:latin typeface="Arial MT"/>
                <a:cs typeface="Arial MT"/>
              </a:rPr>
              <a:t>CONTENIDO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3087" y="1084255"/>
            <a:ext cx="1787525" cy="19723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58750" indent="-146685">
              <a:lnSpc>
                <a:spcPct val="100000"/>
              </a:lnSpc>
              <a:spcBef>
                <a:spcPts val="780"/>
              </a:spcBef>
              <a:buAutoNum type="arabicPeriod"/>
              <a:tabLst>
                <a:tab pos="159385" algn="l"/>
              </a:tabLst>
            </a:pPr>
            <a:r>
              <a:rPr sz="1200" spc="5" dirty="0">
                <a:solidFill>
                  <a:srgbClr val="C00000"/>
                </a:solidFill>
                <a:latin typeface="Calibri Light"/>
                <a:cs typeface="Calibri Light"/>
              </a:rPr>
              <a:t>¿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Q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U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É</a:t>
            </a:r>
            <a:r>
              <a:rPr sz="1200" spc="-5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200" spc="-15" dirty="0">
                <a:solidFill>
                  <a:srgbClr val="C00000"/>
                </a:solidFill>
                <a:latin typeface="Calibri Light"/>
                <a:cs typeface="Calibri Light"/>
              </a:rPr>
              <a:t>E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S</a:t>
            </a:r>
            <a:r>
              <a:rPr sz="1200" spc="-3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200" spc="5" dirty="0">
                <a:solidFill>
                  <a:srgbClr val="C00000"/>
                </a:solidFill>
                <a:latin typeface="Calibri Light"/>
                <a:cs typeface="Calibri Light"/>
              </a:rPr>
              <a:t>U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200" spc="-4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M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O</a:t>
            </a:r>
            <a:r>
              <a:rPr sz="1200" spc="-5" dirty="0">
                <a:solidFill>
                  <a:srgbClr val="C00000"/>
                </a:solidFill>
                <a:latin typeface="Calibri Light"/>
                <a:cs typeface="Calibri Light"/>
              </a:rPr>
              <a:t>S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?</a:t>
            </a:r>
            <a:endParaRPr sz="1200">
              <a:latin typeface="Calibri Light"/>
              <a:cs typeface="Calibri Light"/>
            </a:endParaRPr>
          </a:p>
          <a:p>
            <a:pPr marL="426720" lvl="1" indent="-233679">
              <a:lnSpc>
                <a:spcPct val="100000"/>
              </a:lnSpc>
              <a:spcBef>
                <a:spcPts val="605"/>
              </a:spcBef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Definición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Beneficios</a:t>
            </a:r>
            <a:r>
              <a:rPr sz="105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1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los</a:t>
            </a:r>
            <a:r>
              <a:rPr sz="105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DEMOS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Misión</a:t>
            </a:r>
            <a:r>
              <a:rPr sz="105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2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los</a:t>
            </a:r>
            <a:r>
              <a:rPr sz="1050" spc="-4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DEMOS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Principios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 startAt="4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Propósitos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 startAt="4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Compromisos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 startAt="4"/>
              <a:tabLst>
                <a:tab pos="427355" algn="l"/>
              </a:tabLst>
            </a:pPr>
            <a:r>
              <a:rPr sz="1050" spc="-10" dirty="0">
                <a:solidFill>
                  <a:srgbClr val="252525"/>
                </a:solidFill>
                <a:latin typeface="Calibri"/>
                <a:cs typeface="Calibri"/>
              </a:rPr>
              <a:t>F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inanciaci</a:t>
            </a:r>
            <a:r>
              <a:rPr sz="1050" spc="-10" dirty="0">
                <a:solidFill>
                  <a:srgbClr val="252525"/>
                </a:solidFill>
                <a:latin typeface="Calibri"/>
                <a:cs typeface="Calibri"/>
              </a:rPr>
              <a:t>ó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n</a:t>
            </a:r>
            <a:r>
              <a:rPr sz="1050" spc="-1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D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E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MO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S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 startAt="4"/>
              <a:tabLst>
                <a:tab pos="427355" algn="l"/>
              </a:tabLst>
            </a:pP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El</a:t>
            </a:r>
            <a:r>
              <a:rPr sz="105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proceso</a:t>
            </a:r>
            <a:r>
              <a:rPr sz="105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DEMOS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 startAt="4"/>
              <a:tabLst>
                <a:tab pos="427355" algn="l"/>
              </a:tabLst>
            </a:pP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Cadenas</a:t>
            </a:r>
            <a:r>
              <a:rPr sz="1050" spc="-4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valor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 startAt="4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Casos</a:t>
            </a:r>
            <a:r>
              <a:rPr sz="1050" spc="-2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éxito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3087" y="3095934"/>
            <a:ext cx="2483485" cy="264287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58750" indent="-146685">
              <a:lnSpc>
                <a:spcPct val="100000"/>
              </a:lnSpc>
              <a:spcBef>
                <a:spcPts val="780"/>
              </a:spcBef>
              <a:buAutoNum type="arabicPeriod" startAt="2"/>
              <a:tabLst>
                <a:tab pos="159385" algn="l"/>
              </a:tabLst>
            </a:pP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P</a:t>
            </a:r>
            <a:r>
              <a:rPr sz="1200" spc="5" dirty="0">
                <a:solidFill>
                  <a:srgbClr val="C00000"/>
                </a:solidFill>
                <a:latin typeface="Calibri Light"/>
                <a:cs typeface="Calibri Light"/>
              </a:rPr>
              <a:t>R</a:t>
            </a:r>
            <a:r>
              <a:rPr sz="1200" spc="-15" dirty="0">
                <a:solidFill>
                  <a:srgbClr val="C00000"/>
                </a:solidFill>
                <a:latin typeface="Calibri Light"/>
                <a:cs typeface="Calibri Light"/>
              </a:rPr>
              <a:t>E</a:t>
            </a:r>
            <a:r>
              <a:rPr sz="1200" spc="-25" dirty="0">
                <a:solidFill>
                  <a:srgbClr val="C00000"/>
                </a:solidFill>
                <a:latin typeface="Calibri Light"/>
                <a:cs typeface="Calibri Light"/>
              </a:rPr>
              <a:t>D</a:t>
            </a:r>
            <a:r>
              <a:rPr sz="1200" spc="-5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A</a:t>
            </a:r>
            <a:r>
              <a:rPr sz="1200" spc="-25" dirty="0">
                <a:solidFill>
                  <a:srgbClr val="C00000"/>
                </a:solidFill>
                <a:latin typeface="Calibri Light"/>
                <a:cs typeface="Calibri Light"/>
              </a:rPr>
              <a:t>G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Ó</a:t>
            </a:r>
            <a:r>
              <a:rPr sz="1200" spc="-5" dirty="0">
                <a:solidFill>
                  <a:srgbClr val="C00000"/>
                </a:solidFill>
                <a:latin typeface="Calibri Light"/>
                <a:cs typeface="Calibri Light"/>
              </a:rPr>
              <a:t>STI</a:t>
            </a:r>
            <a:r>
              <a:rPr sz="1200" spc="-35" dirty="0">
                <a:solidFill>
                  <a:srgbClr val="C00000"/>
                </a:solidFill>
                <a:latin typeface="Calibri Light"/>
                <a:cs typeface="Calibri Light"/>
              </a:rPr>
              <a:t>C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O</a:t>
            </a:r>
            <a:r>
              <a:rPr sz="1200" spc="-6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M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OS</a:t>
            </a:r>
            <a:endParaRPr sz="1200">
              <a:latin typeface="Calibri Light"/>
              <a:cs typeface="Calibri Light"/>
            </a:endParaRPr>
          </a:p>
          <a:p>
            <a:pPr marL="426720" lvl="1" indent="-233679">
              <a:lnSpc>
                <a:spcPct val="100000"/>
              </a:lnSpc>
              <a:spcBef>
                <a:spcPts val="605"/>
              </a:spcBef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Concepto</a:t>
            </a:r>
            <a:r>
              <a:rPr sz="105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1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ciudad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Actividades</a:t>
            </a:r>
            <a:r>
              <a:rPr sz="1050" spc="-2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Prediagnóstico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Constitución</a:t>
            </a:r>
            <a:r>
              <a:rPr sz="105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Asociación</a:t>
            </a:r>
            <a:r>
              <a:rPr sz="1050" spc="-1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DEMOS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Ruta</a:t>
            </a:r>
            <a:r>
              <a:rPr sz="1050" spc="-3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metodológica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Visión</a:t>
            </a:r>
            <a:r>
              <a:rPr sz="1050" spc="-3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y</a:t>
            </a:r>
            <a:r>
              <a:rPr sz="1050" spc="-2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Misión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Problemática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Ponderación</a:t>
            </a:r>
            <a:r>
              <a:rPr sz="1050" spc="-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y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priorización</a:t>
            </a:r>
            <a:r>
              <a:rPr sz="105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problemas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42735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Formulación</a:t>
            </a:r>
            <a:r>
              <a:rPr sz="1050" spc="-3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1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Objetivos</a:t>
            </a:r>
            <a:endParaRPr sz="1050">
              <a:latin typeface="Calibri"/>
              <a:cs typeface="Calibri"/>
            </a:endParaRPr>
          </a:p>
          <a:p>
            <a:pPr marL="426720" lvl="1" indent="-233679">
              <a:lnSpc>
                <a:spcPct val="100000"/>
              </a:lnSpc>
              <a:buAutoNum type="arabicPeriod"/>
              <a:tabLst>
                <a:tab pos="427355" algn="l"/>
              </a:tabLst>
            </a:pP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Líneas</a:t>
            </a:r>
            <a:r>
              <a:rPr sz="105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Estratégicas</a:t>
            </a:r>
            <a:endParaRPr sz="1050">
              <a:latin typeface="Calibri"/>
              <a:cs typeface="Calibri"/>
            </a:endParaRPr>
          </a:p>
          <a:p>
            <a:pPr marL="525780" lvl="1" indent="-332740">
              <a:lnSpc>
                <a:spcPct val="100000"/>
              </a:lnSpc>
              <a:buAutoNum type="arabicPeriod"/>
              <a:tabLst>
                <a:tab pos="52641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Componentes</a:t>
            </a:r>
            <a:r>
              <a:rPr sz="105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DEMOS</a:t>
            </a:r>
            <a:endParaRPr sz="1050">
              <a:latin typeface="Calibri"/>
              <a:cs typeface="Calibri"/>
            </a:endParaRPr>
          </a:p>
          <a:p>
            <a:pPr marL="495300" lvl="1" indent="-302260">
              <a:lnSpc>
                <a:spcPct val="100000"/>
              </a:lnSpc>
              <a:buAutoNum type="arabicPeriod"/>
              <a:tabLst>
                <a:tab pos="495934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Matriz</a:t>
            </a:r>
            <a:r>
              <a:rPr sz="1050" spc="-4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Estratégica</a:t>
            </a:r>
            <a:endParaRPr sz="1050">
              <a:latin typeface="Calibri"/>
              <a:cs typeface="Calibri"/>
            </a:endParaRPr>
          </a:p>
          <a:p>
            <a:pPr marL="495300" lvl="1" indent="-302260">
              <a:lnSpc>
                <a:spcPct val="100000"/>
              </a:lnSpc>
              <a:buAutoNum type="arabicPeriod"/>
              <a:tabLst>
                <a:tab pos="495934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Pertinencia</a:t>
            </a:r>
            <a:r>
              <a:rPr sz="1050" spc="-3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1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las</a:t>
            </a:r>
            <a:r>
              <a:rPr sz="1050" spc="-1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Estrategias</a:t>
            </a:r>
            <a:endParaRPr sz="1050">
              <a:latin typeface="Calibri"/>
              <a:cs typeface="Calibri"/>
            </a:endParaRPr>
          </a:p>
          <a:p>
            <a:pPr marL="495300" lvl="1" indent="-302260">
              <a:lnSpc>
                <a:spcPct val="100000"/>
              </a:lnSpc>
              <a:buAutoNum type="arabicPeriod"/>
              <a:tabLst>
                <a:tab pos="495934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Sector</a:t>
            </a:r>
            <a:r>
              <a:rPr sz="1050" spc="-1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y</a:t>
            </a:r>
            <a:r>
              <a:rPr sz="105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escala</a:t>
            </a:r>
            <a:endParaRPr sz="1050">
              <a:latin typeface="Calibri"/>
              <a:cs typeface="Calibri"/>
            </a:endParaRPr>
          </a:p>
          <a:p>
            <a:pPr marL="495300" lvl="1" indent="-302260">
              <a:lnSpc>
                <a:spcPct val="100000"/>
              </a:lnSpc>
              <a:buAutoNum type="arabicPeriod"/>
              <a:tabLst>
                <a:tab pos="495934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Definición</a:t>
            </a:r>
            <a:r>
              <a:rPr sz="1050" spc="-2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1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espacios</a:t>
            </a:r>
            <a:r>
              <a:rPr sz="1050" spc="-1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DEMOS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09510" y="1120436"/>
            <a:ext cx="2645410" cy="2162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58750" indent="-146685">
              <a:lnSpc>
                <a:spcPct val="100000"/>
              </a:lnSpc>
              <a:spcBef>
                <a:spcPts val="780"/>
              </a:spcBef>
              <a:buAutoNum type="arabicPeriod" startAt="3"/>
              <a:tabLst>
                <a:tab pos="159385" algn="l"/>
              </a:tabLst>
            </a:pP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D</a:t>
            </a:r>
            <a:r>
              <a:rPr sz="1200" spc="-5" dirty="0">
                <a:solidFill>
                  <a:srgbClr val="C00000"/>
                </a:solidFill>
                <a:latin typeface="Calibri Light"/>
                <a:cs typeface="Calibri Light"/>
              </a:rPr>
              <a:t>IA</a:t>
            </a:r>
            <a:r>
              <a:rPr sz="1200" spc="-25" dirty="0">
                <a:solidFill>
                  <a:srgbClr val="C00000"/>
                </a:solidFill>
                <a:latin typeface="Calibri Light"/>
                <a:cs typeface="Calibri Light"/>
              </a:rPr>
              <a:t>G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Ó</a:t>
            </a:r>
            <a:r>
              <a:rPr sz="1200" spc="-5" dirty="0">
                <a:solidFill>
                  <a:srgbClr val="C00000"/>
                </a:solidFill>
                <a:latin typeface="Calibri Light"/>
                <a:cs typeface="Calibri Light"/>
              </a:rPr>
              <a:t>STI</a:t>
            </a:r>
            <a:r>
              <a:rPr sz="1200" spc="-35" dirty="0">
                <a:solidFill>
                  <a:srgbClr val="C00000"/>
                </a:solidFill>
                <a:latin typeface="Calibri Light"/>
                <a:cs typeface="Calibri Light"/>
              </a:rPr>
              <a:t>C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O</a:t>
            </a:r>
            <a:r>
              <a:rPr sz="1200" spc="-6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M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OS</a:t>
            </a:r>
            <a:endParaRPr sz="1200">
              <a:latin typeface="Calibri Light"/>
              <a:cs typeface="Calibri Light"/>
            </a:endParaRPr>
          </a:p>
          <a:p>
            <a:pPr marL="396240" lvl="1" indent="-233679">
              <a:lnSpc>
                <a:spcPct val="100000"/>
              </a:lnSpc>
              <a:spcBef>
                <a:spcPts val="605"/>
              </a:spcBef>
              <a:buAutoNum type="arabicPeriod"/>
              <a:tabLst>
                <a:tab pos="39687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Actividades</a:t>
            </a:r>
            <a:r>
              <a:rPr sz="1050" spc="-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Fase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 de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 Diagnóstico</a:t>
            </a:r>
            <a:endParaRPr sz="1050">
              <a:latin typeface="Calibri"/>
              <a:cs typeface="Calibri"/>
            </a:endParaRPr>
          </a:p>
          <a:p>
            <a:pPr marL="378460" lvl="1" indent="-22352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79095" algn="l"/>
              </a:tabLst>
            </a:pPr>
            <a:r>
              <a:rPr sz="1000" spc="-5" dirty="0">
                <a:solidFill>
                  <a:srgbClr val="252525"/>
                </a:solidFill>
                <a:latin typeface="Calibri"/>
                <a:cs typeface="Calibri"/>
              </a:rPr>
              <a:t>Identificación</a:t>
            </a:r>
            <a:r>
              <a:rPr sz="100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00" spc="-2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252525"/>
                </a:solidFill>
                <a:latin typeface="Calibri"/>
                <a:cs typeface="Calibri"/>
              </a:rPr>
              <a:t>actores</a:t>
            </a:r>
            <a:endParaRPr sz="1000">
              <a:latin typeface="Calibri"/>
              <a:cs typeface="Calibri"/>
            </a:endParaRPr>
          </a:p>
          <a:p>
            <a:pPr marL="370840" lvl="1" indent="-215900">
              <a:lnSpc>
                <a:spcPct val="100000"/>
              </a:lnSpc>
              <a:buAutoNum type="arabicPeriod"/>
              <a:tabLst>
                <a:tab pos="371475" algn="l"/>
              </a:tabLst>
            </a:pPr>
            <a:r>
              <a:rPr sz="1000" spc="-10" dirty="0">
                <a:solidFill>
                  <a:srgbClr val="252525"/>
                </a:solidFill>
                <a:latin typeface="Calibri Light"/>
                <a:cs typeface="Calibri Light"/>
              </a:rPr>
              <a:t>Diagnóstico</a:t>
            </a:r>
            <a:r>
              <a:rPr sz="1000" spc="-50" dirty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sz="1000" dirty="0">
                <a:solidFill>
                  <a:srgbClr val="252525"/>
                </a:solidFill>
                <a:latin typeface="Calibri Light"/>
                <a:cs typeface="Calibri Light"/>
              </a:rPr>
              <a:t>de</a:t>
            </a:r>
            <a:r>
              <a:rPr sz="1000" spc="-15" dirty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sz="1000" spc="-10" dirty="0">
                <a:solidFill>
                  <a:srgbClr val="252525"/>
                </a:solidFill>
                <a:latin typeface="Calibri Light"/>
                <a:cs typeface="Calibri Light"/>
              </a:rPr>
              <a:t>espacios</a:t>
            </a:r>
            <a:r>
              <a:rPr sz="1000" spc="-40" dirty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sz="1000" spc="-10" dirty="0">
                <a:solidFill>
                  <a:srgbClr val="252525"/>
                </a:solidFill>
                <a:latin typeface="Calibri Light"/>
                <a:cs typeface="Calibri Light"/>
              </a:rPr>
              <a:t>públicos</a:t>
            </a:r>
            <a:endParaRPr sz="1000">
              <a:latin typeface="Calibri Light"/>
              <a:cs typeface="Calibri Light"/>
            </a:endParaRPr>
          </a:p>
          <a:p>
            <a:pPr marL="370840" lvl="1" indent="-215265">
              <a:lnSpc>
                <a:spcPts val="1200"/>
              </a:lnSpc>
              <a:buAutoNum type="arabicPeriod"/>
              <a:tabLst>
                <a:tab pos="370840" algn="l"/>
              </a:tabLst>
            </a:pPr>
            <a:r>
              <a:rPr sz="1000" dirty="0">
                <a:solidFill>
                  <a:srgbClr val="252525"/>
                </a:solidFill>
                <a:latin typeface="Calibri Light"/>
                <a:cs typeface="Calibri Light"/>
              </a:rPr>
              <a:t>E</a:t>
            </a:r>
            <a:r>
              <a:rPr sz="1000" spc="5" dirty="0">
                <a:solidFill>
                  <a:srgbClr val="252525"/>
                </a:solidFill>
                <a:latin typeface="Calibri Light"/>
                <a:cs typeface="Calibri Light"/>
              </a:rPr>
              <a:t>s</a:t>
            </a:r>
            <a:r>
              <a:rPr sz="1000" spc="-10" dirty="0">
                <a:solidFill>
                  <a:srgbClr val="252525"/>
                </a:solidFill>
                <a:latin typeface="Calibri Light"/>
                <a:cs typeface="Calibri Light"/>
              </a:rPr>
              <a:t>t</a:t>
            </a:r>
            <a:r>
              <a:rPr sz="1000" spc="-15" dirty="0">
                <a:solidFill>
                  <a:srgbClr val="252525"/>
                </a:solidFill>
                <a:latin typeface="Calibri Light"/>
                <a:cs typeface="Calibri Light"/>
              </a:rPr>
              <a:t>r</a:t>
            </a:r>
            <a:r>
              <a:rPr sz="1000" spc="-10" dirty="0">
                <a:solidFill>
                  <a:srgbClr val="252525"/>
                </a:solidFill>
                <a:latin typeface="Calibri Light"/>
                <a:cs typeface="Calibri Light"/>
              </a:rPr>
              <a:t>ate</a:t>
            </a:r>
            <a:r>
              <a:rPr sz="1000" spc="-20" dirty="0">
                <a:solidFill>
                  <a:srgbClr val="252525"/>
                </a:solidFill>
                <a:latin typeface="Calibri Light"/>
                <a:cs typeface="Calibri Light"/>
              </a:rPr>
              <a:t>g</a:t>
            </a:r>
            <a:r>
              <a:rPr sz="1000" spc="-10" dirty="0">
                <a:solidFill>
                  <a:srgbClr val="252525"/>
                </a:solidFill>
                <a:latin typeface="Calibri Light"/>
                <a:cs typeface="Calibri Light"/>
              </a:rPr>
              <a:t>i</a:t>
            </a:r>
            <a:r>
              <a:rPr sz="1000" spc="-5" dirty="0">
                <a:solidFill>
                  <a:srgbClr val="252525"/>
                </a:solidFill>
                <a:latin typeface="Calibri Light"/>
                <a:cs typeface="Calibri Light"/>
              </a:rPr>
              <a:t>a</a:t>
            </a:r>
            <a:r>
              <a:rPr sz="1000" spc="-50" dirty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sz="1000" spc="5" dirty="0">
                <a:solidFill>
                  <a:srgbClr val="252525"/>
                </a:solidFill>
                <a:latin typeface="Calibri Light"/>
                <a:cs typeface="Calibri Light"/>
              </a:rPr>
              <a:t>d</a:t>
            </a:r>
            <a:r>
              <a:rPr sz="1000" spc="-5" dirty="0">
                <a:solidFill>
                  <a:srgbClr val="252525"/>
                </a:solidFill>
                <a:latin typeface="Calibri Light"/>
                <a:cs typeface="Calibri Light"/>
              </a:rPr>
              <a:t>e</a:t>
            </a:r>
            <a:r>
              <a:rPr sz="1000" spc="-25" dirty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sz="1000" dirty="0">
                <a:solidFill>
                  <a:srgbClr val="252525"/>
                </a:solidFill>
                <a:latin typeface="Calibri Light"/>
                <a:cs typeface="Calibri Light"/>
              </a:rPr>
              <a:t>i</a:t>
            </a:r>
            <a:r>
              <a:rPr sz="1000" spc="5" dirty="0">
                <a:solidFill>
                  <a:srgbClr val="252525"/>
                </a:solidFill>
                <a:latin typeface="Calibri Light"/>
                <a:cs typeface="Calibri Light"/>
              </a:rPr>
              <a:t>n</a:t>
            </a:r>
            <a:r>
              <a:rPr sz="1000" spc="-10" dirty="0">
                <a:solidFill>
                  <a:srgbClr val="252525"/>
                </a:solidFill>
                <a:latin typeface="Calibri Light"/>
                <a:cs typeface="Calibri Light"/>
              </a:rPr>
              <a:t>te</a:t>
            </a:r>
            <a:r>
              <a:rPr sz="1000" spc="-5" dirty="0">
                <a:solidFill>
                  <a:srgbClr val="252525"/>
                </a:solidFill>
                <a:latin typeface="Calibri Light"/>
                <a:cs typeface="Calibri Light"/>
              </a:rPr>
              <a:t>r</a:t>
            </a:r>
            <a:r>
              <a:rPr sz="1000" spc="-15" dirty="0">
                <a:solidFill>
                  <a:srgbClr val="252525"/>
                </a:solidFill>
                <a:latin typeface="Calibri Light"/>
                <a:cs typeface="Calibri Light"/>
              </a:rPr>
              <a:t>v</a:t>
            </a:r>
            <a:r>
              <a:rPr sz="1000" spc="-10" dirty="0">
                <a:solidFill>
                  <a:srgbClr val="252525"/>
                </a:solidFill>
                <a:latin typeface="Calibri Light"/>
                <a:cs typeface="Calibri Light"/>
              </a:rPr>
              <a:t>e</a:t>
            </a:r>
            <a:r>
              <a:rPr sz="1000" spc="-20" dirty="0">
                <a:solidFill>
                  <a:srgbClr val="252525"/>
                </a:solidFill>
                <a:latin typeface="Calibri Light"/>
                <a:cs typeface="Calibri Light"/>
              </a:rPr>
              <a:t>n</a:t>
            </a:r>
            <a:r>
              <a:rPr sz="1000" spc="-10" dirty="0">
                <a:solidFill>
                  <a:srgbClr val="252525"/>
                </a:solidFill>
                <a:latin typeface="Calibri Light"/>
                <a:cs typeface="Calibri Light"/>
              </a:rPr>
              <a:t>c</a:t>
            </a:r>
            <a:r>
              <a:rPr sz="1000" spc="-25" dirty="0">
                <a:solidFill>
                  <a:srgbClr val="252525"/>
                </a:solidFill>
                <a:latin typeface="Calibri Light"/>
                <a:cs typeface="Calibri Light"/>
              </a:rPr>
              <a:t>i</a:t>
            </a:r>
            <a:r>
              <a:rPr sz="1000" spc="-10" dirty="0">
                <a:solidFill>
                  <a:srgbClr val="252525"/>
                </a:solidFill>
                <a:latin typeface="Calibri Light"/>
                <a:cs typeface="Calibri Light"/>
              </a:rPr>
              <a:t>ón</a:t>
            </a:r>
            <a:endParaRPr sz="1000">
              <a:latin typeface="Calibri Light"/>
              <a:cs typeface="Calibri Light"/>
            </a:endParaRPr>
          </a:p>
          <a:p>
            <a:pPr marL="12700">
              <a:lnSpc>
                <a:spcPts val="1255"/>
              </a:lnSpc>
            </a:pPr>
            <a:r>
              <a:rPr sz="105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 marL="158750" indent="-146685">
              <a:lnSpc>
                <a:spcPts val="1435"/>
              </a:lnSpc>
              <a:buAutoNum type="arabicPeriod" startAt="4"/>
              <a:tabLst>
                <a:tab pos="159385" algn="l"/>
              </a:tabLst>
            </a:pP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PL</a:t>
            </a:r>
            <a:r>
              <a:rPr sz="1200" spc="-5" dirty="0">
                <a:solidFill>
                  <a:srgbClr val="C00000"/>
                </a:solidFill>
                <a:latin typeface="Calibri Light"/>
                <a:cs typeface="Calibri Light"/>
              </a:rPr>
              <a:t>A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200" spc="-7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1200" spc="-4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200" spc="5" dirty="0">
                <a:solidFill>
                  <a:srgbClr val="C00000"/>
                </a:solidFill>
                <a:latin typeface="Calibri Light"/>
                <a:cs typeface="Calibri Light"/>
              </a:rPr>
              <a:t>A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C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C</a:t>
            </a:r>
            <a:r>
              <a:rPr sz="1200" spc="-5" dirty="0">
                <a:solidFill>
                  <a:srgbClr val="C00000"/>
                </a:solidFill>
                <a:latin typeface="Calibri Light"/>
                <a:cs typeface="Calibri Light"/>
              </a:rPr>
              <a:t>IÓN</a:t>
            </a:r>
            <a:endParaRPr sz="1200">
              <a:latin typeface="Calibri Light"/>
              <a:cs typeface="Calibri Light"/>
            </a:endParaRPr>
          </a:p>
          <a:p>
            <a:pPr marL="396240" lvl="1" indent="-233679">
              <a:lnSpc>
                <a:spcPct val="100000"/>
              </a:lnSpc>
              <a:spcBef>
                <a:spcPts val="245"/>
              </a:spcBef>
              <a:buAutoNum type="arabicPeriod"/>
              <a:tabLst>
                <a:tab pos="39687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Actividades</a:t>
            </a:r>
            <a:r>
              <a:rPr sz="1050" spc="-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Plan</a:t>
            </a:r>
            <a:r>
              <a:rPr sz="1050" spc="-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1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Acción</a:t>
            </a:r>
            <a:endParaRPr sz="1050">
              <a:latin typeface="Calibri"/>
              <a:cs typeface="Calibri"/>
            </a:endParaRPr>
          </a:p>
          <a:p>
            <a:pPr marL="396240" lvl="1" indent="-233679">
              <a:lnSpc>
                <a:spcPct val="100000"/>
              </a:lnSpc>
              <a:buAutoNum type="arabicPeriod"/>
              <a:tabLst>
                <a:tab pos="39687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Análisis</a:t>
            </a:r>
            <a:r>
              <a:rPr sz="1050" spc="-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2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contextos</a:t>
            </a:r>
            <a:endParaRPr sz="1050">
              <a:latin typeface="Calibri"/>
              <a:cs typeface="Calibri"/>
            </a:endParaRPr>
          </a:p>
          <a:p>
            <a:pPr marL="396240" lvl="1" indent="-233679">
              <a:lnSpc>
                <a:spcPct val="100000"/>
              </a:lnSpc>
              <a:buAutoNum type="arabicPeriod"/>
              <a:tabLst>
                <a:tab pos="39687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Metas</a:t>
            </a:r>
            <a:r>
              <a:rPr sz="105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del</a:t>
            </a:r>
            <a:r>
              <a:rPr sz="1050" spc="-3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DEMOS</a:t>
            </a:r>
            <a:endParaRPr sz="1050">
              <a:latin typeface="Calibri"/>
              <a:cs typeface="Calibri"/>
            </a:endParaRPr>
          </a:p>
          <a:p>
            <a:pPr marL="396240" lvl="1" indent="-233679">
              <a:lnSpc>
                <a:spcPct val="100000"/>
              </a:lnSpc>
              <a:buAutoNum type="arabicPeriod"/>
              <a:tabLst>
                <a:tab pos="396875" algn="l"/>
              </a:tabLst>
            </a:pP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Estrategia</a:t>
            </a:r>
            <a:r>
              <a:rPr sz="1050" spc="-3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inversión</a:t>
            </a:r>
            <a:endParaRPr sz="1050">
              <a:latin typeface="Calibri"/>
              <a:cs typeface="Calibri"/>
            </a:endParaRPr>
          </a:p>
          <a:p>
            <a:pPr marL="396240" lvl="1" indent="-233679">
              <a:lnSpc>
                <a:spcPct val="100000"/>
              </a:lnSpc>
              <a:buAutoNum type="arabicPeriod"/>
              <a:tabLst>
                <a:tab pos="396875" algn="l"/>
              </a:tabLst>
            </a:pP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Cronograma</a:t>
            </a:r>
            <a:r>
              <a:rPr sz="1050" spc="-4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y</a:t>
            </a:r>
            <a:r>
              <a:rPr sz="1050" spc="-1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Presupuestos</a:t>
            </a:r>
            <a:r>
              <a:rPr sz="1050" spc="-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52525"/>
                </a:solidFill>
                <a:latin typeface="Calibri"/>
                <a:cs typeface="Calibri"/>
              </a:rPr>
              <a:t>de</a:t>
            </a:r>
            <a:r>
              <a:rPr sz="1050" spc="-1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252525"/>
                </a:solidFill>
                <a:latin typeface="Calibri"/>
                <a:cs typeface="Calibri"/>
              </a:rPr>
              <a:t>ejecución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09510" y="3416827"/>
            <a:ext cx="19519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5.</a:t>
            </a:r>
            <a:r>
              <a:rPr sz="1200" spc="-2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200" spc="5" dirty="0">
                <a:solidFill>
                  <a:srgbClr val="C00000"/>
                </a:solidFill>
                <a:latin typeface="Calibri Light"/>
                <a:cs typeface="Calibri Light"/>
              </a:rPr>
              <a:t>A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P</a:t>
            </a:r>
            <a:r>
              <a:rPr sz="1200" spc="-15" dirty="0">
                <a:solidFill>
                  <a:srgbClr val="C00000"/>
                </a:solidFill>
                <a:latin typeface="Calibri Light"/>
                <a:cs typeface="Calibri Light"/>
              </a:rPr>
              <a:t>R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O</a:t>
            </a:r>
            <a:r>
              <a:rPr sz="1200" spc="-35" dirty="0">
                <a:solidFill>
                  <a:srgbClr val="C00000"/>
                </a:solidFill>
                <a:latin typeface="Calibri Light"/>
                <a:cs typeface="Calibri Light"/>
              </a:rPr>
              <a:t>B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AC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Ó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200" spc="-5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200" spc="5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200" spc="-5" dirty="0">
                <a:solidFill>
                  <a:srgbClr val="C00000"/>
                </a:solidFill>
                <a:latin typeface="Calibri Light"/>
                <a:cs typeface="Calibri Light"/>
              </a:rPr>
              <a:t>STIT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U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C</a:t>
            </a:r>
            <a:r>
              <a:rPr sz="1200" spc="-5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O</a:t>
            </a:r>
            <a:r>
              <a:rPr sz="1200" spc="-10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200" spc="-20" dirty="0">
                <a:solidFill>
                  <a:srgbClr val="C00000"/>
                </a:solidFill>
                <a:latin typeface="Calibri Light"/>
                <a:cs typeface="Calibri Light"/>
              </a:rPr>
              <a:t>A</a:t>
            </a:r>
            <a:r>
              <a:rPr sz="1200" dirty="0">
                <a:solidFill>
                  <a:srgbClr val="C00000"/>
                </a:solidFill>
                <a:latin typeface="Calibri Light"/>
                <a:cs typeface="Calibri Light"/>
              </a:rPr>
              <a:t>L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09510" y="3779539"/>
            <a:ext cx="2834640" cy="194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C00000"/>
                </a:solidFill>
                <a:latin typeface="Calibri Light"/>
                <a:cs typeface="Calibri Light"/>
              </a:rPr>
              <a:t>A</a:t>
            </a:r>
            <a:r>
              <a:rPr sz="1400" spc="-10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400" spc="-15" dirty="0">
                <a:solidFill>
                  <a:srgbClr val="C00000"/>
                </a:solidFill>
                <a:latin typeface="Calibri Light"/>
                <a:cs typeface="Calibri Light"/>
              </a:rPr>
              <a:t>E</a:t>
            </a:r>
            <a:r>
              <a:rPr sz="1400" spc="-45" dirty="0">
                <a:solidFill>
                  <a:srgbClr val="C00000"/>
                </a:solidFill>
                <a:latin typeface="Calibri Light"/>
                <a:cs typeface="Calibri Light"/>
              </a:rPr>
              <a:t>X</a:t>
            </a:r>
            <a:r>
              <a:rPr sz="1400" spc="-20" dirty="0">
                <a:solidFill>
                  <a:srgbClr val="C00000"/>
                </a:solidFill>
                <a:latin typeface="Calibri Light"/>
                <a:cs typeface="Calibri Light"/>
              </a:rPr>
              <a:t>O</a:t>
            </a:r>
            <a:r>
              <a:rPr sz="1400" dirty="0">
                <a:solidFill>
                  <a:srgbClr val="C00000"/>
                </a:solidFill>
                <a:latin typeface="Calibri Light"/>
                <a:cs typeface="Calibri Light"/>
              </a:rPr>
              <a:t>:</a:t>
            </a:r>
            <a:r>
              <a:rPr sz="1400" spc="-5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 Light"/>
                <a:cs typeface="Calibri Light"/>
              </a:rPr>
              <a:t>K</a:t>
            </a:r>
            <a:r>
              <a:rPr sz="1400" spc="5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400" dirty="0">
                <a:solidFill>
                  <a:srgbClr val="C00000"/>
                </a:solidFill>
                <a:latin typeface="Calibri Light"/>
                <a:cs typeface="Calibri Light"/>
              </a:rPr>
              <a:t>T</a:t>
            </a:r>
            <a:r>
              <a:rPr sz="1400" spc="-5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1400" spc="-10" dirty="0">
                <a:solidFill>
                  <a:srgbClr val="C00000"/>
                </a:solidFill>
                <a:latin typeface="Calibri Light"/>
                <a:cs typeface="Calibri Light"/>
              </a:rPr>
              <a:t>M</a:t>
            </a:r>
            <a:r>
              <a:rPr sz="1400" spc="-20" dirty="0">
                <a:solidFill>
                  <a:srgbClr val="C00000"/>
                </a:solidFill>
                <a:latin typeface="Calibri Light"/>
                <a:cs typeface="Calibri Light"/>
              </a:rPr>
              <a:t>OS</a:t>
            </a:r>
            <a:endParaRPr sz="1400">
              <a:latin typeface="Calibri Light"/>
              <a:cs typeface="Calibri Light"/>
            </a:endParaRPr>
          </a:p>
          <a:p>
            <a:pPr marL="295910" indent="-133350">
              <a:lnSpc>
                <a:spcPct val="100000"/>
              </a:lnSpc>
              <a:spcBef>
                <a:spcPts val="869"/>
              </a:spcBef>
              <a:buAutoNum type="arabicPeriod"/>
              <a:tabLst>
                <a:tab pos="296545" algn="l"/>
              </a:tabLst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Objetivos</a:t>
            </a:r>
            <a:endParaRPr sz="1050">
              <a:latin typeface="Calibri"/>
              <a:cs typeface="Calibri"/>
            </a:endParaRPr>
          </a:p>
          <a:p>
            <a:pPr marL="295910" indent="-133350">
              <a:lnSpc>
                <a:spcPct val="100000"/>
              </a:lnSpc>
              <a:buAutoNum type="arabicPeriod"/>
              <a:tabLst>
                <a:tab pos="296545" algn="l"/>
              </a:tabLst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Marco</a:t>
            </a:r>
            <a:r>
              <a:rPr sz="1050" b="1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Normativo</a:t>
            </a:r>
            <a:endParaRPr sz="1050">
              <a:latin typeface="Calibri"/>
              <a:cs typeface="Calibri"/>
            </a:endParaRPr>
          </a:p>
          <a:p>
            <a:pPr marL="295910" indent="-133350">
              <a:lnSpc>
                <a:spcPct val="100000"/>
              </a:lnSpc>
              <a:buAutoNum type="arabicPeriod"/>
              <a:tabLst>
                <a:tab pos="296545" algn="l"/>
              </a:tabLst>
            </a:pPr>
            <a:r>
              <a:rPr sz="1050" b="1" spc="-5" dirty="0">
                <a:solidFill>
                  <a:srgbClr val="767070"/>
                </a:solidFill>
                <a:latin typeface="Calibri"/>
                <a:cs typeface="Calibri"/>
              </a:rPr>
              <a:t>Definiciones</a:t>
            </a:r>
            <a:r>
              <a:rPr sz="1050" b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y </a:t>
            </a:r>
            <a:r>
              <a:rPr sz="1050" b="1" spc="-5" dirty="0">
                <a:solidFill>
                  <a:srgbClr val="767070"/>
                </a:solidFill>
                <a:latin typeface="Calibri"/>
                <a:cs typeface="Calibri"/>
              </a:rPr>
              <a:t>siglas</a:t>
            </a:r>
            <a:endParaRPr sz="1050">
              <a:latin typeface="Calibri"/>
              <a:cs typeface="Calibri"/>
            </a:endParaRPr>
          </a:p>
          <a:p>
            <a:pPr marL="295910" indent="-133350">
              <a:lnSpc>
                <a:spcPct val="100000"/>
              </a:lnSpc>
              <a:buAutoNum type="arabicPeriod"/>
              <a:tabLst>
                <a:tab pos="296545" algn="l"/>
              </a:tabLst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Documentos</a:t>
            </a:r>
            <a:r>
              <a:rPr sz="1050" b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solicitud</a:t>
            </a:r>
            <a:r>
              <a:rPr sz="1050" b="1" spc="-3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de</a:t>
            </a:r>
            <a:r>
              <a:rPr sz="1050" b="1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67070"/>
                </a:solidFill>
                <a:latin typeface="Calibri"/>
                <a:cs typeface="Calibri"/>
              </a:rPr>
              <a:t>creación</a:t>
            </a:r>
            <a:endParaRPr sz="1050">
              <a:latin typeface="Calibri"/>
              <a:cs typeface="Calibri"/>
            </a:endParaRPr>
          </a:p>
          <a:p>
            <a:pPr marL="295910" indent="-133350">
              <a:lnSpc>
                <a:spcPct val="100000"/>
              </a:lnSpc>
              <a:buAutoNum type="arabicPeriod"/>
              <a:tabLst>
                <a:tab pos="296545" algn="l"/>
              </a:tabLst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Componentes</a:t>
            </a:r>
            <a:r>
              <a:rPr sz="1050" b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de</a:t>
            </a:r>
            <a:r>
              <a:rPr sz="1050" b="1" spc="-5" dirty="0">
                <a:solidFill>
                  <a:srgbClr val="767070"/>
                </a:solidFill>
                <a:latin typeface="Calibri"/>
                <a:cs typeface="Calibri"/>
              </a:rPr>
              <a:t> caracterización</a:t>
            </a:r>
            <a:r>
              <a:rPr sz="1050" b="1" spc="-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67070"/>
                </a:solidFill>
                <a:latin typeface="Calibri"/>
                <a:cs typeface="Calibri"/>
              </a:rPr>
              <a:t>del</a:t>
            </a: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 contexto</a:t>
            </a:r>
            <a:endParaRPr sz="1050">
              <a:latin typeface="Calibri"/>
              <a:cs typeface="Calibri"/>
            </a:endParaRPr>
          </a:p>
          <a:p>
            <a:pPr marL="283845" marR="495934" indent="-120650">
              <a:lnSpc>
                <a:spcPct val="100000"/>
              </a:lnSpc>
              <a:buAutoNum type="arabicPeriod"/>
              <a:tabLst>
                <a:tab pos="296545" algn="l"/>
              </a:tabLst>
            </a:pPr>
            <a:r>
              <a:rPr sz="1050" b="1" spc="-5" dirty="0">
                <a:solidFill>
                  <a:srgbClr val="767070"/>
                </a:solidFill>
                <a:latin typeface="Calibri"/>
                <a:cs typeface="Calibri"/>
              </a:rPr>
              <a:t>Desarrollo </a:t>
            </a: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de </a:t>
            </a:r>
            <a:r>
              <a:rPr sz="1050" b="1" spc="-5" dirty="0">
                <a:solidFill>
                  <a:srgbClr val="767070"/>
                </a:solidFill>
                <a:latin typeface="Calibri"/>
                <a:cs typeface="Calibri"/>
              </a:rPr>
              <a:t>Líneas </a:t>
            </a: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Estratégicas </a:t>
            </a:r>
            <a:r>
              <a:rPr sz="1050" b="1" spc="-5" dirty="0">
                <a:solidFill>
                  <a:srgbClr val="767070"/>
                </a:solidFill>
                <a:latin typeface="Calibri"/>
                <a:cs typeface="Calibri"/>
              </a:rPr>
              <a:t>por </a:t>
            </a:r>
            <a:r>
              <a:rPr sz="1050" b="1" spc="-2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Componentes</a:t>
            </a:r>
            <a:r>
              <a:rPr sz="1050" b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DEMOS</a:t>
            </a:r>
            <a:endParaRPr sz="1050">
              <a:latin typeface="Calibri"/>
              <a:cs typeface="Calibri"/>
            </a:endParaRPr>
          </a:p>
          <a:p>
            <a:pPr marL="295910" indent="-133350">
              <a:lnSpc>
                <a:spcPct val="100000"/>
              </a:lnSpc>
              <a:buAutoNum type="arabicPeriod"/>
              <a:tabLst>
                <a:tab pos="296545" algn="l"/>
              </a:tabLst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Elementos</a:t>
            </a:r>
            <a:r>
              <a:rPr sz="1050" b="1" spc="-4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67070"/>
                </a:solidFill>
                <a:latin typeface="Calibri"/>
                <a:cs typeface="Calibri"/>
              </a:rPr>
              <a:t>conceptuales</a:t>
            </a:r>
            <a:endParaRPr sz="1050">
              <a:latin typeface="Calibri"/>
              <a:cs typeface="Calibri"/>
            </a:endParaRPr>
          </a:p>
          <a:p>
            <a:pPr marL="550545" lvl="1" indent="-236854">
              <a:lnSpc>
                <a:spcPct val="100000"/>
              </a:lnSpc>
              <a:buAutoNum type="arabicPeriod"/>
              <a:tabLst>
                <a:tab pos="551180" algn="l"/>
              </a:tabLst>
            </a:pPr>
            <a:r>
              <a:rPr sz="1050" b="1" spc="-5" dirty="0">
                <a:solidFill>
                  <a:srgbClr val="767070"/>
                </a:solidFill>
                <a:latin typeface="Calibri"/>
                <a:cs typeface="Calibri"/>
              </a:rPr>
              <a:t>Variables-objetivo</a:t>
            </a:r>
            <a:endParaRPr sz="1050">
              <a:latin typeface="Calibri"/>
              <a:cs typeface="Calibri"/>
            </a:endParaRPr>
          </a:p>
          <a:p>
            <a:pPr marL="550545" lvl="1" indent="-236854">
              <a:lnSpc>
                <a:spcPct val="100000"/>
              </a:lnSpc>
              <a:buAutoNum type="arabicPeriod"/>
              <a:tabLst>
                <a:tab pos="551180" algn="l"/>
              </a:tabLst>
            </a:pP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Metas</a:t>
            </a:r>
            <a:r>
              <a:rPr sz="1050" b="1" spc="-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67070"/>
                </a:solidFill>
                <a:latin typeface="Calibri"/>
                <a:cs typeface="Calibri"/>
              </a:rPr>
              <a:t>e</a:t>
            </a:r>
            <a:r>
              <a:rPr sz="1050" b="1" spc="-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67070"/>
                </a:solidFill>
                <a:latin typeface="Calibri"/>
                <a:cs typeface="Calibri"/>
              </a:rPr>
              <a:t>indicadores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41467" y="1488784"/>
            <a:ext cx="2085975" cy="986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6240" lvl="1" indent="-233679">
              <a:lnSpc>
                <a:spcPct val="100000"/>
              </a:lnSpc>
              <a:spcBef>
                <a:spcPts val="105"/>
              </a:spcBef>
              <a:buAutoNum type="arabicPeriod" startAt="3"/>
              <a:tabLst>
                <a:tab pos="396875" algn="l"/>
              </a:tabLst>
            </a:pPr>
            <a:r>
              <a:rPr sz="1050" spc="-5" dirty="0">
                <a:latin typeface="Calibri"/>
                <a:cs typeface="Calibri"/>
              </a:rPr>
              <a:t>Estructura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los indicadores</a:t>
            </a:r>
            <a:endParaRPr sz="1050">
              <a:latin typeface="Calibri"/>
              <a:cs typeface="Calibri"/>
            </a:endParaRPr>
          </a:p>
          <a:p>
            <a:pPr marL="396240" lvl="1" indent="-233679">
              <a:lnSpc>
                <a:spcPct val="100000"/>
              </a:lnSpc>
              <a:buAutoNum type="arabicPeriod" startAt="3"/>
              <a:tabLst>
                <a:tab pos="396875" algn="l"/>
              </a:tabLst>
            </a:pPr>
            <a:r>
              <a:rPr sz="1050" spc="-5" dirty="0">
                <a:latin typeface="Calibri"/>
                <a:cs typeface="Calibri"/>
              </a:rPr>
              <a:t>Tipos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indicadores</a:t>
            </a:r>
            <a:endParaRPr sz="105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AutoNum type="arabicPeriod" startAt="8"/>
              <a:tabLst>
                <a:tab pos="144145" algn="l"/>
              </a:tabLst>
            </a:pPr>
            <a:r>
              <a:rPr sz="1050" spc="-5" dirty="0">
                <a:latin typeface="Calibri"/>
                <a:cs typeface="Calibri"/>
              </a:rPr>
              <a:t>Seguimiento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 </a:t>
            </a:r>
            <a:r>
              <a:rPr sz="1050" spc="-5" dirty="0">
                <a:latin typeface="Calibri"/>
                <a:cs typeface="Calibri"/>
              </a:rPr>
              <a:t>partir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 </a:t>
            </a:r>
            <a:r>
              <a:rPr sz="1050" spc="-5" dirty="0">
                <a:latin typeface="Calibri"/>
                <a:cs typeface="Calibri"/>
              </a:rPr>
              <a:t>indicadores</a:t>
            </a:r>
            <a:endParaRPr sz="1050">
              <a:latin typeface="Calibri"/>
              <a:cs typeface="Calibri"/>
            </a:endParaRPr>
          </a:p>
          <a:p>
            <a:pPr marL="396240" lvl="1" indent="-233679">
              <a:lnSpc>
                <a:spcPct val="100000"/>
              </a:lnSpc>
              <a:buAutoNum type="arabicPeriod"/>
              <a:tabLst>
                <a:tab pos="396875" algn="l"/>
              </a:tabLst>
            </a:pPr>
            <a:r>
              <a:rPr sz="1050" spc="-5" dirty="0">
                <a:latin typeface="Calibri"/>
                <a:cs typeface="Calibri"/>
              </a:rPr>
              <a:t>Procesos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productos</a:t>
            </a:r>
            <a:endParaRPr sz="1050">
              <a:latin typeface="Calibri"/>
              <a:cs typeface="Calibri"/>
            </a:endParaRPr>
          </a:p>
          <a:p>
            <a:pPr marL="396240" lvl="1" indent="-233679">
              <a:lnSpc>
                <a:spcPct val="100000"/>
              </a:lnSpc>
              <a:buAutoNum type="arabicPeriod"/>
              <a:tabLst>
                <a:tab pos="396875" algn="l"/>
              </a:tabLst>
            </a:pPr>
            <a:r>
              <a:rPr sz="1050" spc="-5" dirty="0">
                <a:latin typeface="Calibri"/>
                <a:cs typeface="Calibri"/>
              </a:rPr>
              <a:t>Proyectos</a:t>
            </a:r>
            <a:endParaRPr sz="1050">
              <a:latin typeface="Calibri"/>
              <a:cs typeface="Calibri"/>
            </a:endParaRPr>
          </a:p>
          <a:p>
            <a:pPr marL="396240" lvl="1" indent="-233679">
              <a:lnSpc>
                <a:spcPct val="100000"/>
              </a:lnSpc>
              <a:buAutoNum type="arabicPeriod"/>
              <a:tabLst>
                <a:tab pos="396875" algn="l"/>
              </a:tabLst>
            </a:pPr>
            <a:r>
              <a:rPr sz="1050" spc="-5" dirty="0">
                <a:latin typeface="Calibri"/>
                <a:cs typeface="Calibri"/>
              </a:rPr>
              <a:t>Resultados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1528" y="2834640"/>
            <a:ext cx="1391412" cy="812291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5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0800" y="3387852"/>
            <a:ext cx="1946148" cy="11564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1498" y="1536970"/>
            <a:ext cx="7756525" cy="4290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Consiste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inventario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descripción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espacios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fotografías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uno,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planos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mapas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(Ver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Anexo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4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–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Expediente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deben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contemplar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menos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siguientes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aspectos: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Calibri"/>
              <a:cs typeface="Calibri"/>
            </a:endParaRPr>
          </a:p>
          <a:p>
            <a:pPr marL="193675" indent="-172720" algn="just">
              <a:lnSpc>
                <a:spcPct val="100000"/>
              </a:lnSpc>
              <a:buFont typeface="Arial MT"/>
              <a:buChar char="•"/>
              <a:tabLst>
                <a:tab pos="19431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Identificación</a:t>
            </a:r>
            <a:endParaRPr sz="1200">
              <a:latin typeface="Calibri"/>
              <a:cs typeface="Calibri"/>
            </a:endParaRPr>
          </a:p>
          <a:p>
            <a:pPr marL="21590" marR="4654550">
              <a:lnSpc>
                <a:spcPct val="101800"/>
              </a:lnSpc>
              <a:spcBef>
                <a:spcPts val="475"/>
              </a:spcBef>
            </a:pPr>
            <a:r>
              <a:rPr sz="1100" spc="-5" dirty="0">
                <a:latin typeface="Calibri"/>
                <a:cs typeface="Calibri"/>
              </a:rPr>
              <a:t>Localización,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tipo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espacio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(andén,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parque,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plazoleta,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etc.),</a:t>
            </a:r>
            <a:r>
              <a:rPr sz="1100" spc="-5" dirty="0">
                <a:latin typeface="Calibri"/>
                <a:cs typeface="Calibri"/>
              </a:rPr>
              <a:t> dirección,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código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RUPI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localización</a:t>
            </a:r>
            <a:endParaRPr sz="1100">
              <a:latin typeface="Calibri"/>
              <a:cs typeface="Calibri"/>
            </a:endParaRPr>
          </a:p>
          <a:p>
            <a:pPr marL="193675" indent="-172720" algn="just">
              <a:lnSpc>
                <a:spcPct val="100000"/>
              </a:lnSpc>
              <a:spcBef>
                <a:spcPts val="595"/>
              </a:spcBef>
              <a:buFont typeface="Arial MT"/>
              <a:buChar char="•"/>
              <a:tabLst>
                <a:tab pos="194310" algn="l"/>
              </a:tabLst>
            </a:pP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s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u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tu</a:t>
            </a:r>
            <a:r>
              <a:rPr sz="1200" spc="-25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12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g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200" spc="-25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al</a:t>
            </a:r>
            <a:endParaRPr sz="1200">
              <a:latin typeface="Calibri"/>
              <a:cs typeface="Calibri"/>
            </a:endParaRPr>
          </a:p>
          <a:p>
            <a:pPr marL="201295" marR="4652645" indent="-172720" algn="just">
              <a:lnSpc>
                <a:spcPct val="100000"/>
              </a:lnSpc>
              <a:spcBef>
                <a:spcPts val="400"/>
              </a:spcBef>
              <a:buFont typeface="Wingdings"/>
              <a:buChar char=""/>
              <a:tabLst>
                <a:tab pos="20193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Cuadro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áreas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por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100" spc="-5" dirty="0">
                <a:latin typeface="Calibri"/>
                <a:cs typeface="Calibri"/>
              </a:rPr>
              <a:t>: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andenes,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calzadas, </a:t>
            </a:r>
            <a:r>
              <a:rPr sz="1100" spc="-10" dirty="0">
                <a:latin typeface="Calibri"/>
                <a:cs typeface="Calibri"/>
              </a:rPr>
              <a:t>zonas </a:t>
            </a:r>
            <a:r>
              <a:rPr sz="1100" spc="-5" dirty="0">
                <a:latin typeface="Calibri"/>
                <a:cs typeface="Calibri"/>
              </a:rPr>
              <a:t>de permanencia, juegos infantiles,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zonas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verdes,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otros).</a:t>
            </a:r>
            <a:endParaRPr sz="1100">
              <a:latin typeface="Calibri"/>
              <a:cs typeface="Calibri"/>
            </a:endParaRPr>
          </a:p>
          <a:p>
            <a:pPr marL="201295" marR="4653915" indent="-172720" algn="just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201930" algn="l"/>
              </a:tabLst>
            </a:pP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Plano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referencia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componentes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relaciones</a:t>
            </a:r>
            <a:endParaRPr sz="1100">
              <a:latin typeface="Calibri"/>
              <a:cs typeface="Calibri"/>
            </a:endParaRPr>
          </a:p>
          <a:p>
            <a:pPr marL="193675" indent="-172720" algn="just">
              <a:lnSpc>
                <a:spcPct val="100000"/>
              </a:lnSpc>
              <a:spcBef>
                <a:spcPts val="595"/>
              </a:spcBef>
              <a:buFont typeface="Arial MT"/>
              <a:buChar char="•"/>
              <a:tabLst>
                <a:tab pos="194310" algn="l"/>
              </a:tabLst>
            </a:pP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Valoración</a:t>
            </a:r>
            <a:endParaRPr sz="1200">
              <a:latin typeface="Calibri"/>
              <a:cs typeface="Calibri"/>
            </a:endParaRPr>
          </a:p>
          <a:p>
            <a:pPr marL="201295" marR="4652645" indent="-172720">
              <a:lnSpc>
                <a:spcPct val="100000"/>
              </a:lnSpc>
              <a:spcBef>
                <a:spcPts val="400"/>
              </a:spcBef>
              <a:buFont typeface="Wingdings"/>
              <a:buChar char=""/>
              <a:tabLst>
                <a:tab pos="20193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Estado</a:t>
            </a:r>
            <a:r>
              <a:rPr sz="1100" spc="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conservación</a:t>
            </a:r>
            <a:r>
              <a:rPr sz="11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nivel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deterioro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componentes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actuales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público.</a:t>
            </a:r>
            <a:endParaRPr sz="1100">
              <a:latin typeface="Calibri"/>
              <a:cs typeface="Calibri"/>
            </a:endParaRPr>
          </a:p>
          <a:p>
            <a:pPr marL="193675" indent="-172720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194310" algn="l"/>
              </a:tabLst>
            </a:pPr>
            <a:r>
              <a:rPr sz="1100" spc="-5" dirty="0">
                <a:latin typeface="Calibri"/>
                <a:cs typeface="Calibri"/>
              </a:rPr>
              <a:t>Plano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referencia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valorados</a:t>
            </a:r>
            <a:endParaRPr sz="1100">
              <a:latin typeface="Calibri"/>
              <a:cs typeface="Calibri"/>
            </a:endParaRPr>
          </a:p>
          <a:p>
            <a:pPr marL="193675" indent="-172720">
              <a:lnSpc>
                <a:spcPct val="100000"/>
              </a:lnSpc>
              <a:spcBef>
                <a:spcPts val="595"/>
              </a:spcBef>
              <a:buFont typeface="Arial MT"/>
              <a:buChar char="•"/>
              <a:tabLst>
                <a:tab pos="19431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Intervenciones</a:t>
            </a:r>
            <a:r>
              <a:rPr sz="12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propuestas</a:t>
            </a:r>
            <a:endParaRPr sz="1200">
              <a:latin typeface="Calibri"/>
              <a:cs typeface="Calibri"/>
            </a:endParaRPr>
          </a:p>
          <a:p>
            <a:pPr marL="201295" marR="4653280" indent="-172720">
              <a:lnSpc>
                <a:spcPct val="100000"/>
              </a:lnSpc>
              <a:spcBef>
                <a:spcPts val="415"/>
              </a:spcBef>
              <a:buFont typeface="Wingdings"/>
              <a:buChar char=""/>
              <a:tabLst>
                <a:tab pos="201930" algn="l"/>
              </a:tabLst>
            </a:pPr>
            <a:r>
              <a:rPr sz="1100" spc="-5" dirty="0">
                <a:latin typeface="Calibri"/>
                <a:cs typeface="Calibri"/>
              </a:rPr>
              <a:t>Localización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acciones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mantenimiento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rutinario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 periódico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</a:t>
            </a:r>
            <a:endParaRPr sz="1100">
              <a:latin typeface="Calibri"/>
              <a:cs typeface="Calibri"/>
            </a:endParaRPr>
          </a:p>
          <a:p>
            <a:pPr marL="201295" marR="4653280" indent="-172085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201930" algn="l"/>
              </a:tabLst>
            </a:pPr>
            <a:r>
              <a:rPr sz="1100" spc="-10" dirty="0">
                <a:latin typeface="Calibri"/>
                <a:cs typeface="Calibri"/>
              </a:rPr>
              <a:t>Plano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referencia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localización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acciones.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86072" y="2185415"/>
            <a:ext cx="3979545" cy="3526790"/>
            <a:chOff x="4386072" y="2185415"/>
            <a:chExt cx="3979545" cy="35267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0800" y="2185415"/>
              <a:ext cx="1946147" cy="11765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6072" y="2199132"/>
              <a:ext cx="1973579" cy="11475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86072" y="4575048"/>
              <a:ext cx="1975103" cy="11349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93179" y="4575048"/>
              <a:ext cx="1972055" cy="11369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86072" y="3398520"/>
              <a:ext cx="1973385" cy="113626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95929" y="1002556"/>
            <a:ext cx="30746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3.3.</a:t>
            </a:r>
            <a:r>
              <a:rPr spc="-1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Diagnóstico</a:t>
            </a:r>
            <a:r>
              <a:rPr spc="-3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 espacios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públicos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1093" y="1559465"/>
            <a:ext cx="3100070" cy="361696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84785" indent="-172720" algn="just">
              <a:lnSpc>
                <a:spcPct val="100000"/>
              </a:lnSpc>
              <a:spcBef>
                <a:spcPts val="530"/>
              </a:spcBef>
              <a:buClr>
                <a:srgbClr val="C00000"/>
              </a:buClr>
              <a:buFont typeface="Arial MT"/>
              <a:buChar char="•"/>
              <a:tabLst>
                <a:tab pos="185420" algn="l"/>
              </a:tabLst>
            </a:pP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Ar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ola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d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u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endParaRPr sz="1200">
              <a:latin typeface="Calibri"/>
              <a:cs typeface="Calibri"/>
            </a:endParaRPr>
          </a:p>
          <a:p>
            <a:pPr marL="191770" marR="5080" indent="-172085" algn="just">
              <a:lnSpc>
                <a:spcPct val="100000"/>
              </a:lnSpc>
              <a:spcBef>
                <a:spcPts val="400"/>
              </a:spcBef>
              <a:buFont typeface="Wingdings"/>
              <a:buChar char=""/>
              <a:tabLst>
                <a:tab pos="193040" algn="l"/>
              </a:tabLst>
            </a:pPr>
            <a:r>
              <a:rPr sz="1100" spc="-5" dirty="0">
                <a:latin typeface="Calibri"/>
                <a:cs typeface="Calibri"/>
              </a:rPr>
              <a:t>Especie,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aproximado</a:t>
            </a:r>
            <a:r>
              <a:rPr sz="1100" dirty="0">
                <a:latin typeface="Calibri"/>
                <a:cs typeface="Calibri"/>
              </a:rPr>
              <a:t> 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identificación</a:t>
            </a:r>
            <a:r>
              <a:rPr sz="1100" dirty="0">
                <a:latin typeface="Calibri"/>
                <a:cs typeface="Calibri"/>
              </a:rPr>
              <a:t> del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Jardín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Botánico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Bogotá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árboles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existentes.</a:t>
            </a:r>
            <a:endParaRPr sz="1100">
              <a:latin typeface="Calibri"/>
              <a:cs typeface="Calibri"/>
            </a:endParaRPr>
          </a:p>
          <a:p>
            <a:pPr marL="192405" marR="5715" indent="-172720" algn="just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193040" algn="l"/>
              </a:tabLst>
            </a:pPr>
            <a:r>
              <a:rPr sz="1100" spc="-10" dirty="0">
                <a:latin typeface="Calibri"/>
                <a:cs typeface="Calibri"/>
              </a:rPr>
              <a:t>Plano </a:t>
            </a:r>
            <a:r>
              <a:rPr sz="1100" spc="-5" dirty="0">
                <a:latin typeface="Calibri"/>
                <a:cs typeface="Calibri"/>
              </a:rPr>
              <a:t>de referencia de localización de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árboles </a:t>
            </a:r>
            <a:r>
              <a:rPr sz="1100" dirty="0">
                <a:latin typeface="Calibri"/>
                <a:cs typeface="Calibri"/>
              </a:rPr>
              <a:t>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imágenes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relevantes</a:t>
            </a:r>
            <a:r>
              <a:rPr sz="1200" spc="-5" dirty="0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  <a:p>
            <a:pPr marL="184785" indent="-172720" algn="just">
              <a:lnSpc>
                <a:spcPct val="100000"/>
              </a:lnSpc>
              <a:spcBef>
                <a:spcPts val="595"/>
              </a:spcBef>
              <a:buFont typeface="Arial MT"/>
              <a:buChar char="•"/>
              <a:tabLst>
                <a:tab pos="185420" algn="l"/>
              </a:tabLst>
            </a:pP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Mobiliario</a:t>
            </a:r>
            <a:r>
              <a:rPr sz="12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urbano</a:t>
            </a:r>
            <a:endParaRPr sz="1200">
              <a:latin typeface="Calibri"/>
              <a:cs typeface="Calibri"/>
            </a:endParaRPr>
          </a:p>
          <a:p>
            <a:pPr marL="191770" marR="5080" indent="-172085" algn="just">
              <a:lnSpc>
                <a:spcPct val="100000"/>
              </a:lnSpc>
              <a:spcBef>
                <a:spcPts val="414"/>
              </a:spcBef>
              <a:buFont typeface="Wingdings"/>
              <a:buChar char=""/>
              <a:tabLst>
                <a:tab pos="19304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Inventario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estado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general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conservación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deterioro de bancas, canecas, módulos de juegos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infantiles,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cerramientos,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bolardos,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elementos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señalización,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etc.</a:t>
            </a:r>
            <a:endParaRPr sz="1100">
              <a:latin typeface="Calibri"/>
              <a:cs typeface="Calibri"/>
            </a:endParaRPr>
          </a:p>
          <a:p>
            <a:pPr marL="192405" marR="6350" indent="-172720" algn="just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193040" algn="l"/>
              </a:tabLst>
            </a:pPr>
            <a:r>
              <a:rPr sz="1100" spc="-10" dirty="0">
                <a:latin typeface="Calibri"/>
                <a:cs typeface="Calibri"/>
              </a:rPr>
              <a:t>Plano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referencia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los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elementos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mobiliario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imágenes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relevantes.</a:t>
            </a:r>
            <a:endParaRPr sz="1100">
              <a:latin typeface="Calibri"/>
              <a:cs typeface="Calibri"/>
            </a:endParaRPr>
          </a:p>
          <a:p>
            <a:pPr marL="184785" indent="-172720" algn="just">
              <a:lnSpc>
                <a:spcPct val="100000"/>
              </a:lnSpc>
              <a:spcBef>
                <a:spcPts val="595"/>
              </a:spcBef>
              <a:buFont typeface="Arial MT"/>
              <a:buChar char="•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Alumbrado</a:t>
            </a:r>
            <a:r>
              <a:rPr sz="12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público</a:t>
            </a:r>
            <a:endParaRPr sz="1200">
              <a:latin typeface="Calibri"/>
              <a:cs typeface="Calibri"/>
            </a:endParaRPr>
          </a:p>
          <a:p>
            <a:pPr marL="192405" marR="5080" indent="-172720" algn="just">
              <a:lnSpc>
                <a:spcPct val="100000"/>
              </a:lnSpc>
              <a:spcBef>
                <a:spcPts val="400"/>
              </a:spcBef>
              <a:buFont typeface="Wingdings"/>
              <a:buChar char=""/>
              <a:tabLst>
                <a:tab pos="193040" algn="l"/>
              </a:tabLst>
            </a:pPr>
            <a:r>
              <a:rPr sz="1100" spc="-5" dirty="0">
                <a:latin typeface="Calibri"/>
                <a:cs typeface="Calibri"/>
              </a:rPr>
              <a:t>Inventario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tipos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número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luminarias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existentes.</a:t>
            </a:r>
            <a:endParaRPr sz="1100">
              <a:latin typeface="Calibri"/>
              <a:cs typeface="Calibri"/>
            </a:endParaRPr>
          </a:p>
          <a:p>
            <a:pPr marL="191770" marR="5080" indent="-172085" algn="just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193040" algn="l"/>
              </a:tabLst>
            </a:pPr>
            <a:r>
              <a:rPr sz="1100" spc="-10" dirty="0">
                <a:latin typeface="Calibri"/>
                <a:cs typeface="Calibri"/>
              </a:rPr>
              <a:t>Plano de </a:t>
            </a:r>
            <a:r>
              <a:rPr sz="1100" spc="-5" dirty="0">
                <a:latin typeface="Calibri"/>
                <a:cs typeface="Calibri"/>
              </a:rPr>
              <a:t>referencia </a:t>
            </a:r>
            <a:r>
              <a:rPr sz="1100" spc="-10" dirty="0">
                <a:latin typeface="Calibri"/>
                <a:cs typeface="Calibri"/>
              </a:rPr>
              <a:t>de las </a:t>
            </a:r>
            <a:r>
              <a:rPr sz="1100" spc="-5" dirty="0">
                <a:latin typeface="Calibri"/>
                <a:cs typeface="Calibri"/>
              </a:rPr>
              <a:t>luminarias </a:t>
            </a:r>
            <a:r>
              <a:rPr sz="1100" dirty="0">
                <a:latin typeface="Calibri"/>
                <a:cs typeface="Calibri"/>
              </a:rPr>
              <a:t>e </a:t>
            </a:r>
            <a:r>
              <a:rPr sz="1100" spc="-5" dirty="0">
                <a:latin typeface="Calibri"/>
                <a:cs typeface="Calibri"/>
              </a:rPr>
              <a:t>imágenes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relevantes.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386072" y="1696211"/>
            <a:ext cx="3987165" cy="3761740"/>
            <a:chOff x="4386072" y="1696211"/>
            <a:chExt cx="3987165" cy="37617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800" y="3052572"/>
              <a:ext cx="1946148" cy="11567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6072" y="1696211"/>
              <a:ext cx="3960875" cy="13124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6072" y="4247388"/>
              <a:ext cx="1973579" cy="12070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0800" y="4250435"/>
              <a:ext cx="1972055" cy="12070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93691" y="3052572"/>
              <a:ext cx="1972055" cy="115671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95929" y="1002556"/>
            <a:ext cx="30746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3.3.</a:t>
            </a:r>
            <a:r>
              <a:rPr spc="-10" dirty="0"/>
              <a:t> </a:t>
            </a:r>
            <a:r>
              <a:rPr spc="-5" dirty="0"/>
              <a:t>Diagnóstico</a:t>
            </a:r>
            <a:r>
              <a:rPr spc="-30" dirty="0"/>
              <a:t> </a:t>
            </a:r>
            <a:r>
              <a:rPr spc="-5" dirty="0"/>
              <a:t>de espacios</a:t>
            </a:r>
            <a:r>
              <a:rPr dirty="0"/>
              <a:t> </a:t>
            </a:r>
            <a:r>
              <a:rPr spc="-5" dirty="0"/>
              <a:t>públicos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0267" y="1652016"/>
            <a:ext cx="1946148" cy="118871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1093" y="1520504"/>
            <a:ext cx="3100070" cy="326390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84785" indent="-172720" algn="just">
              <a:lnSpc>
                <a:spcPct val="100000"/>
              </a:lnSpc>
              <a:spcBef>
                <a:spcPts val="750"/>
              </a:spcBef>
              <a:buClr>
                <a:srgbClr val="C00000"/>
              </a:buClr>
              <a:buFont typeface="Arial MT"/>
              <a:buChar char="•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Aspectos</a:t>
            </a:r>
            <a:r>
              <a:rPr sz="12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ambientales</a:t>
            </a:r>
            <a:endParaRPr sz="1200">
              <a:latin typeface="Calibri"/>
              <a:cs typeface="Calibri"/>
            </a:endParaRPr>
          </a:p>
          <a:p>
            <a:pPr marL="184150" marR="5080" indent="-172085" algn="just">
              <a:lnSpc>
                <a:spcPct val="100000"/>
              </a:lnSpc>
              <a:spcBef>
                <a:spcPts val="605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Inventario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áreas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elementos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importancia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ecológica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ambiental,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-5" dirty="0">
                <a:latin typeface="Calibri"/>
                <a:cs typeface="Calibri"/>
              </a:rPr>
              <a:t> cuerpos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agua, </a:t>
            </a:r>
            <a:r>
              <a:rPr sz="1100" spc="-5" dirty="0">
                <a:latin typeface="Calibri"/>
                <a:cs typeface="Calibri"/>
              </a:rPr>
              <a:t> conectores ecológicos, zonas de jardines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taludes,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otros.</a:t>
            </a:r>
            <a:endParaRPr sz="1100">
              <a:latin typeface="Calibri"/>
              <a:cs typeface="Calibri"/>
            </a:endParaRPr>
          </a:p>
          <a:p>
            <a:pPr marL="184785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Plano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referencia de</a:t>
            </a:r>
            <a:r>
              <a:rPr sz="1100" dirty="0">
                <a:latin typeface="Calibri"/>
                <a:cs typeface="Calibri"/>
              </a:rPr>
              <a:t> los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elementos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identificados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Plano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referencia con la localización de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puntos 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acumulación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basuras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y/o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escombros.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Identificación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fuentes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ruido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alta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intensidad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entorno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existen.</a:t>
            </a:r>
            <a:endParaRPr sz="1100">
              <a:latin typeface="Calibri"/>
              <a:cs typeface="Calibri"/>
            </a:endParaRPr>
          </a:p>
          <a:p>
            <a:pPr marL="184150" marR="5080" indent="-172085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Plano </a:t>
            </a:r>
            <a:r>
              <a:rPr sz="1100" dirty="0">
                <a:latin typeface="Calibri"/>
                <a:cs typeface="Calibri"/>
              </a:rPr>
              <a:t>e </a:t>
            </a:r>
            <a:r>
              <a:rPr sz="1100" spc="-5" dirty="0">
                <a:latin typeface="Calibri"/>
                <a:cs typeface="Calibri"/>
              </a:rPr>
              <a:t>imágenes de elementos de </a:t>
            </a:r>
            <a:r>
              <a:rPr sz="1100" spc="-10" dirty="0">
                <a:latin typeface="Calibri"/>
                <a:cs typeface="Calibri"/>
              </a:rPr>
              <a:t>contaminación </a:t>
            </a:r>
            <a:r>
              <a:rPr sz="1100" spc="-5" dirty="0">
                <a:latin typeface="Calibri"/>
                <a:cs typeface="Calibri"/>
              </a:rPr>
              <a:t> visual </a:t>
            </a:r>
            <a:r>
              <a:rPr sz="1100" dirty="0">
                <a:latin typeface="Calibri"/>
                <a:cs typeface="Calibri"/>
              </a:rPr>
              <a:t>por </a:t>
            </a:r>
            <a:r>
              <a:rPr sz="1100" spc="-5" dirty="0">
                <a:latin typeface="Calibri"/>
                <a:cs typeface="Calibri"/>
              </a:rPr>
              <a:t>grafitis, publicidad exterior, pasacalles, </a:t>
            </a:r>
            <a:r>
              <a:rPr sz="1100" dirty="0">
                <a:latin typeface="Calibri"/>
                <a:cs typeface="Calibri"/>
              </a:rPr>
              <a:t> etc.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Calidad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aire: </a:t>
            </a:r>
            <a:r>
              <a:rPr sz="1100" spc="-10" dirty="0">
                <a:latin typeface="Calibri"/>
                <a:cs typeface="Calibri"/>
              </a:rPr>
              <a:t>focos </a:t>
            </a:r>
            <a:r>
              <a:rPr sz="1100" spc="-5" dirty="0">
                <a:latin typeface="Calibri"/>
                <a:cs typeface="Calibri"/>
              </a:rPr>
              <a:t>de contaminación, Índice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calidad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Aire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sector </a:t>
            </a:r>
            <a:r>
              <a:rPr sz="1100" spc="-10" dirty="0">
                <a:latin typeface="Calibri"/>
                <a:cs typeface="Calibri"/>
              </a:rPr>
              <a:t>(disponible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la web 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Secretaria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Distrital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Ambiente).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22648" y="1652016"/>
            <a:ext cx="3952240" cy="3607435"/>
            <a:chOff x="4422648" y="1652016"/>
            <a:chExt cx="3952240" cy="360743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0268" y="2862072"/>
              <a:ext cx="1946147" cy="11887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9755" y="1652016"/>
              <a:ext cx="1944623" cy="11887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17564" y="2862072"/>
              <a:ext cx="1956815" cy="11835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7564" y="4070604"/>
              <a:ext cx="1956815" cy="11887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2648" y="4087367"/>
              <a:ext cx="1951632" cy="117017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95929" y="1002556"/>
            <a:ext cx="30746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3.3.</a:t>
            </a:r>
            <a:r>
              <a:rPr spc="-10" dirty="0"/>
              <a:t> </a:t>
            </a:r>
            <a:r>
              <a:rPr spc="-5" dirty="0"/>
              <a:t>Diagnóstico</a:t>
            </a:r>
            <a:r>
              <a:rPr spc="-30" dirty="0"/>
              <a:t> </a:t>
            </a:r>
            <a:r>
              <a:rPr spc="-5" dirty="0"/>
              <a:t>de espacios</a:t>
            </a:r>
            <a:r>
              <a:rPr dirty="0"/>
              <a:t> </a:t>
            </a:r>
            <a:r>
              <a:rPr spc="-5" dirty="0"/>
              <a:t>públicos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765163" y="1048130"/>
          <a:ext cx="3811266" cy="4851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0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8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4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22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17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4506">
                <a:tc gridSpan="11">
                  <a:txBody>
                    <a:bodyPr/>
                    <a:lstStyle/>
                    <a:p>
                      <a:pPr marL="110045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spc="45" dirty="0">
                          <a:latin typeface="Calibri Light"/>
                          <a:cs typeface="Calibri Light"/>
                        </a:rPr>
                        <a:t>REGISTRO</a:t>
                      </a:r>
                      <a:r>
                        <a:rPr sz="900" spc="9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00" spc="50" dirty="0">
                          <a:latin typeface="Calibri Light"/>
                          <a:cs typeface="Calibri Light"/>
                        </a:rPr>
                        <a:t>ESPACIOS</a:t>
                      </a:r>
                      <a:r>
                        <a:rPr sz="900" spc="1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00" spc="45" dirty="0">
                          <a:latin typeface="Calibri Light"/>
                          <a:cs typeface="Calibri Light"/>
                        </a:rPr>
                        <a:t>PÚBLICOS</a:t>
                      </a:r>
                      <a:endParaRPr sz="900">
                        <a:latin typeface="Calibri Light"/>
                        <a:cs typeface="Calibri Light"/>
                      </a:endParaRPr>
                    </a:p>
                  </a:txBody>
                  <a:tcPr marL="0" marR="0" marT="8255" marB="0">
                    <a:lnL w="9525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089">
                <a:tc gridSpan="3"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550" spc="-15" dirty="0">
                          <a:latin typeface="Calibri Light"/>
                          <a:cs typeface="Calibri Light"/>
                        </a:rPr>
                        <a:t>N</a:t>
                      </a:r>
                      <a:r>
                        <a:rPr sz="550" spc="20" dirty="0">
                          <a:latin typeface="Calibri Light"/>
                          <a:cs typeface="Calibri Light"/>
                        </a:rPr>
                        <a:t>O</a:t>
                      </a:r>
                      <a:r>
                        <a:rPr sz="550" dirty="0">
                          <a:latin typeface="Calibri Light"/>
                          <a:cs typeface="Calibri Light"/>
                        </a:rPr>
                        <a:t>MBRE</a:t>
                      </a:r>
                      <a:r>
                        <a:rPr sz="550" spc="-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550" dirty="0">
                          <a:latin typeface="Calibri Light"/>
                          <a:cs typeface="Calibri Light"/>
                        </a:rPr>
                        <a:t>D</a:t>
                      </a:r>
                      <a:r>
                        <a:rPr sz="550" spc="-20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550" dirty="0">
                          <a:latin typeface="Calibri Light"/>
                          <a:cs typeface="Calibri Light"/>
                        </a:rPr>
                        <a:t>M</a:t>
                      </a:r>
                      <a:r>
                        <a:rPr sz="550" spc="20" dirty="0">
                          <a:latin typeface="Calibri Light"/>
                          <a:cs typeface="Calibri Light"/>
                        </a:rPr>
                        <a:t>O</a:t>
                      </a:r>
                      <a:r>
                        <a:rPr sz="550" dirty="0">
                          <a:latin typeface="Calibri Light"/>
                          <a:cs typeface="Calibri Light"/>
                        </a:rPr>
                        <a:t>S</a:t>
                      </a:r>
                      <a:endParaRPr sz="550">
                        <a:latin typeface="Calibri Light"/>
                        <a:cs typeface="Calibri Light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550" spc="5" dirty="0">
                          <a:latin typeface="Calibri Light"/>
                          <a:cs typeface="Calibri Light"/>
                        </a:rPr>
                        <a:t>FECHA</a:t>
                      </a:r>
                      <a:endParaRPr sz="550">
                        <a:latin typeface="Calibri Light"/>
                        <a:cs typeface="Calibri Light"/>
                      </a:endParaRPr>
                    </a:p>
                  </a:txBody>
                  <a:tcPr marL="0" marR="0" marT="1143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4384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550" spc="20" dirty="0">
                          <a:latin typeface="Calibri Light"/>
                          <a:cs typeface="Calibri Light"/>
                        </a:rPr>
                        <a:t>23/12/2022</a:t>
                      </a:r>
                      <a:endParaRPr sz="550">
                        <a:latin typeface="Calibri Light"/>
                        <a:cs typeface="Calibri Light"/>
                      </a:endParaRPr>
                    </a:p>
                  </a:txBody>
                  <a:tcPr marL="0" marR="0" marT="1143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920">
                <a:tc gridSpan="1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650" spc="40" dirty="0">
                          <a:latin typeface="Calibri Light"/>
                          <a:cs typeface="Calibri Light"/>
                        </a:rPr>
                        <a:t>MAPA</a:t>
                      </a:r>
                      <a:r>
                        <a:rPr sz="650" spc="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650" spc="35" dirty="0">
                          <a:latin typeface="Calibri Light"/>
                          <a:cs typeface="Calibri Light"/>
                        </a:rPr>
                        <a:t>SIGDEP</a:t>
                      </a:r>
                      <a:endParaRPr sz="650">
                        <a:latin typeface="Calibri Light"/>
                        <a:cs typeface="Calibri Light"/>
                      </a:endParaRPr>
                    </a:p>
                  </a:txBody>
                  <a:tcPr marL="0" marR="0" marT="20955" marB="0">
                    <a:lnL w="9525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5961">
                <a:tc grid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087">
                <a:tc gridSpan="11">
                  <a:txBody>
                    <a:bodyPr/>
                    <a:lstStyle/>
                    <a:p>
                      <a:pPr marR="1270" algn="ctr">
                        <a:lnSpc>
                          <a:spcPts val="770"/>
                        </a:lnSpc>
                      </a:pPr>
                      <a:r>
                        <a:rPr sz="650" spc="30" dirty="0">
                          <a:latin typeface="Calibri Light"/>
                          <a:cs typeface="Calibri Light"/>
                        </a:rPr>
                        <a:t>DATOS</a:t>
                      </a:r>
                      <a:r>
                        <a:rPr sz="650" spc="7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650" spc="35" dirty="0">
                          <a:latin typeface="Calibri Light"/>
                          <a:cs typeface="Calibri Light"/>
                        </a:rPr>
                        <a:t>REGISTRO</a:t>
                      </a:r>
                      <a:r>
                        <a:rPr sz="650" spc="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650" spc="20" dirty="0">
                          <a:latin typeface="Calibri Light"/>
                          <a:cs typeface="Calibri Light"/>
                        </a:rPr>
                        <a:t>DE</a:t>
                      </a:r>
                      <a:r>
                        <a:rPr sz="650" spc="5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650" spc="40" dirty="0">
                          <a:latin typeface="Calibri Light"/>
                          <a:cs typeface="Calibri Light"/>
                        </a:rPr>
                        <a:t>PREDIOS</a:t>
                      </a:r>
                      <a:endParaRPr sz="6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5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b="1" spc="15" dirty="0">
                          <a:latin typeface="Calibri"/>
                          <a:cs typeface="Calibri"/>
                        </a:rPr>
                        <a:t>ZONA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6350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b="1" spc="20" dirty="0">
                          <a:latin typeface="Calibri"/>
                          <a:cs typeface="Calibri"/>
                        </a:rPr>
                        <a:t>SEG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b="1" spc="5" dirty="0">
                          <a:latin typeface="Calibri"/>
                          <a:cs typeface="Calibri"/>
                        </a:rPr>
                        <a:t>RUPI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58419" marR="48895" indent="27940">
                        <a:lnSpc>
                          <a:spcPct val="117700"/>
                        </a:lnSpc>
                        <a:spcBef>
                          <a:spcPts val="75"/>
                        </a:spcBef>
                      </a:pPr>
                      <a:r>
                        <a:rPr sz="500" b="1" spc="15" dirty="0">
                          <a:latin typeface="Calibri"/>
                          <a:cs typeface="Calibri"/>
                        </a:rPr>
                        <a:t>ESTADO </a:t>
                      </a:r>
                      <a:r>
                        <a:rPr sz="5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500" b="1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spc="1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RO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b="1" spc="20" dirty="0">
                          <a:latin typeface="Calibri"/>
                          <a:cs typeface="Calibri"/>
                        </a:rPr>
                        <a:t>USO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NIVEL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5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b="1" spc="15" dirty="0">
                          <a:latin typeface="Calibri"/>
                          <a:cs typeface="Calibri"/>
                        </a:rPr>
                        <a:t>ZONA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b="1" spc="5" dirty="0">
                          <a:latin typeface="Calibri"/>
                          <a:cs typeface="Calibri"/>
                        </a:rPr>
                        <a:t>TRAMO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b="1" spc="5" dirty="0">
                          <a:latin typeface="Calibri"/>
                          <a:cs typeface="Calibri"/>
                        </a:rPr>
                        <a:t>RUPI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b="1" spc="15" dirty="0">
                          <a:latin typeface="Calibri"/>
                          <a:cs typeface="Calibri"/>
                        </a:rPr>
                        <a:t>ESTADO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b="1" spc="20" dirty="0">
                          <a:latin typeface="Calibri"/>
                          <a:cs typeface="Calibri"/>
                        </a:rPr>
                        <a:t>USO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NIVEL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5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662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1.1.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5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12.1.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47625">
                        <a:lnSpc>
                          <a:spcPct val="100000"/>
                        </a:lnSpc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4429-14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6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1.2.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12.2.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96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1.3.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12.3.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9671">
                <a:tc>
                  <a:txBody>
                    <a:bodyPr/>
                    <a:lstStyle/>
                    <a:p>
                      <a:pPr marL="1079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2.1.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4429-13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12.4.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9671">
                <a:tc>
                  <a:txBody>
                    <a:bodyPr/>
                    <a:lstStyle/>
                    <a:p>
                      <a:pPr marL="1079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3.1.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4429-15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peatonal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12.1.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N.A.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2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4"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*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Paseo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peatonal</a:t>
                      </a:r>
                      <a:r>
                        <a:rPr sz="5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no</a:t>
                      </a:r>
                      <a:endParaRPr sz="500">
                        <a:latin typeface="Calibri"/>
                        <a:cs typeface="Calibri"/>
                      </a:endParaRPr>
                    </a:p>
                    <a:p>
                      <a:pPr marL="19050" marR="4445" indent="-24130" algn="ctr">
                        <a:lnSpc>
                          <a:spcPct val="117700"/>
                        </a:lnSpc>
                      </a:pPr>
                      <a:r>
                        <a:rPr sz="500" spc="30" dirty="0">
                          <a:latin typeface="Calibri"/>
                          <a:cs typeface="Calibri"/>
                        </a:rPr>
                        <a:t>incorporado: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Avenida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Caracas</a:t>
                      </a:r>
                      <a:r>
                        <a:rPr sz="5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Kra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13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CL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5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9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9669">
                <a:tc>
                  <a:txBody>
                    <a:bodyPr/>
                    <a:lstStyle/>
                    <a:p>
                      <a:pPr marL="1079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4.1.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4429-12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12.2.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N.A.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2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9673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5.1.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5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12.3.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N.A.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2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967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5.2.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12.4.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N.A.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2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967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5.3.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967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5.4.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89667">
                <a:tc>
                  <a:txBody>
                    <a:bodyPr/>
                    <a:lstStyle/>
                    <a:p>
                      <a:pPr marL="1079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6.1.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4429-7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89676">
                <a:tc>
                  <a:txBody>
                    <a:bodyPr/>
                    <a:lstStyle/>
                    <a:p>
                      <a:pPr marL="1079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7.1.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4429-8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89671">
                <a:tc>
                  <a:txBody>
                    <a:bodyPr/>
                    <a:lstStyle/>
                    <a:p>
                      <a:pPr marL="1079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7.2.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89671">
                <a:tc>
                  <a:txBody>
                    <a:bodyPr/>
                    <a:lstStyle/>
                    <a:p>
                      <a:pPr marL="1079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8.1.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4429-9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89669">
                <a:tc>
                  <a:txBody>
                    <a:bodyPr/>
                    <a:lstStyle/>
                    <a:p>
                      <a:pPr marL="1079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8.2.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4429-5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89673">
                <a:tc>
                  <a:txBody>
                    <a:bodyPr/>
                    <a:lstStyle/>
                    <a:p>
                      <a:pPr marL="1079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9.1.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4429-10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89671">
                <a:tc>
                  <a:txBody>
                    <a:bodyPr/>
                    <a:lstStyle/>
                    <a:p>
                      <a:pPr marL="1079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1594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10.1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4429-11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555"/>
                        </a:lnSpc>
                        <a:spcBef>
                          <a:spcPts val="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7217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10.2.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4429-6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Incorporado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vehicular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8674" y="1539646"/>
            <a:ext cx="3106140" cy="23538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5929" y="1002556"/>
            <a:ext cx="30746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3.3.</a:t>
            </a:r>
            <a:r>
              <a:rPr spc="-10" dirty="0"/>
              <a:t> </a:t>
            </a:r>
            <a:r>
              <a:rPr spc="-5" dirty="0"/>
              <a:t>Diagnóstico</a:t>
            </a:r>
            <a:r>
              <a:rPr spc="-30" dirty="0"/>
              <a:t> </a:t>
            </a:r>
            <a:r>
              <a:rPr spc="-5" dirty="0"/>
              <a:t>de espacios</a:t>
            </a:r>
            <a:r>
              <a:rPr dirty="0"/>
              <a:t> </a:t>
            </a:r>
            <a:r>
              <a:rPr spc="-5" dirty="0"/>
              <a:t>públicos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81664" y="1340884"/>
            <a:ext cx="3118485" cy="43738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8755" indent="-172720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19939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Registro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espacios</a:t>
            </a:r>
            <a:r>
              <a:rPr sz="11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públicos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Calibri"/>
              <a:cs typeface="Calibri"/>
            </a:endParaRPr>
          </a:p>
          <a:p>
            <a:pPr marL="12700" marR="5715" indent="-635" algn="just">
              <a:lnSpc>
                <a:spcPct val="100000"/>
              </a:lnSpc>
            </a:pPr>
            <a:r>
              <a:rPr sz="1100" spc="-5" dirty="0">
                <a:latin typeface="Calibri"/>
                <a:cs typeface="Calibri"/>
              </a:rPr>
              <a:t>Gran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espacios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públicos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Bogotá</a:t>
            </a:r>
            <a:r>
              <a:rPr sz="1100" spc="-5" dirty="0">
                <a:latin typeface="Calibri"/>
                <a:cs typeface="Calibri"/>
              </a:rPr>
              <a:t> se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encuentran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incorporados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Registro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Único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Patrimonio </a:t>
            </a:r>
            <a:r>
              <a:rPr sz="1100" spc="-10" dirty="0">
                <a:latin typeface="Calibri"/>
                <a:cs typeface="Calibri"/>
              </a:rPr>
              <a:t>Inmobiliario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(RUPI)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del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DADEP</a:t>
            </a:r>
            <a:r>
              <a:rPr sz="1100" spc="-5" dirty="0">
                <a:latin typeface="Calibri"/>
                <a:cs typeface="Calibri"/>
              </a:rPr>
              <a:t>, </a:t>
            </a:r>
            <a:r>
              <a:rPr sz="1100" dirty="0">
                <a:latin typeface="Calibri"/>
                <a:cs typeface="Calibri"/>
              </a:rPr>
              <a:t>y en </a:t>
            </a:r>
            <a:r>
              <a:rPr sz="1100" spc="-15" dirty="0">
                <a:latin typeface="Calibri"/>
                <a:cs typeface="Calibri"/>
              </a:rPr>
              <a:t>dicho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registro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 uno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tiene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 </a:t>
            </a:r>
            <a:r>
              <a:rPr sz="1100" dirty="0">
                <a:latin typeface="Calibri"/>
                <a:cs typeface="Calibri"/>
              </a:rPr>
              <a:t>número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identificación.</a:t>
            </a:r>
            <a:endParaRPr sz="11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600"/>
              </a:spcBef>
            </a:pPr>
            <a:r>
              <a:rPr sz="1100" spc="-5" dirty="0">
                <a:latin typeface="Calibri"/>
                <a:cs typeface="Calibri"/>
              </a:rPr>
              <a:t>Sin embargo, los espacios públicos </a:t>
            </a:r>
            <a:r>
              <a:rPr sz="1100" spc="-10" dirty="0">
                <a:latin typeface="Calibri"/>
                <a:cs typeface="Calibri"/>
              </a:rPr>
              <a:t>de </a:t>
            </a:r>
            <a:r>
              <a:rPr sz="1100" spc="-5" dirty="0">
                <a:latin typeface="Calibri"/>
                <a:cs typeface="Calibri"/>
              </a:rPr>
              <a:t>la ciudad </a:t>
            </a:r>
            <a:r>
              <a:rPr sz="1100" spc="-10" dirty="0">
                <a:latin typeface="Calibri"/>
                <a:cs typeface="Calibri"/>
              </a:rPr>
              <a:t>no son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administrados </a:t>
            </a:r>
            <a:r>
              <a:rPr sz="1100" spc="-5" dirty="0">
                <a:latin typeface="Calibri"/>
                <a:cs typeface="Calibri"/>
              </a:rPr>
              <a:t>exclusivamente por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DADEP, ya que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dependiendo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tipo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espacio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entidades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administradoras</a:t>
            </a:r>
            <a:r>
              <a:rPr sz="11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siguientes:</a:t>
            </a:r>
            <a:endParaRPr sz="1100">
              <a:latin typeface="Calibri"/>
              <a:cs typeface="Calibri"/>
            </a:endParaRPr>
          </a:p>
          <a:p>
            <a:pPr marL="182880" indent="-17081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3515" algn="l"/>
              </a:tabLst>
            </a:pPr>
            <a:r>
              <a:rPr sz="1100" dirty="0">
                <a:latin typeface="Calibri"/>
                <a:cs typeface="Calibri"/>
              </a:rPr>
              <a:t>DADEP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(plazas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plazoletas)</a:t>
            </a:r>
            <a:endParaRPr sz="1100">
              <a:latin typeface="Calibri"/>
              <a:cs typeface="Calibri"/>
            </a:endParaRPr>
          </a:p>
          <a:p>
            <a:pPr marL="183515" marR="5715" indent="-17145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3515" algn="l"/>
              </a:tabLst>
            </a:pPr>
            <a:r>
              <a:rPr sz="1100" spc="-5" dirty="0">
                <a:latin typeface="Calibri"/>
                <a:cs typeface="Calibri"/>
              </a:rPr>
              <a:t>Secretaría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Distrital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Movilidad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(red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vial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sistema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transporte)</a:t>
            </a:r>
            <a:endParaRPr sz="1100">
              <a:latin typeface="Calibri"/>
              <a:cs typeface="Calibri"/>
            </a:endParaRPr>
          </a:p>
          <a:p>
            <a:pPr marL="182880" indent="-17081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3515" algn="l"/>
              </a:tabLst>
            </a:pPr>
            <a:r>
              <a:rPr sz="1100" spc="-5" dirty="0">
                <a:latin typeface="Calibri"/>
                <a:cs typeface="Calibri"/>
              </a:rPr>
              <a:t>Instituto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Urbano (andenes)</a:t>
            </a:r>
            <a:endParaRPr sz="1100">
              <a:latin typeface="Calibri"/>
              <a:cs typeface="Calibri"/>
            </a:endParaRPr>
          </a:p>
          <a:p>
            <a:pPr marL="183515" marR="5715" indent="-17145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3515" algn="l"/>
              </a:tabLst>
            </a:pPr>
            <a:r>
              <a:rPr sz="1100" spc="-5" dirty="0">
                <a:latin typeface="Calibri"/>
                <a:cs typeface="Calibri"/>
              </a:rPr>
              <a:t>IDRD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(sistema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distrital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parques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escenarios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deportivos)</a:t>
            </a:r>
            <a:endParaRPr sz="1100">
              <a:latin typeface="Calibri"/>
              <a:cs typeface="Calibri"/>
            </a:endParaRPr>
          </a:p>
          <a:p>
            <a:pPr marL="12700" marR="5080" indent="-635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información de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registro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espacios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públicos </a:t>
            </a:r>
            <a:r>
              <a:rPr sz="1100" spc="-5" dirty="0">
                <a:latin typeface="Calibri"/>
                <a:cs typeface="Calibri"/>
              </a:rPr>
              <a:t>del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-5" dirty="0">
                <a:latin typeface="Calibri"/>
                <a:cs typeface="Calibri"/>
              </a:rPr>
              <a:t> predios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RUPI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acompañar</a:t>
            </a:r>
            <a:r>
              <a:rPr sz="1100" dirty="0">
                <a:latin typeface="Calibri"/>
                <a:cs typeface="Calibri"/>
              </a:rPr>
              <a:t> el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diagnóstico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mismos, </a:t>
            </a:r>
            <a:r>
              <a:rPr sz="1100" dirty="0">
                <a:latin typeface="Calibri"/>
                <a:cs typeface="Calibri"/>
              </a:rPr>
              <a:t>ya </a:t>
            </a:r>
            <a:r>
              <a:rPr sz="1100" spc="-5" dirty="0">
                <a:latin typeface="Calibri"/>
                <a:cs typeface="Calibri"/>
              </a:rPr>
              <a:t>que para la creación del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DADEP debe solicitar la entrega de </a:t>
            </a:r>
            <a:r>
              <a:rPr sz="1100" spc="-10" dirty="0">
                <a:latin typeface="Calibri"/>
                <a:cs typeface="Calibri"/>
              </a:rPr>
              <a:t>estos </a:t>
            </a:r>
            <a:r>
              <a:rPr sz="1100" spc="-5" dirty="0">
                <a:latin typeface="Calibri"/>
                <a:cs typeface="Calibri"/>
              </a:rPr>
              <a:t> espacios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entidades</a:t>
            </a:r>
            <a:r>
              <a:rPr sz="1100" spc="-5" dirty="0">
                <a:latin typeface="Calibri"/>
                <a:cs typeface="Calibri"/>
              </a:rPr>
              <a:t> administradoras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para </a:t>
            </a:r>
            <a:r>
              <a:rPr sz="1100" spc="-5" dirty="0">
                <a:latin typeface="Calibri"/>
                <a:cs typeface="Calibri"/>
              </a:rPr>
              <a:t> proceder</a:t>
            </a:r>
            <a:r>
              <a:rPr sz="1100" dirty="0">
                <a:latin typeface="Calibri"/>
                <a:cs typeface="Calibri"/>
              </a:rPr>
              <a:t> a </a:t>
            </a:r>
            <a:r>
              <a:rPr sz="1100" spc="-5" dirty="0">
                <a:latin typeface="Calibri"/>
                <a:cs typeface="Calibri"/>
              </a:rPr>
              <a:t>su </a:t>
            </a:r>
            <a:r>
              <a:rPr sz="1100" dirty="0">
                <a:latin typeface="Calibri"/>
                <a:cs typeface="Calibri"/>
              </a:rPr>
              <a:t>vez 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autorizar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la</a:t>
            </a:r>
            <a:r>
              <a:rPr sz="1100" spc="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coadministración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mismos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asociación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8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929" y="1002556"/>
            <a:ext cx="2527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3.4.</a:t>
            </a:r>
            <a:r>
              <a:rPr spc="-10" dirty="0">
                <a:solidFill>
                  <a:srgbClr val="C00000"/>
                </a:solidFill>
              </a:rPr>
              <a:t> Estrategia</a:t>
            </a:r>
            <a:r>
              <a:rPr spc="-2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 </a:t>
            </a:r>
            <a:r>
              <a:rPr spc="-10" dirty="0">
                <a:solidFill>
                  <a:srgbClr val="C00000"/>
                </a:solidFill>
              </a:rPr>
              <a:t>intervención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066919" y="1310258"/>
          <a:ext cx="3401058" cy="42548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9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6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4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89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08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5771">
                <a:tc gridSpan="7">
                  <a:txBody>
                    <a:bodyPr/>
                    <a:lstStyle/>
                    <a:p>
                      <a:pPr marL="960755">
                        <a:lnSpc>
                          <a:spcPts val="1010"/>
                        </a:lnSpc>
                        <a:spcBef>
                          <a:spcPts val="35"/>
                        </a:spcBef>
                      </a:pPr>
                      <a:r>
                        <a:rPr sz="850" spc="30" dirty="0">
                          <a:latin typeface="Calibri Light"/>
                          <a:cs typeface="Calibri Light"/>
                        </a:rPr>
                        <a:t>ESTRATEGIA</a:t>
                      </a:r>
                      <a:r>
                        <a:rPr sz="850" spc="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spc="20" dirty="0">
                          <a:latin typeface="Calibri Light"/>
                          <a:cs typeface="Calibri Light"/>
                        </a:rPr>
                        <a:t>DE</a:t>
                      </a:r>
                      <a:r>
                        <a:rPr sz="850" spc="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spc="25" dirty="0">
                          <a:latin typeface="Calibri Light"/>
                          <a:cs typeface="Calibri Light"/>
                        </a:rPr>
                        <a:t>INTERVENCIÓN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4445" marB="0">
                    <a:lnL w="9525">
                      <a:solidFill>
                        <a:srgbClr val="7E7E7E"/>
                      </a:solidFill>
                      <a:prstDash val="solid"/>
                    </a:lnL>
                    <a:lnT w="9525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Insertarpágina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R w="9525">
                      <a:solidFill>
                        <a:srgbClr val="7E7E7E"/>
                      </a:solidFill>
                      <a:prstDash val="soli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E235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44">
                <a:tc gridSpan="2">
                  <a:txBody>
                    <a:bodyPr/>
                    <a:lstStyle/>
                    <a:p>
                      <a:pPr marL="1454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500" spc="-15" dirty="0">
                          <a:latin typeface="Calibri Light"/>
                          <a:cs typeface="Calibri Light"/>
                        </a:rPr>
                        <a:t>N</a:t>
                      </a:r>
                      <a:r>
                        <a:rPr sz="500" spc="15" dirty="0">
                          <a:latin typeface="Calibri Light"/>
                          <a:cs typeface="Calibri Light"/>
                        </a:rPr>
                        <a:t>O</a:t>
                      </a:r>
                      <a:r>
                        <a:rPr sz="500" dirty="0">
                          <a:latin typeface="Calibri Light"/>
                          <a:cs typeface="Calibri Light"/>
                        </a:rPr>
                        <a:t>MBRE</a:t>
                      </a:r>
                      <a:r>
                        <a:rPr sz="500" spc="-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500" dirty="0">
                          <a:latin typeface="Calibri Light"/>
                          <a:cs typeface="Calibri Light"/>
                        </a:rPr>
                        <a:t>D</a:t>
                      </a:r>
                      <a:r>
                        <a:rPr sz="500" spc="-15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500" dirty="0">
                          <a:latin typeface="Calibri Light"/>
                          <a:cs typeface="Calibri Light"/>
                        </a:rPr>
                        <a:t>M</a:t>
                      </a:r>
                      <a:r>
                        <a:rPr sz="500" spc="15" dirty="0">
                          <a:latin typeface="Calibri Light"/>
                          <a:cs typeface="Calibri Light"/>
                        </a:rPr>
                        <a:t>O</a:t>
                      </a:r>
                      <a:r>
                        <a:rPr sz="500" dirty="0">
                          <a:latin typeface="Calibri Light"/>
                          <a:cs typeface="Calibri Light"/>
                        </a:rPr>
                        <a:t>S</a:t>
                      </a:r>
                      <a:endParaRPr sz="500">
                        <a:latin typeface="Calibri Light"/>
                        <a:cs typeface="Calibri Light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500" spc="5" dirty="0">
                          <a:latin typeface="Calibri Light"/>
                          <a:cs typeface="Calibri Light"/>
                        </a:rPr>
                        <a:t>FECHA</a:t>
                      </a:r>
                      <a:endParaRPr sz="500">
                        <a:latin typeface="Calibri Light"/>
                        <a:cs typeface="Calibri Light"/>
                      </a:endParaRPr>
                    </a:p>
                  </a:txBody>
                  <a:tcPr marL="0" marR="0" marT="1079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500" spc="20" dirty="0">
                          <a:latin typeface="Calibri Light"/>
                          <a:cs typeface="Calibri Light"/>
                        </a:rPr>
                        <a:t>22/12/2022</a:t>
                      </a:r>
                      <a:endParaRPr sz="500">
                        <a:latin typeface="Calibri Light"/>
                        <a:cs typeface="Calibri Light"/>
                      </a:endParaRPr>
                    </a:p>
                  </a:txBody>
                  <a:tcPr marL="0" marR="0" marT="1079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96">
                <a:tc gridSpan="8">
                  <a:txBody>
                    <a:bodyPr/>
                    <a:lstStyle/>
                    <a:p>
                      <a:pPr marL="935355">
                        <a:lnSpc>
                          <a:spcPts val="705"/>
                        </a:lnSpc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ÍN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spc="1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IA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D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6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FÍ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ICO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992">
                <a:tc gridSpan="8">
                  <a:txBody>
                    <a:bodyPr/>
                    <a:lstStyle/>
                    <a:p>
                      <a:pPr algn="ctr">
                        <a:lnSpc>
                          <a:spcPts val="685"/>
                        </a:lnSpc>
                      </a:pPr>
                      <a:r>
                        <a:rPr sz="600" b="1" spc="-10" dirty="0">
                          <a:latin typeface="Calibri"/>
                          <a:cs typeface="Calibri"/>
                        </a:rPr>
                        <a:t>ZO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5262">
                <a:tc gridSpan="8"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estrategia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mejoramiento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físico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centrará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reconstrucción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andenes,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instalación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de</a:t>
                      </a:r>
                      <a:endParaRPr sz="600">
                        <a:latin typeface="Calibri"/>
                        <a:cs typeface="Calibri"/>
                      </a:endParaRPr>
                    </a:p>
                    <a:p>
                      <a:pPr marL="17145" marR="193675">
                        <a:lnSpc>
                          <a:spcPct val="112100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protectores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arbolado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urbano 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existente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y demarcación de 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ciclovía adyacente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al parque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Tercer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Milenio.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Igualmente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proponen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intervenciones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 de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urbanismo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táctico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mediante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pintura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andenes </a:t>
                      </a:r>
                      <a:r>
                        <a:rPr sz="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demarcando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zonas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aprovechamiento</a:t>
                      </a:r>
                      <a:r>
                        <a:rPr sz="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económico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967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670"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MÁ</a:t>
                      </a:r>
                      <a:r>
                        <a:rPr sz="600" b="1" spc="1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D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NCIA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9525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993">
                <a:tc gridSpan="8">
                  <a:txBody>
                    <a:bodyPr/>
                    <a:lstStyle/>
                    <a:p>
                      <a:pPr algn="ctr">
                        <a:lnSpc>
                          <a:spcPts val="685"/>
                        </a:lnSpc>
                      </a:pPr>
                      <a:r>
                        <a:rPr sz="600" b="1" spc="-10" dirty="0">
                          <a:latin typeface="Calibri"/>
                          <a:cs typeface="Calibri"/>
                        </a:rPr>
                        <a:t>ZO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2547">
                <a:tc>
                  <a:txBody>
                    <a:bodyPr/>
                    <a:lstStyle/>
                    <a:p>
                      <a:pPr marL="27305">
                        <a:lnSpc>
                          <a:spcPts val="705"/>
                        </a:lnSpc>
                      </a:pPr>
                      <a:r>
                        <a:rPr sz="600" b="1" spc="-10" dirty="0">
                          <a:latin typeface="Calibri"/>
                          <a:cs typeface="Calibri"/>
                        </a:rPr>
                        <a:t>TRAMO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0014">
                        <a:lnSpc>
                          <a:spcPts val="705"/>
                        </a:lnSpc>
                      </a:pPr>
                      <a:r>
                        <a:rPr sz="600" b="1" spc="-1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25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CL</a:t>
                      </a:r>
                      <a:r>
                        <a:rPr sz="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b="1" spc="-25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600" b="1" spc="1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600" b="1" spc="-25" dirty="0">
                          <a:latin typeface="Calibri"/>
                          <a:cs typeface="Calibri"/>
                        </a:rPr>
                        <a:t>10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680"/>
                        </a:lnSpc>
                        <a:spcBef>
                          <a:spcPts val="25"/>
                        </a:spcBef>
                      </a:pPr>
                      <a:r>
                        <a:rPr sz="6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spc="1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00" b="1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6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00" b="1" dirty="0">
                          <a:latin typeface="Calibri"/>
                          <a:cs typeface="Calibri"/>
                        </a:rPr>
                        <a:t>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05"/>
                        </a:lnSpc>
                      </a:pPr>
                      <a:r>
                        <a:rPr sz="600" b="1" spc="-10" dirty="0">
                          <a:latin typeface="Calibri"/>
                          <a:cs typeface="Calibri"/>
                        </a:rPr>
                        <a:t>3.1.1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2700">
                        <a:lnSpc>
                          <a:spcPts val="705"/>
                        </a:lnSpc>
                      </a:pPr>
                      <a:r>
                        <a:rPr sz="600" dirty="0">
                          <a:latin typeface="Calibri"/>
                          <a:cs typeface="Calibri"/>
                        </a:rPr>
                        <a:t>Reconstrucción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andenes,</a:t>
                      </a:r>
                      <a:r>
                        <a:rPr sz="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latin typeface="Calibri"/>
                          <a:cs typeface="Calibri"/>
                        </a:rPr>
                        <a:t>urbanismo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táctico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5995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5107203" y="2898952"/>
            <a:ext cx="3303270" cy="2502535"/>
            <a:chOff x="5107203" y="2898952"/>
            <a:chExt cx="3303270" cy="25025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7216" y="2898952"/>
              <a:ext cx="3302635" cy="14418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7203" y="4346473"/>
              <a:ext cx="1536750" cy="10545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5427" y="4374642"/>
              <a:ext cx="1754410" cy="102638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28281" y="1515609"/>
            <a:ext cx="3415029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resultado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diagnóstico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públicos</a:t>
            </a:r>
            <a:r>
              <a:rPr sz="1100" spc="-5" dirty="0">
                <a:latin typeface="Calibri"/>
                <a:cs typeface="Calibri"/>
              </a:rPr>
              <a:t> 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 de intervención que </a:t>
            </a:r>
            <a:r>
              <a:rPr sz="1100" spc="-10" dirty="0">
                <a:latin typeface="Calibri"/>
                <a:cs typeface="Calibri"/>
              </a:rPr>
              <a:t>se compone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conjunto </a:t>
            </a:r>
            <a:r>
              <a:rPr sz="1100" spc="-20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estrategias </a:t>
            </a:r>
            <a:r>
              <a:rPr sz="1100" spc="-5" dirty="0">
                <a:latin typeface="Calibri"/>
                <a:cs typeface="Calibri"/>
              </a:rPr>
              <a:t>que se proponen para cada espacio </a:t>
            </a:r>
            <a:r>
              <a:rPr sz="1100" spc="-10" dirty="0">
                <a:latin typeface="Calibri"/>
                <a:cs typeface="Calibri"/>
              </a:rPr>
              <a:t>público </a:t>
            </a:r>
            <a:r>
              <a:rPr sz="1100" spc="-5" dirty="0">
                <a:latin typeface="Calibri"/>
                <a:cs typeface="Calibri"/>
              </a:rPr>
              <a:t>del </a:t>
            </a:r>
            <a:r>
              <a:rPr sz="1100" dirty="0">
                <a:latin typeface="Calibri"/>
                <a:cs typeface="Calibri"/>
              </a:rPr>
              <a:t> DEMOS.</a:t>
            </a:r>
            <a:endParaRPr sz="1100">
              <a:latin typeface="Calibri"/>
              <a:cs typeface="Calibri"/>
            </a:endParaRPr>
          </a:p>
          <a:p>
            <a:pPr marL="12700" marR="6350" indent="-635" algn="just">
              <a:lnSpc>
                <a:spcPct val="100000"/>
              </a:lnSpc>
              <a:spcBef>
                <a:spcPts val="600"/>
              </a:spcBef>
            </a:pP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espacio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derivarse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claramente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confrontación entre la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matriz estratégica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el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diagnóstico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espacios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definición de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5" dirty="0">
                <a:latin typeface="Calibri"/>
                <a:cs typeface="Calibri"/>
              </a:rPr>
              <a:t>estrategias de intervención </a:t>
            </a:r>
            <a:r>
              <a:rPr sz="1100" spc="-10" dirty="0">
                <a:latin typeface="Calibri"/>
                <a:cs typeface="Calibri"/>
              </a:rPr>
              <a:t>deben </a:t>
            </a:r>
            <a:r>
              <a:rPr sz="1100" spc="-5" dirty="0">
                <a:latin typeface="Calibri"/>
                <a:cs typeface="Calibri"/>
              </a:rPr>
              <a:t>dar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cuenta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vocación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problemática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cada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espacio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función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acciones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previstas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aprovechamiento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económico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y/o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mejoramiento.</a:t>
            </a:r>
            <a:endParaRPr sz="1100">
              <a:latin typeface="Calibri"/>
              <a:cs typeface="Calibri"/>
            </a:endParaRPr>
          </a:p>
          <a:p>
            <a:pPr marL="12700" marR="5080" indent="-635" algn="just">
              <a:lnSpc>
                <a:spcPct val="100000"/>
              </a:lnSpc>
              <a:spcBef>
                <a:spcPts val="600"/>
              </a:spcBef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Cada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espacio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público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para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mejoramiento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y/o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aprovechamiento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tener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identificada(s)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su(s) </a:t>
            </a:r>
            <a:r>
              <a:rPr sz="1100" spc="-5" dirty="0">
                <a:latin typeface="Calibri"/>
                <a:cs typeface="Calibri"/>
              </a:rPr>
              <a:t> estrategias,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sintetizar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ficha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Expediente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Es </a:t>
            </a:r>
            <a:r>
              <a:rPr sz="1100" spc="-5" dirty="0">
                <a:latin typeface="Calibri"/>
                <a:cs typeface="Calibri"/>
              </a:rPr>
              <a:t>importante garantizar que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tipo de intervención </a:t>
            </a:r>
            <a:r>
              <a:rPr sz="1100" dirty="0">
                <a:latin typeface="Calibri"/>
                <a:cs typeface="Calibri"/>
              </a:rPr>
              <a:t>y 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área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ejecutará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estén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identificadas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</a:t>
            </a:r>
            <a:r>
              <a:rPr sz="1100" spc="-5" dirty="0">
                <a:latin typeface="Calibri"/>
                <a:cs typeface="Calibri"/>
              </a:rPr>
              <a:t> toda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claridad. </a:t>
            </a:r>
            <a:r>
              <a:rPr sz="1100" dirty="0">
                <a:latin typeface="Calibri"/>
                <a:cs typeface="Calibri"/>
              </a:rPr>
              <a:t>Para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ello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puede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resultar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conveniente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fraccionar </a:t>
            </a:r>
            <a:r>
              <a:rPr sz="1100" spc="-5" dirty="0">
                <a:latin typeface="Calibri"/>
                <a:cs typeface="Calibri"/>
              </a:rPr>
              <a:t> 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espacios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tramos,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zonas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segmentos </a:t>
            </a:r>
            <a:r>
              <a:rPr sz="1100" spc="-5" dirty="0">
                <a:latin typeface="Calibri"/>
                <a:cs typeface="Calibri"/>
              </a:rPr>
              <a:t> referidos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tipos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intervención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diferentes.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1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0604" y="1022999"/>
            <a:ext cx="3472815" cy="103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4.1.</a:t>
            </a:r>
            <a:r>
              <a:rPr sz="16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Actividades</a:t>
            </a:r>
            <a:r>
              <a:rPr sz="16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Plan</a:t>
            </a:r>
            <a:r>
              <a:rPr sz="16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6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Acción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Calibri"/>
                <a:cs typeface="Calibri"/>
              </a:rPr>
              <a:t>Las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actividades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Acción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comprenden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todas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labores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medición,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cuantificación,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localización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y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distribución</a:t>
            </a:r>
            <a:r>
              <a:rPr sz="1100" spc="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temporal</a:t>
            </a:r>
            <a:r>
              <a:rPr sz="1100" spc="11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actividades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productos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5327" y="608745"/>
            <a:ext cx="1791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4.</a:t>
            </a:r>
            <a:r>
              <a:rPr sz="1800" spc="-4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PLAN</a:t>
            </a:r>
            <a:r>
              <a:rPr sz="1800" spc="-8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1800" spc="-6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ACCIÓN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0744" y="2032070"/>
            <a:ext cx="34728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95400" algn="l"/>
                <a:tab pos="2235835" algn="l"/>
                <a:tab pos="3395979" algn="l"/>
              </a:tabLst>
            </a:pPr>
            <a:r>
              <a:rPr sz="1100" spc="-5" dirty="0">
                <a:latin typeface="Calibri"/>
                <a:cs typeface="Calibri"/>
              </a:rPr>
              <a:t>apr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10" dirty="0">
                <a:latin typeface="Calibri"/>
                <a:cs typeface="Calibri"/>
              </a:rPr>
              <a:t>v</a:t>
            </a:r>
            <a:r>
              <a:rPr sz="1100" dirty="0">
                <a:latin typeface="Calibri"/>
                <a:cs typeface="Calibri"/>
              </a:rPr>
              <a:t>ec</a:t>
            </a:r>
            <a:r>
              <a:rPr sz="1100" spc="-5" dirty="0">
                <a:latin typeface="Calibri"/>
                <a:cs typeface="Calibri"/>
              </a:rPr>
              <a:t>h</a:t>
            </a:r>
            <a:r>
              <a:rPr sz="1100" spc="-15" dirty="0">
                <a:latin typeface="Calibri"/>
                <a:cs typeface="Calibri"/>
              </a:rPr>
              <a:t>a</a:t>
            </a:r>
            <a:r>
              <a:rPr sz="1100" spc="-10" dirty="0">
                <a:latin typeface="Calibri"/>
                <a:cs typeface="Calibri"/>
              </a:rPr>
              <a:t>m</a:t>
            </a:r>
            <a:r>
              <a:rPr sz="1100" spc="-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20" dirty="0">
                <a:latin typeface="Calibri"/>
                <a:cs typeface="Calibri"/>
              </a:rPr>
              <a:t>n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o	e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20" dirty="0">
                <a:latin typeface="Calibri"/>
                <a:cs typeface="Calibri"/>
              </a:rPr>
              <a:t>n</a:t>
            </a:r>
            <a:r>
              <a:rPr sz="1100" spc="-10" dirty="0">
                <a:latin typeface="Calibri"/>
                <a:cs typeface="Calibri"/>
              </a:rPr>
              <a:t>ó</a:t>
            </a:r>
            <a:r>
              <a:rPr sz="1100" spc="5" dirty="0">
                <a:latin typeface="Calibri"/>
                <a:cs typeface="Calibri"/>
              </a:rPr>
              <a:t>m</a:t>
            </a:r>
            <a:r>
              <a:rPr sz="1100" spc="-15" dirty="0">
                <a:latin typeface="Calibri"/>
                <a:cs typeface="Calibri"/>
              </a:rPr>
              <a:t>ic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,	</a:t>
            </a:r>
            <a:r>
              <a:rPr sz="1100" spc="5" dirty="0">
                <a:latin typeface="Calibri"/>
                <a:cs typeface="Calibri"/>
              </a:rPr>
              <a:t>m</a:t>
            </a:r>
            <a:r>
              <a:rPr sz="1100" spc="-5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te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-15" dirty="0">
                <a:latin typeface="Calibri"/>
                <a:cs typeface="Calibri"/>
              </a:rPr>
              <a:t>i</a:t>
            </a:r>
            <a:r>
              <a:rPr sz="1100" spc="-10" dirty="0">
                <a:latin typeface="Calibri"/>
                <a:cs typeface="Calibri"/>
              </a:rPr>
              <a:t>m</a:t>
            </a:r>
            <a:r>
              <a:rPr sz="1100" spc="-5" dirty="0">
                <a:latin typeface="Calibri"/>
                <a:cs typeface="Calibri"/>
              </a:rPr>
              <a:t>i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20" dirty="0">
                <a:latin typeface="Calibri"/>
                <a:cs typeface="Calibri"/>
              </a:rPr>
              <a:t>n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o	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744" y="2124186"/>
            <a:ext cx="3473450" cy="21748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00"/>
              </a:spcBef>
            </a:pPr>
            <a:r>
              <a:rPr sz="1100" spc="-5" dirty="0">
                <a:latin typeface="Calibri"/>
                <a:cs typeface="Calibri"/>
              </a:rPr>
              <a:t>mejoramiento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595"/>
              </a:spcBef>
            </a:pPr>
            <a:r>
              <a:rPr sz="1100" dirty="0">
                <a:latin typeface="Calibri"/>
                <a:cs typeface="Calibri"/>
              </a:rPr>
              <a:t>Las </a:t>
            </a:r>
            <a:r>
              <a:rPr sz="1100" spc="-5" dirty="0">
                <a:latin typeface="Calibri"/>
                <a:cs typeface="Calibri"/>
              </a:rPr>
              <a:t>primeras actividades tienen que </a:t>
            </a:r>
            <a:r>
              <a:rPr sz="1100" dirty="0">
                <a:latin typeface="Calibri"/>
                <a:cs typeface="Calibri"/>
              </a:rPr>
              <a:t>ver </a:t>
            </a:r>
            <a:r>
              <a:rPr sz="1100" spc="-5" dirty="0">
                <a:latin typeface="Calibri"/>
                <a:cs typeface="Calibri"/>
              </a:rPr>
              <a:t>con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análisis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contextos internos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externos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los cuales </a:t>
            </a:r>
            <a:r>
              <a:rPr sz="1100" dirty="0">
                <a:latin typeface="Calibri"/>
                <a:cs typeface="Calibri"/>
              </a:rPr>
              <a:t>va a </a:t>
            </a:r>
            <a:r>
              <a:rPr sz="1100" spc="-5" dirty="0">
                <a:latin typeface="Calibri"/>
                <a:cs typeface="Calibri"/>
              </a:rPr>
              <a:t>operar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DEMOS,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su </a:t>
            </a:r>
            <a:r>
              <a:rPr sz="1100" spc="-10" dirty="0">
                <a:latin typeface="Calibri"/>
                <a:cs typeface="Calibri"/>
              </a:rPr>
              <a:t>propósito </a:t>
            </a:r>
            <a:r>
              <a:rPr sz="1100" spc="-5" dirty="0">
                <a:latin typeface="Calibri"/>
                <a:cs typeface="Calibri"/>
              </a:rPr>
              <a:t>es generar un marco de referencia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definición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alcances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dirty="0">
                <a:latin typeface="Calibri"/>
                <a:cs typeface="Calibri"/>
              </a:rPr>
              <a:t> Plan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 </a:t>
            </a:r>
            <a:r>
              <a:rPr sz="1100" dirty="0">
                <a:latin typeface="Calibri"/>
                <a:cs typeface="Calibri"/>
              </a:rPr>
              <a:t> términos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físicos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financieros.</a:t>
            </a:r>
            <a:endParaRPr sz="1100">
              <a:latin typeface="Calibri"/>
              <a:cs typeface="Calibri"/>
            </a:endParaRPr>
          </a:p>
          <a:p>
            <a:pPr marL="12700" marR="6350" algn="just">
              <a:lnSpc>
                <a:spcPct val="100000"/>
              </a:lnSpc>
              <a:spcBef>
                <a:spcPts val="605"/>
              </a:spcBef>
            </a:pPr>
            <a:r>
              <a:rPr sz="1100" spc="-5" dirty="0">
                <a:latin typeface="Calibri"/>
                <a:cs typeface="Calibri"/>
              </a:rPr>
              <a:t>Posteriormente se desarrolla la etapa de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definición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de metas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dirty="0">
                <a:latin typeface="Calibri"/>
                <a:cs typeface="Calibri"/>
              </a:rPr>
              <a:t>5 </a:t>
            </a:r>
            <a:r>
              <a:rPr sz="1100" spc="-10" dirty="0">
                <a:latin typeface="Calibri"/>
                <a:cs typeface="Calibri"/>
              </a:rPr>
              <a:t>años </a:t>
            </a:r>
            <a:r>
              <a:rPr sz="1100" spc="-5" dirty="0">
                <a:latin typeface="Calibri"/>
                <a:cs typeface="Calibri"/>
              </a:rPr>
              <a:t>del DEMOS, </a:t>
            </a:r>
            <a:r>
              <a:rPr sz="1100" spc="-10" dirty="0">
                <a:latin typeface="Calibri"/>
                <a:cs typeface="Calibri"/>
              </a:rPr>
              <a:t>tanto de </a:t>
            </a:r>
            <a:r>
              <a:rPr sz="1100" spc="-5" dirty="0">
                <a:latin typeface="Calibri"/>
                <a:cs typeface="Calibri"/>
              </a:rPr>
              <a:t>ejecución </a:t>
            </a:r>
            <a:r>
              <a:rPr sz="1100" spc="-10" dirty="0">
                <a:latin typeface="Calibri"/>
                <a:cs typeface="Calibri"/>
              </a:rPr>
              <a:t>física como </a:t>
            </a:r>
            <a:r>
              <a:rPr sz="1100" spc="-5" dirty="0">
                <a:latin typeface="Calibri"/>
                <a:cs typeface="Calibri"/>
              </a:rPr>
              <a:t> financiera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Las </a:t>
            </a:r>
            <a:r>
              <a:rPr sz="1100" spc="-5" dirty="0">
                <a:latin typeface="Calibri"/>
                <a:cs typeface="Calibri"/>
              </a:rPr>
              <a:t>metas de ejecución física deben plantearse con base en </a:t>
            </a:r>
            <a:r>
              <a:rPr sz="1100" dirty="0">
                <a:latin typeface="Calibri"/>
                <a:cs typeface="Calibri"/>
              </a:rPr>
              <a:t> estudios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previos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0604" y="4272813"/>
            <a:ext cx="3473450" cy="19157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82880" indent="-170815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183515" algn="l"/>
              </a:tabLst>
            </a:pPr>
            <a:r>
              <a:rPr sz="1100" spc="-5" dirty="0">
                <a:latin typeface="Calibri"/>
                <a:cs typeface="Calibri"/>
              </a:rPr>
              <a:t>Cartilla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Mobiliario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Bogotá</a:t>
            </a:r>
            <a:endParaRPr sz="1100">
              <a:latin typeface="Calibri"/>
              <a:cs typeface="Calibri"/>
            </a:endParaRPr>
          </a:p>
          <a:p>
            <a:pPr marL="182880" indent="-17081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3515" algn="l"/>
              </a:tabLst>
            </a:pPr>
            <a:r>
              <a:rPr sz="1100" dirty="0">
                <a:latin typeface="Calibri"/>
                <a:cs typeface="Calibri"/>
              </a:rPr>
              <a:t>Marco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normativo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publicidad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exterior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visual</a:t>
            </a:r>
            <a:endParaRPr sz="1100">
              <a:latin typeface="Calibri"/>
              <a:cs typeface="Calibri"/>
            </a:endParaRPr>
          </a:p>
          <a:p>
            <a:pPr marL="182880" indent="-17081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3515" algn="l"/>
              </a:tabLst>
            </a:pPr>
            <a:r>
              <a:rPr sz="1100" spc="-5" dirty="0">
                <a:latin typeface="Calibri"/>
                <a:cs typeface="Calibri"/>
              </a:rPr>
              <a:t>Cartilla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andenes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IDU</a:t>
            </a:r>
            <a:endParaRPr sz="1100">
              <a:latin typeface="Calibri"/>
              <a:cs typeface="Calibri"/>
            </a:endParaRPr>
          </a:p>
          <a:p>
            <a:pPr marL="183515" marR="5080" indent="-17145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3515" algn="l"/>
              </a:tabLst>
            </a:pPr>
            <a:r>
              <a:rPr sz="1100" spc="-5" dirty="0">
                <a:latin typeface="Calibri"/>
                <a:cs typeface="Calibri"/>
              </a:rPr>
              <a:t>Inventario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Bienes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Interés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Cultural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sector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endParaRPr sz="1100">
              <a:latin typeface="Calibri"/>
              <a:cs typeface="Calibri"/>
            </a:endParaRPr>
          </a:p>
          <a:p>
            <a:pPr marL="182880" marR="5080" indent="-170815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3515" algn="l"/>
              </a:tabLst>
            </a:pPr>
            <a:r>
              <a:rPr sz="1100" spc="-5" dirty="0">
                <a:latin typeface="Calibri"/>
                <a:cs typeface="Calibri"/>
              </a:rPr>
              <a:t>Especificaciones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técnicas,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diseños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estimaciones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costos</a:t>
            </a:r>
            <a:r>
              <a:rPr sz="1100" spc="-5" dirty="0">
                <a:latin typeface="Calibri"/>
                <a:cs typeface="Calibri"/>
              </a:rPr>
              <a:t> de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elementos asociados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intervenciones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(pisos, </a:t>
            </a:r>
            <a:r>
              <a:rPr sz="1100" spc="-10" dirty="0">
                <a:latin typeface="Calibri"/>
                <a:cs typeface="Calibri"/>
              </a:rPr>
              <a:t>mobiliario, </a:t>
            </a:r>
            <a:r>
              <a:rPr sz="1100" spc="-5" dirty="0">
                <a:latin typeface="Calibri"/>
                <a:cs typeface="Calibri"/>
              </a:rPr>
              <a:t>elementos publicitarios, arbolado, etc.) </a:t>
            </a:r>
            <a:r>
              <a:rPr sz="1100" dirty="0">
                <a:latin typeface="Calibri"/>
                <a:cs typeface="Calibri"/>
              </a:rPr>
              <a:t> con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sondeos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mercado.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948307" y="1423035"/>
          <a:ext cx="3399152" cy="4073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45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038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551180">
                        <a:lnSpc>
                          <a:spcPct val="100000"/>
                        </a:lnSpc>
                      </a:pPr>
                      <a:r>
                        <a:rPr sz="600" b="1" spc="3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ACTIVIDADES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b="1" spc="3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PRINCIPALES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190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E7E6E6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E7E6E6"/>
                      </a:solidFill>
                      <a:prstDash val="solid"/>
                    </a:lnB>
                    <a:solidFill>
                      <a:srgbClr val="757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935" marR="242570" indent="133350">
                        <a:lnSpc>
                          <a:spcPct val="128600"/>
                        </a:lnSpc>
                        <a:spcBef>
                          <a:spcPts val="95"/>
                        </a:spcBef>
                      </a:pPr>
                      <a:r>
                        <a:rPr sz="600" b="1" spc="3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ACTIVIDADES </a:t>
                      </a:r>
                      <a:r>
                        <a:rPr sz="600" b="1" spc="4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6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C</a:t>
                      </a:r>
                      <a:r>
                        <a:rPr sz="600" b="1" spc="2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600" b="1" spc="3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M</a:t>
                      </a:r>
                      <a:r>
                        <a:rPr sz="600" b="1" spc="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600" b="1" spc="-1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sz="600" b="1" spc="2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600" b="1" spc="3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M</a:t>
                      </a:r>
                      <a:r>
                        <a:rPr sz="600" b="1" spc="2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600" b="1" spc="-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6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600" b="1" spc="2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RI</a:t>
                      </a:r>
                      <a:r>
                        <a:rPr sz="600" b="1" spc="2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600" b="1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6350">
                      <a:solidFill>
                        <a:srgbClr val="E7E6E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190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E7E6E6"/>
                      </a:solidFill>
                      <a:prstDash val="solid"/>
                    </a:lnB>
                    <a:solidFill>
                      <a:srgbClr val="757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389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017269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Calibri"/>
                          <a:cs typeface="Calibri"/>
                        </a:rPr>
                        <a:t>15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BEBEBE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E7E6E6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3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7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04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50" b="1" spc="20" dirty="0">
                          <a:latin typeface="Trebuchet MS"/>
                          <a:cs typeface="Trebuchet MS"/>
                        </a:rPr>
                        <a:t>16</a:t>
                      </a:r>
                      <a:endParaRPr sz="6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83820" marR="86360" indent="-317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450" spc="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ndu</a:t>
                      </a:r>
                      <a:r>
                        <a:rPr sz="450" spc="15" dirty="0">
                          <a:latin typeface="Calibri"/>
                          <a:cs typeface="Calibri"/>
                        </a:rPr>
                        <a:t>cc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450" spc="-25" dirty="0">
                          <a:latin typeface="Calibri"/>
                          <a:cs typeface="Calibri"/>
                        </a:rPr>
                        <a:t>í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a  </a:t>
                      </a:r>
                      <a:r>
                        <a:rPr sz="450" spc="25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4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10" dirty="0">
                          <a:latin typeface="Calibri"/>
                          <a:cs typeface="Calibri"/>
                        </a:rPr>
                        <a:t>Acción </a:t>
                      </a:r>
                      <a:r>
                        <a:rPr sz="45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10" dirty="0">
                          <a:latin typeface="Calibri"/>
                          <a:cs typeface="Calibri"/>
                        </a:rPr>
                        <a:t>DEMOS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888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09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133985" marR="125095" indent="-11430" algn="just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45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450" spc="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bor</a:t>
                      </a:r>
                      <a:r>
                        <a:rPr sz="450" spc="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50" spc="-3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50" spc="-4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n  </a:t>
                      </a:r>
                      <a:r>
                        <a:rPr sz="450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50" spc="30" dirty="0">
                          <a:latin typeface="Calibri"/>
                          <a:cs typeface="Calibri"/>
                        </a:rPr>
                        <a:t>á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50" spc="3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50" spc="-2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de  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Contextos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1068070" algn="ctr">
                        <a:lnSpc>
                          <a:spcPts val="220"/>
                        </a:lnSpc>
                      </a:pPr>
                      <a:r>
                        <a:rPr sz="450" spc="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50" spc="-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5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450" spc="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50" spc="10" dirty="0">
                          <a:latin typeface="Calibri"/>
                          <a:cs typeface="Calibri"/>
                        </a:rPr>
                        <a:t>xt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o</a:t>
                      </a:r>
                      <a:endParaRPr sz="450">
                        <a:latin typeface="Calibri"/>
                        <a:cs typeface="Calibri"/>
                      </a:endParaRPr>
                    </a:p>
                    <a:p>
                      <a:pPr marR="106172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50" spc="20" dirty="0">
                          <a:latin typeface="Calibri"/>
                          <a:cs typeface="Calibri"/>
                        </a:rPr>
                        <a:t>interno</a:t>
                      </a:r>
                      <a:endParaRPr sz="4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R="1090295" algn="ctr">
                        <a:lnSpc>
                          <a:spcPts val="515"/>
                        </a:lnSpc>
                        <a:spcBef>
                          <a:spcPts val="345"/>
                        </a:spcBef>
                      </a:pPr>
                      <a:r>
                        <a:rPr sz="450" spc="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50" spc="-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5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450" spc="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50" spc="10" dirty="0">
                          <a:latin typeface="Calibri"/>
                          <a:cs typeface="Calibri"/>
                        </a:rPr>
                        <a:t>xt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o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1072">
                <a:tc gridSpan="2">
                  <a:txBody>
                    <a:bodyPr/>
                    <a:lstStyle/>
                    <a:p>
                      <a:pPr marL="104775">
                        <a:lnSpc>
                          <a:spcPts val="360"/>
                        </a:lnSpc>
                      </a:pPr>
                      <a:r>
                        <a:rPr sz="650" b="1" spc="20" dirty="0">
                          <a:latin typeface="Trebuchet MS"/>
                          <a:cs typeface="Trebuchet MS"/>
                        </a:rPr>
                        <a:t>17</a:t>
                      </a:r>
                      <a:endParaRPr sz="65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59765">
                        <a:lnSpc>
                          <a:spcPts val="470"/>
                        </a:lnSpc>
                      </a:pPr>
                      <a:r>
                        <a:rPr sz="450" spc="20" dirty="0">
                          <a:latin typeface="Calibri"/>
                          <a:cs typeface="Calibri"/>
                        </a:rPr>
                        <a:t>externo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709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3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121285" marR="85090" indent="-4508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450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50" spc="30" dirty="0">
                          <a:latin typeface="Calibri"/>
                          <a:cs typeface="Calibri"/>
                        </a:rPr>
                        <a:t>á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50" spc="3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50" spc="-2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5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5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50" spc="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50" spc="-4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450" spc="10" dirty="0">
                          <a:latin typeface="Calibri"/>
                          <a:cs typeface="Calibri"/>
                        </a:rPr>
                        <a:t>regulatorios </a:t>
                      </a:r>
                      <a:r>
                        <a:rPr sz="450" spc="15" dirty="0">
                          <a:latin typeface="Calibri"/>
                          <a:cs typeface="Calibri"/>
                        </a:rPr>
                        <a:t> pertinentes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88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450" spc="20" dirty="0">
                          <a:latin typeface="Calibri"/>
                          <a:cs typeface="Calibri"/>
                        </a:rPr>
                        <a:t>Consultas</a:t>
                      </a:r>
                      <a:endParaRPr sz="450">
                        <a:latin typeface="Calibri"/>
                        <a:cs typeface="Calibri"/>
                      </a:endParaRPr>
                    </a:p>
                    <a:p>
                      <a:pPr marR="127000" algn="r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757555" algn="l"/>
                          <a:tab pos="946150" algn="l"/>
                          <a:tab pos="1354455" algn="l"/>
                          <a:tab pos="1550035" algn="l"/>
                        </a:tabLst>
                      </a:pPr>
                      <a:r>
                        <a:rPr sz="675" u="sng" baseline="18518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	</a:t>
                      </a:r>
                      <a:r>
                        <a:rPr sz="675" baseline="18518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entidades	</a:t>
                      </a:r>
                      <a:r>
                        <a:rPr sz="450" u="heavy" spc="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	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       </a:t>
                      </a:r>
                      <a:r>
                        <a:rPr sz="4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75" spc="30" baseline="6172" dirty="0">
                          <a:latin typeface="Calibri"/>
                          <a:cs typeface="Calibri"/>
                        </a:rPr>
                        <a:t>Conceptos</a:t>
                      </a:r>
                      <a:endParaRPr sz="675" baseline="6172">
                        <a:latin typeface="Calibri"/>
                        <a:cs typeface="Calibri"/>
                      </a:endParaRPr>
                    </a:p>
                    <a:p>
                      <a:pPr marR="139065" algn="r">
                        <a:lnSpc>
                          <a:spcPct val="100000"/>
                        </a:lnSpc>
                        <a:spcBef>
                          <a:spcPts val="10"/>
                        </a:spcBef>
                        <a:tabLst>
                          <a:tab pos="685800" algn="l"/>
                        </a:tabLst>
                      </a:pPr>
                      <a:r>
                        <a:rPr sz="450" spc="15" dirty="0">
                          <a:latin typeface="Calibri"/>
                          <a:cs typeface="Calibri"/>
                        </a:rPr>
                        <a:t>(perfiles	</a:t>
                      </a:r>
                      <a:r>
                        <a:rPr sz="675" spc="30" baseline="6172" dirty="0">
                          <a:latin typeface="Calibri"/>
                          <a:cs typeface="Calibri"/>
                        </a:rPr>
                        <a:t>entidades</a:t>
                      </a:r>
                      <a:endParaRPr sz="675" baseline="6172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6410">
                <a:tc gridSpan="2">
                  <a:txBody>
                    <a:bodyPr/>
                    <a:lstStyle/>
                    <a:p>
                      <a:pPr marL="104775">
                        <a:lnSpc>
                          <a:spcPts val="405"/>
                        </a:lnSpc>
                      </a:pPr>
                      <a:r>
                        <a:rPr sz="650" b="1" spc="20" dirty="0">
                          <a:latin typeface="Trebuchet MS"/>
                          <a:cs typeface="Trebuchet MS"/>
                        </a:rPr>
                        <a:t>22</a:t>
                      </a:r>
                      <a:endParaRPr sz="65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77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567055" marR="1279525" indent="94615">
                        <a:lnSpc>
                          <a:spcPct val="100000"/>
                        </a:lnSpc>
                      </a:pPr>
                      <a:r>
                        <a:rPr sz="450" spc="20" dirty="0">
                          <a:latin typeface="Calibri"/>
                          <a:cs typeface="Calibri"/>
                        </a:rPr>
                        <a:t>Documento </a:t>
                      </a:r>
                      <a:r>
                        <a:rPr sz="4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Metas</a:t>
                      </a:r>
                      <a:r>
                        <a:rPr sz="4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4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ejecución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62865" marR="55880" algn="just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450" spc="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50" spc="-2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50" spc="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50" spc="-4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-2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50" spc="-3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5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450" spc="15" dirty="0">
                          <a:latin typeface="Calibri"/>
                          <a:cs typeface="Calibri"/>
                        </a:rPr>
                        <a:t>de ejecución 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4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5" dirty="0">
                          <a:latin typeface="Calibri"/>
                          <a:cs typeface="Calibri"/>
                        </a:rPr>
                        <a:t>pro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450" spc="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50" spc="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50" spc="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spc="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50" spc="-20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450" spc="-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50" dirty="0">
                          <a:latin typeface="Calibri"/>
                          <a:cs typeface="Calibri"/>
                        </a:rPr>
                        <a:t>S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79368">
                <a:tc gridSpan="2">
                  <a:txBody>
                    <a:bodyPr/>
                    <a:lstStyle/>
                    <a:p>
                      <a:pPr marL="104775">
                        <a:lnSpc>
                          <a:spcPts val="655"/>
                        </a:lnSpc>
                      </a:pPr>
                      <a:r>
                        <a:rPr sz="650" b="1" spc="20" dirty="0">
                          <a:latin typeface="Trebuchet MS"/>
                          <a:cs typeface="Trebuchet MS"/>
                        </a:rPr>
                        <a:t>23</a:t>
                      </a:r>
                      <a:endParaRPr sz="65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R="807720" algn="ctr">
                        <a:lnSpc>
                          <a:spcPts val="265"/>
                        </a:lnSpc>
                      </a:pPr>
                      <a:r>
                        <a:rPr sz="450" spc="20" dirty="0">
                          <a:latin typeface="Calibri"/>
                          <a:cs typeface="Calibri"/>
                        </a:rPr>
                        <a:t>Documentos</a:t>
                      </a:r>
                      <a:endParaRPr sz="450">
                        <a:latin typeface="Calibri"/>
                        <a:cs typeface="Calibri"/>
                      </a:endParaRPr>
                    </a:p>
                    <a:p>
                      <a:pPr marR="8032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50" spc="20" dirty="0">
                          <a:latin typeface="Calibri"/>
                          <a:cs typeface="Calibri"/>
                        </a:rPr>
                        <a:t>Perfiles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5996296" y="2081227"/>
            <a:ext cx="45085" cy="43815"/>
          </a:xfrm>
          <a:custGeom>
            <a:avLst/>
            <a:gdLst/>
            <a:ahLst/>
            <a:cxnLst/>
            <a:rect l="l" t="t" r="r" b="b"/>
            <a:pathLst>
              <a:path w="45085" h="43814">
                <a:moveTo>
                  <a:pt x="20967" y="43379"/>
                </a:moveTo>
                <a:lnTo>
                  <a:pt x="44593" y="1273"/>
                </a:lnTo>
                <a:lnTo>
                  <a:pt x="0" y="0"/>
                </a:lnTo>
                <a:lnTo>
                  <a:pt x="20967" y="433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6266384" y="2647644"/>
            <a:ext cx="739140" cy="469265"/>
            <a:chOff x="6266384" y="2647644"/>
            <a:chExt cx="739140" cy="469265"/>
          </a:xfrm>
        </p:grpSpPr>
        <p:sp>
          <p:nvSpPr>
            <p:cNvPr id="11" name="object 11"/>
            <p:cNvSpPr/>
            <p:nvPr/>
          </p:nvSpPr>
          <p:spPr>
            <a:xfrm>
              <a:off x="6563709" y="2648542"/>
              <a:ext cx="440690" cy="200660"/>
            </a:xfrm>
            <a:custGeom>
              <a:avLst/>
              <a:gdLst/>
              <a:ahLst/>
              <a:cxnLst/>
              <a:rect l="l" t="t" r="r" b="b"/>
              <a:pathLst>
                <a:path w="440690" h="200660">
                  <a:moveTo>
                    <a:pt x="0" y="0"/>
                  </a:moveTo>
                  <a:lnTo>
                    <a:pt x="440516" y="0"/>
                  </a:lnTo>
                  <a:lnTo>
                    <a:pt x="440516" y="162882"/>
                  </a:lnTo>
                  <a:lnTo>
                    <a:pt x="380605" y="164584"/>
                  </a:lnTo>
                  <a:lnTo>
                    <a:pt x="331268" y="169054"/>
                  </a:lnTo>
                  <a:lnTo>
                    <a:pt x="289859" y="175335"/>
                  </a:lnTo>
                  <a:lnTo>
                    <a:pt x="253737" y="182470"/>
                  </a:lnTo>
                  <a:lnTo>
                    <a:pt x="220258" y="189504"/>
                  </a:lnTo>
                  <a:lnTo>
                    <a:pt x="186778" y="195481"/>
                  </a:lnTo>
                  <a:lnTo>
                    <a:pt x="150656" y="199443"/>
                  </a:lnTo>
                  <a:lnTo>
                    <a:pt x="109248" y="200434"/>
                  </a:lnTo>
                  <a:lnTo>
                    <a:pt x="59910" y="197499"/>
                  </a:lnTo>
                  <a:lnTo>
                    <a:pt x="0" y="18968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52558" y="2889066"/>
              <a:ext cx="440690" cy="227329"/>
            </a:xfrm>
            <a:custGeom>
              <a:avLst/>
              <a:gdLst/>
              <a:ahLst/>
              <a:cxnLst/>
              <a:rect l="l" t="t" r="r" b="b"/>
              <a:pathLst>
                <a:path w="440690" h="227330">
                  <a:moveTo>
                    <a:pt x="0" y="0"/>
                  </a:moveTo>
                  <a:lnTo>
                    <a:pt x="440516" y="0"/>
                  </a:lnTo>
                  <a:lnTo>
                    <a:pt x="440516" y="184313"/>
                  </a:lnTo>
                  <a:lnTo>
                    <a:pt x="380605" y="186240"/>
                  </a:lnTo>
                  <a:lnTo>
                    <a:pt x="331268" y="191298"/>
                  </a:lnTo>
                  <a:lnTo>
                    <a:pt x="289859" y="198405"/>
                  </a:lnTo>
                  <a:lnTo>
                    <a:pt x="253737" y="206480"/>
                  </a:lnTo>
                  <a:lnTo>
                    <a:pt x="220258" y="214439"/>
                  </a:lnTo>
                  <a:lnTo>
                    <a:pt x="186778" y="221202"/>
                  </a:lnTo>
                  <a:lnTo>
                    <a:pt x="150656" y="225685"/>
                  </a:lnTo>
                  <a:lnTo>
                    <a:pt x="109248" y="226807"/>
                  </a:lnTo>
                  <a:lnTo>
                    <a:pt x="59910" y="223486"/>
                  </a:lnTo>
                  <a:lnTo>
                    <a:pt x="0" y="21463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68183" y="2761014"/>
              <a:ext cx="262890" cy="81280"/>
            </a:xfrm>
            <a:custGeom>
              <a:avLst/>
              <a:gdLst/>
              <a:ahLst/>
              <a:cxnLst/>
              <a:rect l="l" t="t" r="r" b="b"/>
              <a:pathLst>
                <a:path w="262890" h="81280">
                  <a:moveTo>
                    <a:pt x="0" y="81137"/>
                  </a:moveTo>
                  <a:lnTo>
                    <a:pt x="262893" y="0"/>
                  </a:lnTo>
                </a:path>
              </a:pathLst>
            </a:custGeom>
            <a:ln w="35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17168" y="2742858"/>
              <a:ext cx="49530" cy="41275"/>
            </a:xfrm>
            <a:custGeom>
              <a:avLst/>
              <a:gdLst/>
              <a:ahLst/>
              <a:cxnLst/>
              <a:rect l="l" t="t" r="r" b="b"/>
              <a:pathLst>
                <a:path w="49529" h="41275">
                  <a:moveTo>
                    <a:pt x="0" y="0"/>
                  </a:moveTo>
                  <a:lnTo>
                    <a:pt x="13672" y="40699"/>
                  </a:lnTo>
                  <a:lnTo>
                    <a:pt x="49296" y="7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68183" y="2840961"/>
              <a:ext cx="238125" cy="121285"/>
            </a:xfrm>
            <a:custGeom>
              <a:avLst/>
              <a:gdLst/>
              <a:ahLst/>
              <a:cxnLst/>
              <a:rect l="l" t="t" r="r" b="b"/>
              <a:pathLst>
                <a:path w="238125" h="121285">
                  <a:moveTo>
                    <a:pt x="0" y="0"/>
                  </a:moveTo>
                  <a:lnTo>
                    <a:pt x="237575" y="121057"/>
                  </a:lnTo>
                </a:path>
              </a:pathLst>
            </a:custGeom>
            <a:ln w="35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88727" y="2939795"/>
              <a:ext cx="50165" cy="39370"/>
            </a:xfrm>
            <a:custGeom>
              <a:avLst/>
              <a:gdLst/>
              <a:ahLst/>
              <a:cxnLst/>
              <a:rect l="l" t="t" r="r" b="b"/>
              <a:pathLst>
                <a:path w="50165" h="39369">
                  <a:moveTo>
                    <a:pt x="49856" y="38951"/>
                  </a:moveTo>
                  <a:lnTo>
                    <a:pt x="0" y="37758"/>
                  </a:lnTo>
                  <a:lnTo>
                    <a:pt x="20938" y="0"/>
                  </a:lnTo>
                  <a:lnTo>
                    <a:pt x="49856" y="389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5986343" y="3599397"/>
            <a:ext cx="45085" cy="43180"/>
          </a:xfrm>
          <a:custGeom>
            <a:avLst/>
            <a:gdLst/>
            <a:ahLst/>
            <a:cxnLst/>
            <a:rect l="l" t="t" r="r" b="b"/>
            <a:pathLst>
              <a:path w="45085" h="43179">
                <a:moveTo>
                  <a:pt x="22476" y="42843"/>
                </a:moveTo>
                <a:lnTo>
                  <a:pt x="0" y="165"/>
                </a:lnTo>
                <a:lnTo>
                  <a:pt x="44607" y="0"/>
                </a:lnTo>
                <a:lnTo>
                  <a:pt x="22476" y="428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86582" y="4595195"/>
            <a:ext cx="45085" cy="43180"/>
          </a:xfrm>
          <a:custGeom>
            <a:avLst/>
            <a:gdLst/>
            <a:ahLst/>
            <a:cxnLst/>
            <a:rect l="l" t="t" r="r" b="b"/>
            <a:pathLst>
              <a:path w="45085" h="43179">
                <a:moveTo>
                  <a:pt x="22481" y="42844"/>
                </a:moveTo>
                <a:lnTo>
                  <a:pt x="0" y="170"/>
                </a:lnTo>
                <a:lnTo>
                  <a:pt x="44607" y="0"/>
                </a:lnTo>
                <a:lnTo>
                  <a:pt x="22481" y="428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7043068" y="3631115"/>
            <a:ext cx="608965" cy="328295"/>
            <a:chOff x="7043068" y="3631115"/>
            <a:chExt cx="608965" cy="328295"/>
          </a:xfrm>
        </p:grpSpPr>
        <p:sp>
          <p:nvSpPr>
            <p:cNvPr id="20" name="object 20"/>
            <p:cNvSpPr/>
            <p:nvPr/>
          </p:nvSpPr>
          <p:spPr>
            <a:xfrm>
              <a:off x="7087849" y="3632017"/>
              <a:ext cx="563245" cy="326390"/>
            </a:xfrm>
            <a:custGeom>
              <a:avLst/>
              <a:gdLst/>
              <a:ahLst/>
              <a:cxnLst/>
              <a:rect l="l" t="t" r="r" b="b"/>
              <a:pathLst>
                <a:path w="563245" h="326389">
                  <a:moveTo>
                    <a:pt x="0" y="54342"/>
                  </a:moveTo>
                  <a:lnTo>
                    <a:pt x="4454" y="33189"/>
                  </a:lnTo>
                  <a:lnTo>
                    <a:pt x="16603" y="15916"/>
                  </a:lnTo>
                  <a:lnTo>
                    <a:pt x="34623" y="4270"/>
                  </a:lnTo>
                  <a:lnTo>
                    <a:pt x="56689" y="0"/>
                  </a:lnTo>
                  <a:lnTo>
                    <a:pt x="506477" y="0"/>
                  </a:lnTo>
                  <a:lnTo>
                    <a:pt x="528543" y="4270"/>
                  </a:lnTo>
                  <a:lnTo>
                    <a:pt x="546563" y="15916"/>
                  </a:lnTo>
                  <a:lnTo>
                    <a:pt x="558712" y="33189"/>
                  </a:lnTo>
                  <a:lnTo>
                    <a:pt x="563166" y="54342"/>
                  </a:lnTo>
                  <a:lnTo>
                    <a:pt x="563166" y="271705"/>
                  </a:lnTo>
                  <a:lnTo>
                    <a:pt x="558712" y="292857"/>
                  </a:lnTo>
                  <a:lnTo>
                    <a:pt x="546563" y="310130"/>
                  </a:lnTo>
                  <a:lnTo>
                    <a:pt x="528543" y="321776"/>
                  </a:lnTo>
                  <a:lnTo>
                    <a:pt x="506477" y="326047"/>
                  </a:lnTo>
                  <a:lnTo>
                    <a:pt x="56689" y="326047"/>
                  </a:lnTo>
                  <a:lnTo>
                    <a:pt x="34623" y="321776"/>
                  </a:lnTo>
                  <a:lnTo>
                    <a:pt x="16603" y="310130"/>
                  </a:lnTo>
                  <a:lnTo>
                    <a:pt x="4454" y="292857"/>
                  </a:lnTo>
                  <a:lnTo>
                    <a:pt x="0" y="271705"/>
                  </a:lnTo>
                  <a:lnTo>
                    <a:pt x="0" y="5434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43068" y="3769264"/>
              <a:ext cx="45085" cy="43180"/>
            </a:xfrm>
            <a:custGeom>
              <a:avLst/>
              <a:gdLst/>
              <a:ahLst/>
              <a:cxnLst/>
              <a:rect l="l" t="t" r="r" b="b"/>
              <a:pathLst>
                <a:path w="45084" h="43179">
                  <a:moveTo>
                    <a:pt x="0" y="42759"/>
                  </a:moveTo>
                  <a:lnTo>
                    <a:pt x="227" y="0"/>
                  </a:lnTo>
                  <a:lnTo>
                    <a:pt x="44721" y="21598"/>
                  </a:lnTo>
                  <a:lnTo>
                    <a:pt x="0" y="42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299827" y="4480970"/>
            <a:ext cx="789305" cy="631825"/>
            <a:chOff x="6299827" y="4480970"/>
            <a:chExt cx="789305" cy="631825"/>
          </a:xfrm>
        </p:grpSpPr>
        <p:sp>
          <p:nvSpPr>
            <p:cNvPr id="23" name="object 23"/>
            <p:cNvSpPr/>
            <p:nvPr/>
          </p:nvSpPr>
          <p:spPr>
            <a:xfrm>
              <a:off x="6301638" y="4625358"/>
              <a:ext cx="226695" cy="153670"/>
            </a:xfrm>
            <a:custGeom>
              <a:avLst/>
              <a:gdLst/>
              <a:ahLst/>
              <a:cxnLst/>
              <a:rect l="l" t="t" r="r" b="b"/>
              <a:pathLst>
                <a:path w="226695" h="153670">
                  <a:moveTo>
                    <a:pt x="0" y="153115"/>
                  </a:moveTo>
                  <a:lnTo>
                    <a:pt x="226067" y="0"/>
                  </a:lnTo>
                </a:path>
              </a:pathLst>
            </a:custGeom>
            <a:ln w="36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508767" y="4604813"/>
              <a:ext cx="49530" cy="42545"/>
            </a:xfrm>
            <a:custGeom>
              <a:avLst/>
              <a:gdLst/>
              <a:ahLst/>
              <a:cxnLst/>
              <a:rect l="l" t="t" r="r" b="b"/>
              <a:pathLst>
                <a:path w="49529" h="42545">
                  <a:moveTo>
                    <a:pt x="49301" y="0"/>
                  </a:moveTo>
                  <a:lnTo>
                    <a:pt x="0" y="7214"/>
                  </a:lnTo>
                  <a:lnTo>
                    <a:pt x="25741" y="42133"/>
                  </a:lnTo>
                  <a:lnTo>
                    <a:pt x="493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58132" y="4481867"/>
              <a:ext cx="530225" cy="237490"/>
            </a:xfrm>
            <a:custGeom>
              <a:avLst/>
              <a:gdLst/>
              <a:ahLst/>
              <a:cxnLst/>
              <a:rect l="l" t="t" r="r" b="b"/>
              <a:pathLst>
                <a:path w="530225" h="237489">
                  <a:moveTo>
                    <a:pt x="0" y="0"/>
                  </a:moveTo>
                  <a:lnTo>
                    <a:pt x="529705" y="0"/>
                  </a:lnTo>
                  <a:lnTo>
                    <a:pt x="529705" y="192883"/>
                  </a:lnTo>
                  <a:lnTo>
                    <a:pt x="468703" y="194304"/>
                  </a:lnTo>
                  <a:lnTo>
                    <a:pt x="416897" y="198133"/>
                  </a:lnTo>
                  <a:lnTo>
                    <a:pt x="372449" y="203713"/>
                  </a:lnTo>
                  <a:lnTo>
                    <a:pt x="333518" y="210390"/>
                  </a:lnTo>
                  <a:lnTo>
                    <a:pt x="298265" y="217507"/>
                  </a:lnTo>
                  <a:lnTo>
                    <a:pt x="264852" y="224409"/>
                  </a:lnTo>
                  <a:lnTo>
                    <a:pt x="231439" y="230442"/>
                  </a:lnTo>
                  <a:lnTo>
                    <a:pt x="196187" y="234949"/>
                  </a:lnTo>
                  <a:lnTo>
                    <a:pt x="157256" y="237275"/>
                  </a:lnTo>
                  <a:lnTo>
                    <a:pt x="112807" y="236766"/>
                  </a:lnTo>
                  <a:lnTo>
                    <a:pt x="61001" y="232765"/>
                  </a:lnTo>
                  <a:lnTo>
                    <a:pt x="0" y="2246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541405" y="4813256"/>
              <a:ext cx="546735" cy="299085"/>
            </a:xfrm>
            <a:custGeom>
              <a:avLst/>
              <a:gdLst/>
              <a:ahLst/>
              <a:cxnLst/>
              <a:rect l="l" t="t" r="r" b="b"/>
              <a:pathLst>
                <a:path w="546734" h="299085">
                  <a:moveTo>
                    <a:pt x="0" y="50925"/>
                  </a:moveTo>
                  <a:lnTo>
                    <a:pt x="470416" y="50925"/>
                  </a:lnTo>
                  <a:lnTo>
                    <a:pt x="470416" y="249737"/>
                  </a:lnTo>
                  <a:lnTo>
                    <a:pt x="411750" y="251490"/>
                  </a:lnTo>
                  <a:lnTo>
                    <a:pt x="362625" y="256174"/>
                  </a:lnTo>
                  <a:lnTo>
                    <a:pt x="320922" y="262926"/>
                  </a:lnTo>
                  <a:lnTo>
                    <a:pt x="284520" y="270886"/>
                  </a:lnTo>
                  <a:lnTo>
                    <a:pt x="251298" y="279190"/>
                  </a:lnTo>
                  <a:lnTo>
                    <a:pt x="219136" y="286978"/>
                  </a:lnTo>
                  <a:lnTo>
                    <a:pt x="185913" y="293385"/>
                  </a:lnTo>
                  <a:lnTo>
                    <a:pt x="149508" y="297552"/>
                  </a:lnTo>
                  <a:lnTo>
                    <a:pt x="107802" y="298615"/>
                  </a:lnTo>
                  <a:lnTo>
                    <a:pt x="58672" y="295713"/>
                  </a:lnTo>
                  <a:lnTo>
                    <a:pt x="0" y="287983"/>
                  </a:lnTo>
                  <a:lnTo>
                    <a:pt x="0" y="50925"/>
                  </a:lnTo>
                  <a:close/>
                </a:path>
                <a:path w="546734" h="299085">
                  <a:moveTo>
                    <a:pt x="38756" y="50925"/>
                  </a:moveTo>
                  <a:lnTo>
                    <a:pt x="38756" y="25151"/>
                  </a:lnTo>
                  <a:lnTo>
                    <a:pt x="505960" y="25151"/>
                  </a:lnTo>
                  <a:lnTo>
                    <a:pt x="505960" y="225209"/>
                  </a:lnTo>
                  <a:lnTo>
                    <a:pt x="492914" y="225426"/>
                  </a:lnTo>
                  <a:lnTo>
                    <a:pt x="481528" y="225902"/>
                  </a:lnTo>
                  <a:lnTo>
                    <a:pt x="473473" y="226379"/>
                  </a:lnTo>
                  <a:lnTo>
                    <a:pt x="470416" y="226595"/>
                  </a:lnTo>
                </a:path>
                <a:path w="546734" h="299085">
                  <a:moveTo>
                    <a:pt x="75185" y="25151"/>
                  </a:moveTo>
                  <a:lnTo>
                    <a:pt x="75185" y="0"/>
                  </a:lnTo>
                  <a:lnTo>
                    <a:pt x="546437" y="0"/>
                  </a:lnTo>
                  <a:lnTo>
                    <a:pt x="546437" y="199435"/>
                  </a:lnTo>
                  <a:lnTo>
                    <a:pt x="531574" y="199597"/>
                  </a:lnTo>
                  <a:lnTo>
                    <a:pt x="518609" y="199954"/>
                  </a:lnTo>
                  <a:lnTo>
                    <a:pt x="509438" y="200312"/>
                  </a:lnTo>
                  <a:lnTo>
                    <a:pt x="505960" y="2004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01638" y="4775841"/>
              <a:ext cx="213995" cy="165100"/>
            </a:xfrm>
            <a:custGeom>
              <a:avLst/>
              <a:gdLst/>
              <a:ahLst/>
              <a:cxnLst/>
              <a:rect l="l" t="t" r="r" b="b"/>
              <a:pathLst>
                <a:path w="213995" h="165100">
                  <a:moveTo>
                    <a:pt x="0" y="0"/>
                  </a:moveTo>
                  <a:lnTo>
                    <a:pt x="213658" y="164491"/>
                  </a:lnTo>
                </a:path>
              </a:pathLst>
            </a:custGeom>
            <a:ln w="3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495538" y="4919185"/>
              <a:ext cx="48895" cy="43815"/>
            </a:xfrm>
            <a:custGeom>
              <a:avLst/>
              <a:gdLst/>
              <a:ahLst/>
              <a:cxnLst/>
              <a:rect l="l" t="t" r="r" b="b"/>
              <a:pathLst>
                <a:path w="48895" h="43814">
                  <a:moveTo>
                    <a:pt x="48744" y="43442"/>
                  </a:moveTo>
                  <a:lnTo>
                    <a:pt x="0" y="33335"/>
                  </a:lnTo>
                  <a:lnTo>
                    <a:pt x="27933" y="0"/>
                  </a:lnTo>
                  <a:lnTo>
                    <a:pt x="48744" y="434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834142" y="3679224"/>
            <a:ext cx="514984" cy="257810"/>
            <a:chOff x="7834142" y="3679224"/>
            <a:chExt cx="514984" cy="257810"/>
          </a:xfrm>
        </p:grpSpPr>
        <p:sp>
          <p:nvSpPr>
            <p:cNvPr id="30" name="object 30"/>
            <p:cNvSpPr/>
            <p:nvPr/>
          </p:nvSpPr>
          <p:spPr>
            <a:xfrm>
              <a:off x="7879636" y="3680121"/>
              <a:ext cx="468630" cy="256540"/>
            </a:xfrm>
            <a:custGeom>
              <a:avLst/>
              <a:gdLst/>
              <a:ahLst/>
              <a:cxnLst/>
              <a:rect l="l" t="t" r="r" b="b"/>
              <a:pathLst>
                <a:path w="468629" h="256539">
                  <a:moveTo>
                    <a:pt x="0" y="43651"/>
                  </a:moveTo>
                  <a:lnTo>
                    <a:pt x="403205" y="43651"/>
                  </a:lnTo>
                  <a:lnTo>
                    <a:pt x="403205" y="214065"/>
                  </a:lnTo>
                  <a:lnTo>
                    <a:pt x="342921" y="216268"/>
                  </a:lnTo>
                  <a:lnTo>
                    <a:pt x="294251" y="221979"/>
                  </a:lnTo>
                  <a:lnTo>
                    <a:pt x="253877" y="229849"/>
                  </a:lnTo>
                  <a:lnTo>
                    <a:pt x="218480" y="238528"/>
                  </a:lnTo>
                  <a:lnTo>
                    <a:pt x="184741" y="246668"/>
                  </a:lnTo>
                  <a:lnTo>
                    <a:pt x="149342" y="252919"/>
                  </a:lnTo>
                  <a:lnTo>
                    <a:pt x="108965" y="255932"/>
                  </a:lnTo>
                  <a:lnTo>
                    <a:pt x="60290" y="254358"/>
                  </a:lnTo>
                  <a:lnTo>
                    <a:pt x="0" y="246848"/>
                  </a:lnTo>
                  <a:lnTo>
                    <a:pt x="0" y="43651"/>
                  </a:lnTo>
                  <a:close/>
                </a:path>
                <a:path w="468629" h="256539">
                  <a:moveTo>
                    <a:pt x="33219" y="43651"/>
                  </a:moveTo>
                  <a:lnTo>
                    <a:pt x="33219" y="21558"/>
                  </a:lnTo>
                  <a:lnTo>
                    <a:pt x="433670" y="21558"/>
                  </a:lnTo>
                  <a:lnTo>
                    <a:pt x="433670" y="193041"/>
                  </a:lnTo>
                  <a:lnTo>
                    <a:pt x="422488" y="193226"/>
                  </a:lnTo>
                  <a:lnTo>
                    <a:pt x="412729" y="193634"/>
                  </a:lnTo>
                  <a:lnTo>
                    <a:pt x="405825" y="194043"/>
                  </a:lnTo>
                  <a:lnTo>
                    <a:pt x="403205" y="194228"/>
                  </a:lnTo>
                </a:path>
                <a:path w="468629" h="256539">
                  <a:moveTo>
                    <a:pt x="64443" y="21558"/>
                  </a:moveTo>
                  <a:lnTo>
                    <a:pt x="64443" y="0"/>
                  </a:lnTo>
                  <a:lnTo>
                    <a:pt x="468364" y="0"/>
                  </a:lnTo>
                  <a:lnTo>
                    <a:pt x="468364" y="170948"/>
                  </a:lnTo>
                  <a:lnTo>
                    <a:pt x="455625" y="171087"/>
                  </a:lnTo>
                  <a:lnTo>
                    <a:pt x="444512" y="171393"/>
                  </a:lnTo>
                  <a:lnTo>
                    <a:pt x="436652" y="171699"/>
                  </a:lnTo>
                  <a:lnTo>
                    <a:pt x="433670" y="1718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834142" y="3784311"/>
              <a:ext cx="46355" cy="43180"/>
            </a:xfrm>
            <a:custGeom>
              <a:avLst/>
              <a:gdLst/>
              <a:ahLst/>
              <a:cxnLst/>
              <a:rect l="l" t="t" r="r" b="b"/>
              <a:pathLst>
                <a:path w="46354" h="43179">
                  <a:moveTo>
                    <a:pt x="0" y="42639"/>
                  </a:moveTo>
                  <a:lnTo>
                    <a:pt x="3333" y="0"/>
                  </a:lnTo>
                  <a:lnTo>
                    <a:pt x="46147" y="24515"/>
                  </a:lnTo>
                  <a:lnTo>
                    <a:pt x="0" y="426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5866713" y="1809381"/>
            <a:ext cx="295910" cy="171450"/>
          </a:xfrm>
          <a:custGeom>
            <a:avLst/>
            <a:gdLst/>
            <a:ahLst/>
            <a:cxnLst/>
            <a:rect l="l" t="t" r="r" b="b"/>
            <a:pathLst>
              <a:path w="295910" h="171450">
                <a:moveTo>
                  <a:pt x="0" y="0"/>
                </a:moveTo>
                <a:lnTo>
                  <a:pt x="295524" y="0"/>
                </a:lnTo>
                <a:lnTo>
                  <a:pt x="295524" y="136825"/>
                </a:lnTo>
                <a:lnTo>
                  <a:pt x="147762" y="171031"/>
                </a:lnTo>
                <a:lnTo>
                  <a:pt x="0" y="136825"/>
                </a:lnTo>
                <a:lnTo>
                  <a:pt x="0" y="0"/>
                </a:lnTo>
                <a:close/>
              </a:path>
            </a:pathLst>
          </a:custGeom>
          <a:ln w="72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83811" y="2659079"/>
            <a:ext cx="45085" cy="43180"/>
          </a:xfrm>
          <a:custGeom>
            <a:avLst/>
            <a:gdLst/>
            <a:ahLst/>
            <a:cxnLst/>
            <a:rect l="l" t="t" r="r" b="b"/>
            <a:pathLst>
              <a:path w="45085" h="43180">
                <a:moveTo>
                  <a:pt x="22301" y="42757"/>
                </a:moveTo>
                <a:lnTo>
                  <a:pt x="0" y="0"/>
                </a:lnTo>
                <a:lnTo>
                  <a:pt x="44607" y="1"/>
                </a:lnTo>
                <a:lnTo>
                  <a:pt x="22301" y="427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35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8180" y="1022999"/>
            <a:ext cx="25755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BEBEBE"/>
                </a:solidFill>
                <a:latin typeface="Calibri"/>
                <a:cs typeface="Calibri"/>
              </a:rPr>
              <a:t>4.1.</a:t>
            </a:r>
            <a:r>
              <a:rPr sz="1600" spc="-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BEBEBE"/>
                </a:solidFill>
                <a:latin typeface="Calibri"/>
                <a:cs typeface="Calibri"/>
              </a:rPr>
              <a:t>Actividades</a:t>
            </a:r>
            <a:r>
              <a:rPr sz="1600" spc="-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BEBEBE"/>
                </a:solidFill>
                <a:latin typeface="Calibri"/>
                <a:cs typeface="Calibri"/>
              </a:rPr>
              <a:t>Plan</a:t>
            </a:r>
            <a:r>
              <a:rPr sz="1600" spc="-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BEBEBE"/>
                </a:solidFill>
                <a:latin typeface="Calibri"/>
                <a:cs typeface="Calibri"/>
              </a:rPr>
              <a:t>de</a:t>
            </a:r>
            <a:r>
              <a:rPr sz="16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BEBEBE"/>
                </a:solidFill>
                <a:latin typeface="Calibri"/>
                <a:cs typeface="Calibri"/>
              </a:rPr>
              <a:t>Acción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5327" y="608745"/>
            <a:ext cx="1791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 Light"/>
                <a:cs typeface="Calibri Light"/>
              </a:rPr>
              <a:t>4.</a:t>
            </a:r>
            <a:r>
              <a:rPr sz="1800" spc="-40" dirty="0">
                <a:latin typeface="Calibri Light"/>
                <a:cs typeface="Calibri Light"/>
              </a:rPr>
              <a:t> </a:t>
            </a:r>
            <a:r>
              <a:rPr sz="1800" spc="-10" dirty="0">
                <a:latin typeface="Calibri Light"/>
                <a:cs typeface="Calibri Light"/>
              </a:rPr>
              <a:t>PLAN</a:t>
            </a:r>
            <a:r>
              <a:rPr sz="1800" spc="-80" dirty="0">
                <a:latin typeface="Calibri Light"/>
                <a:cs typeface="Calibri Light"/>
              </a:rPr>
              <a:t> </a:t>
            </a:r>
            <a:r>
              <a:rPr sz="1800" spc="-5" dirty="0">
                <a:latin typeface="Calibri Light"/>
                <a:cs typeface="Calibri Light"/>
              </a:rPr>
              <a:t>DE</a:t>
            </a:r>
            <a:r>
              <a:rPr sz="1800" spc="-65" dirty="0">
                <a:latin typeface="Calibri Light"/>
                <a:cs typeface="Calibri Light"/>
              </a:rPr>
              <a:t> </a:t>
            </a:r>
            <a:r>
              <a:rPr sz="1800" spc="-10" dirty="0">
                <a:latin typeface="Calibri Light"/>
                <a:cs typeface="Calibri Light"/>
              </a:rPr>
              <a:t>ACCIÓN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0324" y="1529003"/>
            <a:ext cx="3474085" cy="418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Con </a:t>
            </a:r>
            <a:r>
              <a:rPr sz="1100" spc="-5" dirty="0">
                <a:latin typeface="Calibri"/>
                <a:cs typeface="Calibri"/>
              </a:rPr>
              <a:t>base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5" dirty="0">
                <a:latin typeface="Calibri"/>
                <a:cs typeface="Calibri"/>
              </a:rPr>
              <a:t>metas definidas para la ejecución </a:t>
            </a:r>
            <a:r>
              <a:rPr sz="1100" dirty="0">
                <a:latin typeface="Calibri"/>
                <a:cs typeface="Calibri"/>
              </a:rPr>
              <a:t>en 5 </a:t>
            </a:r>
            <a:r>
              <a:rPr sz="1100" spc="-10" dirty="0">
                <a:latin typeface="Calibri"/>
                <a:cs typeface="Calibri"/>
              </a:rPr>
              <a:t>años </a:t>
            </a:r>
            <a:r>
              <a:rPr sz="1100" spc="-5" dirty="0">
                <a:latin typeface="Calibri"/>
                <a:cs typeface="Calibri"/>
              </a:rPr>
              <a:t> se debe desarrollar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Modelo </a:t>
            </a:r>
            <a:r>
              <a:rPr sz="1100" spc="-10" dirty="0">
                <a:latin typeface="Calibri"/>
                <a:cs typeface="Calibri"/>
              </a:rPr>
              <a:t>de </a:t>
            </a:r>
            <a:r>
              <a:rPr sz="1100" spc="-5" dirty="0">
                <a:latin typeface="Calibri"/>
                <a:cs typeface="Calibri"/>
              </a:rPr>
              <a:t>Financiamiento, </a:t>
            </a:r>
            <a:r>
              <a:rPr sz="1100" dirty="0">
                <a:latin typeface="Calibri"/>
                <a:cs typeface="Calibri"/>
              </a:rPr>
              <a:t>en el </a:t>
            </a:r>
            <a:r>
              <a:rPr sz="1100" spc="-10" dirty="0">
                <a:latin typeface="Calibri"/>
                <a:cs typeface="Calibri"/>
              </a:rPr>
              <a:t>cual </a:t>
            </a:r>
            <a:r>
              <a:rPr sz="1100" spc="-5" dirty="0">
                <a:latin typeface="Calibri"/>
                <a:cs typeface="Calibri"/>
              </a:rPr>
              <a:t> se detallan 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presupuestos de ingresos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egresos </a:t>
            </a:r>
            <a:r>
              <a:rPr sz="1100" spc="-5" dirty="0">
                <a:latin typeface="Calibri"/>
                <a:cs typeface="Calibri"/>
              </a:rPr>
              <a:t>anuales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semestrales.</a:t>
            </a:r>
            <a:endParaRPr sz="11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modelo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financiamiento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</a:t>
            </a:r>
            <a:r>
              <a:rPr sz="1100" spc="-5" dirty="0">
                <a:latin typeface="Calibri"/>
                <a:cs typeface="Calibri"/>
              </a:rPr>
              <a:t> debe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basar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una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estrategia global de inversión </a:t>
            </a:r>
            <a:r>
              <a:rPr sz="1100" spc="-10" dirty="0">
                <a:latin typeface="Calibri"/>
                <a:cs typeface="Calibri"/>
              </a:rPr>
              <a:t>que </a:t>
            </a:r>
            <a:r>
              <a:rPr sz="1100" spc="-5" dirty="0">
                <a:latin typeface="Calibri"/>
                <a:cs typeface="Calibri"/>
              </a:rPr>
              <a:t>cuantifique </a:t>
            </a:r>
            <a:r>
              <a:rPr sz="1100" spc="-10" dirty="0">
                <a:latin typeface="Calibri"/>
                <a:cs typeface="Calibri"/>
              </a:rPr>
              <a:t>globalmente </a:t>
            </a:r>
            <a:r>
              <a:rPr sz="1100" spc="-5" dirty="0">
                <a:latin typeface="Calibri"/>
                <a:cs typeface="Calibri"/>
              </a:rPr>
              <a:t> 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ingresos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esperados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gastos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generados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mantenimiento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mejoramiento </a:t>
            </a:r>
            <a:r>
              <a:rPr sz="1100" spc="-10" dirty="0">
                <a:latin typeface="Calibri"/>
                <a:cs typeface="Calibri"/>
              </a:rPr>
              <a:t>de los </a:t>
            </a:r>
            <a:r>
              <a:rPr sz="1100" spc="-5" dirty="0">
                <a:latin typeface="Calibri"/>
                <a:cs typeface="Calibri"/>
              </a:rPr>
              <a:t>espacios </a:t>
            </a:r>
            <a:r>
              <a:rPr sz="1100" spc="-10" dirty="0">
                <a:latin typeface="Calibri"/>
                <a:cs typeface="Calibri"/>
              </a:rPr>
              <a:t>públicos, los </a:t>
            </a:r>
            <a:r>
              <a:rPr sz="1100" spc="-5" dirty="0">
                <a:latin typeface="Calibri"/>
                <a:cs typeface="Calibri"/>
              </a:rPr>
              <a:t> cuales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posteriormente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desagregan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períodos </a:t>
            </a:r>
            <a:r>
              <a:rPr sz="1100" spc="-5" dirty="0">
                <a:latin typeface="Calibri"/>
                <a:cs typeface="Calibri"/>
              </a:rPr>
              <a:t> semestrales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Cronograma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1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Presupuestos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ejecución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Por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último</a:t>
            </a:r>
            <a:r>
              <a:rPr sz="1100" spc="-5" dirty="0">
                <a:latin typeface="Calibri"/>
                <a:cs typeface="Calibri"/>
              </a:rPr>
              <a:t> 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resume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Modelo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Financiamiento</a:t>
            </a:r>
            <a:r>
              <a:rPr sz="1100" spc="-5" dirty="0">
                <a:latin typeface="Calibri"/>
                <a:cs typeface="Calibri"/>
              </a:rPr>
              <a:t> del </a:t>
            </a:r>
            <a:r>
              <a:rPr sz="1100" dirty="0">
                <a:latin typeface="Calibri"/>
                <a:cs typeface="Calibri"/>
              </a:rPr>
              <a:t> DEMOS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un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formato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suministrado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 DADEP.</a:t>
            </a:r>
            <a:endParaRPr sz="11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600"/>
              </a:spcBef>
            </a:pPr>
            <a:r>
              <a:rPr sz="1100" spc="-5" dirty="0">
                <a:latin typeface="Calibri"/>
                <a:cs typeface="Calibri"/>
              </a:rPr>
              <a:t>Una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vez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diseñado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Modelo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Financiamiento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elaboran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Documento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Técnico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Soporte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propuesta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Expediente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DEMOS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resumen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todos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 contenidos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estructuración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formatos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suministrados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DADEP.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</a:pPr>
            <a:r>
              <a:rPr sz="1100" spc="-5" dirty="0">
                <a:latin typeface="Calibri"/>
                <a:cs typeface="Calibri"/>
              </a:rPr>
              <a:t>Este </a:t>
            </a:r>
            <a:r>
              <a:rPr sz="1100" spc="-10" dirty="0">
                <a:latin typeface="Calibri"/>
                <a:cs typeface="Calibri"/>
              </a:rPr>
              <a:t>conjunto de documentos </a:t>
            </a:r>
            <a:r>
              <a:rPr sz="1100" spc="-5" dirty="0">
                <a:latin typeface="Calibri"/>
                <a:cs typeface="Calibri"/>
              </a:rPr>
              <a:t>técnicos son evaluados por el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equipo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DADEP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componentes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técnicos,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financieros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jurídicos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(previa </a:t>
            </a:r>
            <a:r>
              <a:rPr sz="1100" spc="-5" dirty="0">
                <a:latin typeface="Calibri"/>
                <a:cs typeface="Calibri"/>
              </a:rPr>
              <a:t>realización de ajustes </a:t>
            </a:r>
            <a:r>
              <a:rPr sz="1100" spc="-15" dirty="0">
                <a:latin typeface="Calibri"/>
                <a:cs typeface="Calibri"/>
              </a:rPr>
              <a:t>si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 estima necesario) expedir un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concepto de viabilidad </a:t>
            </a:r>
            <a:r>
              <a:rPr sz="1100" spc="-5" dirty="0">
                <a:latin typeface="Calibri"/>
                <a:cs typeface="Calibri"/>
              </a:rPr>
              <a:t>que </a:t>
            </a:r>
            <a:r>
              <a:rPr sz="1100" dirty="0">
                <a:latin typeface="Calibri"/>
                <a:cs typeface="Calibri"/>
              </a:rPr>
              <a:t> será </a:t>
            </a:r>
            <a:r>
              <a:rPr sz="1100" spc="-1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base para la etapa final, consistente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10" dirty="0">
                <a:latin typeface="Calibri"/>
                <a:cs typeface="Calibri"/>
              </a:rPr>
              <a:t>la aprobación </a:t>
            </a:r>
            <a:r>
              <a:rPr sz="1100" spc="-5" dirty="0">
                <a:latin typeface="Calibri"/>
                <a:cs typeface="Calibri"/>
              </a:rPr>
              <a:t> institucional.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474464" y="620268"/>
          <a:ext cx="4408805" cy="54315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3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1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9268">
                <a:tc gridSpan="4">
                  <a:txBody>
                    <a:bodyPr/>
                    <a:lstStyle/>
                    <a:p>
                      <a:pPr marL="108331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7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ACTIVIDADES</a:t>
                      </a:r>
                      <a:r>
                        <a:rPr sz="700" b="1" spc="35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PRINCIPALES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67310" marB="0">
                    <a:lnL w="6350">
                      <a:solidFill>
                        <a:srgbClr val="E7E6E6"/>
                      </a:solidFill>
                      <a:prstDash val="solid"/>
                    </a:lnL>
                    <a:lnR w="6350">
                      <a:solidFill>
                        <a:srgbClr val="E7E6E6"/>
                      </a:solidFill>
                      <a:prstDash val="solid"/>
                    </a:lnR>
                    <a:lnT w="6350">
                      <a:solidFill>
                        <a:srgbClr val="E7E6E6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  <a:solidFill>
                      <a:srgbClr val="757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marR="317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7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ACTIVIDADES</a:t>
                      </a:r>
                      <a:r>
                        <a:rPr sz="700" b="1" spc="4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700" b="1" spc="-10" dirty="0">
                          <a:solidFill>
                            <a:srgbClr val="E7E6E6"/>
                          </a:solidFill>
                          <a:latin typeface="Trebuchet MS"/>
                          <a:cs typeface="Trebuchet MS"/>
                        </a:rPr>
                        <a:t>COMPLEMENTARIAS</a:t>
                      </a:r>
                      <a:endParaRPr sz="700">
                        <a:latin typeface="Trebuchet MS"/>
                        <a:cs typeface="Trebuchet MS"/>
                      </a:endParaRPr>
                    </a:p>
                  </a:txBody>
                  <a:tcPr marL="0" marR="0" marT="57785" marB="0">
                    <a:lnL w="6350">
                      <a:solidFill>
                        <a:srgbClr val="E7E6E6"/>
                      </a:solidFill>
                      <a:prstDash val="solid"/>
                    </a:lnL>
                    <a:lnR w="6350">
                      <a:solidFill>
                        <a:srgbClr val="E7E6E6"/>
                      </a:solidFill>
                      <a:prstDash val="solid"/>
                    </a:lnR>
                    <a:lnT w="6350">
                      <a:solidFill>
                        <a:srgbClr val="E7E6E6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  <a:solidFill>
                      <a:srgbClr val="757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spc="-5" dirty="0">
                          <a:latin typeface="Trebuchet MS"/>
                          <a:cs typeface="Trebuchet MS"/>
                        </a:rPr>
                        <a:t>24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71755" marR="132715" algn="ctr">
                        <a:lnSpc>
                          <a:spcPts val="459"/>
                        </a:lnSpc>
                        <a:spcBef>
                          <a:spcPts val="320"/>
                        </a:spcBef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sas</a:t>
                      </a:r>
                      <a:r>
                        <a:rPr sz="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ajo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Estructuración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Modelo de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Financiamiento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3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Trebuchet MS"/>
                          <a:cs typeface="Trebuchet MS"/>
                        </a:rPr>
                        <a:t>25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4445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214629" marR="288925" algn="ctr">
                        <a:lnSpc>
                          <a:spcPts val="459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Estructuración 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Modelo de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253365" marR="1892935" indent="-5080" algn="ctr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Documento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Modelo de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6350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2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Trebuchet MS"/>
                          <a:cs typeface="Trebuchet MS"/>
                        </a:rPr>
                        <a:t>26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R="6667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400" spc="-10" dirty="0">
                          <a:latin typeface="Trebuchet MS"/>
                          <a:cs typeface="Trebuchet MS"/>
                        </a:rPr>
                        <a:t>13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203835" marR="276860" algn="ctr">
                        <a:lnSpc>
                          <a:spcPct val="97600"/>
                        </a:lnSpc>
                        <a:spcBef>
                          <a:spcPts val="330"/>
                        </a:spcBef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té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ca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Modelo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financiamiento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106680">
                        <a:lnSpc>
                          <a:spcPts val="509"/>
                        </a:lnSpc>
                      </a:pPr>
                      <a:r>
                        <a:rPr sz="500" spc="-5" dirty="0">
                          <a:latin typeface="Calibri"/>
                          <a:cs typeface="Calibri"/>
                        </a:rPr>
                        <a:t>Sí</a:t>
                      </a:r>
                      <a:endParaRPr sz="500">
                        <a:latin typeface="Calibri"/>
                        <a:cs typeface="Calibri"/>
                      </a:endParaRPr>
                    </a:p>
                    <a:p>
                      <a:pPr marR="71755" algn="ctr">
                        <a:lnSpc>
                          <a:spcPts val="390"/>
                        </a:lnSpc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Aprobado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255904">
                        <a:lnSpc>
                          <a:spcPts val="580"/>
                        </a:lnSpc>
                        <a:spcBef>
                          <a:spcPts val="5"/>
                        </a:spcBef>
                      </a:pPr>
                      <a:r>
                        <a:rPr sz="500" spc="-5" dirty="0">
                          <a:latin typeface="Calibri"/>
                          <a:cs typeface="Calibri"/>
                        </a:rPr>
                        <a:t>No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243840" marR="1792605" indent="-41910">
                        <a:lnSpc>
                          <a:spcPts val="459"/>
                        </a:lnSpc>
                        <a:spcBef>
                          <a:spcPts val="33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Acta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revisión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Modelo 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financiamiento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Trebuchet MS"/>
                          <a:cs typeface="Trebuchet MS"/>
                        </a:rPr>
                        <a:t>27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3175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75260" marR="251460" algn="ctr">
                        <a:lnSpc>
                          <a:spcPts val="459"/>
                        </a:lnSpc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aj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Modelo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financiamiento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40335" marR="1815464" indent="13970">
                        <a:lnSpc>
                          <a:spcPts val="459"/>
                        </a:lnSpc>
                        <a:spcBef>
                          <a:spcPts val="280"/>
                        </a:spcBef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Documento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Modelo de 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aj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7092">
                <a:tc gridSpan="5">
                  <a:txBody>
                    <a:bodyPr/>
                    <a:lstStyle/>
                    <a:p>
                      <a:pPr marL="176530" marR="3175">
                        <a:lnSpc>
                          <a:spcPts val="690"/>
                        </a:lnSpc>
                        <a:spcBef>
                          <a:spcPts val="540"/>
                        </a:spcBef>
                        <a:tabLst>
                          <a:tab pos="1346835" algn="l"/>
                          <a:tab pos="2189480" algn="l"/>
                        </a:tabLst>
                      </a:pPr>
                      <a:r>
                        <a:rPr sz="900" b="1" spc="-7" baseline="-37037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900" b="1" baseline="-37037" dirty="0">
                          <a:latin typeface="Trebuchet MS"/>
                          <a:cs typeface="Trebuchet MS"/>
                        </a:rPr>
                        <a:t>8	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	</a:t>
                      </a:r>
                      <a:r>
                        <a:rPr sz="600" baseline="-13888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spc="-15" baseline="-13888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7" baseline="-13888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baseline="-13888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7" baseline="-13888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7" baseline="-13888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600" baseline="-13888" dirty="0">
                          <a:latin typeface="Calibri"/>
                          <a:cs typeface="Calibri"/>
                        </a:rPr>
                        <a:t>n 1</a:t>
                      </a:r>
                      <a:endParaRPr sz="600" baseline="-13888">
                        <a:latin typeface="Calibri"/>
                        <a:cs typeface="Calibri"/>
                      </a:endParaRPr>
                    </a:p>
                    <a:p>
                      <a:pPr marL="1351280" marR="3175">
                        <a:lnSpc>
                          <a:spcPts val="445"/>
                        </a:lnSpc>
                        <a:tabLst>
                          <a:tab pos="2170430" algn="l"/>
                        </a:tabLst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 1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DT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	</a:t>
                      </a:r>
                      <a:r>
                        <a:rPr sz="600" spc="-7" baseline="-13888" dirty="0">
                          <a:latin typeface="Calibri"/>
                          <a:cs typeface="Calibri"/>
                        </a:rPr>
                        <a:t>DT</a:t>
                      </a:r>
                      <a:r>
                        <a:rPr sz="600" baseline="-13888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22" baseline="-13888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7" baseline="-13888" dirty="0">
                          <a:latin typeface="Calibri"/>
                          <a:cs typeface="Calibri"/>
                        </a:rPr>
                        <a:t>DEM</a:t>
                      </a:r>
                      <a:r>
                        <a:rPr sz="600" baseline="-13888" dirty="0">
                          <a:latin typeface="Calibri"/>
                          <a:cs typeface="Calibri"/>
                        </a:rPr>
                        <a:t>OS</a:t>
                      </a:r>
                      <a:endParaRPr sz="600" baseline="-13888">
                        <a:latin typeface="Calibri"/>
                        <a:cs typeface="Calibri"/>
                      </a:endParaRPr>
                    </a:p>
                    <a:p>
                      <a:pPr marL="1414780" marR="3175">
                        <a:lnSpc>
                          <a:spcPts val="260"/>
                        </a:lnSpc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ts val="1110"/>
                        </a:lnSpc>
                        <a:tabLst>
                          <a:tab pos="4403725" algn="l"/>
                        </a:tabLst>
                      </a:pPr>
                      <a:r>
                        <a:rPr sz="1100" u="sng" dirty="0">
                          <a:uFill>
                            <a:solidFill>
                              <a:srgbClr val="ADAAAA"/>
                            </a:solidFill>
                          </a:uFill>
                          <a:latin typeface="Calibri"/>
                          <a:cs typeface="Calibri"/>
                        </a:rPr>
                        <a:t> 	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1934845" algn="r">
                        <a:lnSpc>
                          <a:spcPts val="470"/>
                        </a:lnSpc>
                        <a:spcBef>
                          <a:spcPts val="70"/>
                        </a:spcBef>
                        <a:tabLst>
                          <a:tab pos="735965" algn="l"/>
                        </a:tabLst>
                      </a:pPr>
                      <a:r>
                        <a:rPr sz="600" baseline="-27777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spc="-7" baseline="-27777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baseline="-27777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00" spc="7" baseline="-27777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aseline="-27777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00" spc="7" baseline="-27777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7" baseline="-27777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600" baseline="-27777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spc="15" baseline="-27777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7" baseline="-27777" dirty="0">
                          <a:latin typeface="Calibri"/>
                          <a:cs typeface="Calibri"/>
                        </a:rPr>
                        <a:t>té</a:t>
                      </a:r>
                      <a:r>
                        <a:rPr sz="600" baseline="-27777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-7" baseline="-27777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spc="7" baseline="-27777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baseline="-27777" dirty="0">
                          <a:latin typeface="Calibri"/>
                          <a:cs typeface="Calibri"/>
                        </a:rPr>
                        <a:t>ca,	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ob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vac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ones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 marR="1911985" algn="r">
                        <a:lnSpc>
                          <a:spcPts val="455"/>
                        </a:lnSpc>
                        <a:tabLst>
                          <a:tab pos="650240" algn="l"/>
                        </a:tabLst>
                      </a:pPr>
                      <a:r>
                        <a:rPr sz="600" spc="-7" baseline="-27777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600" spc="7" baseline="-27777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7" baseline="-27777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baseline="-27777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00" spc="-7" baseline="-27777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00" baseline="-27777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00" spc="7" baseline="-27777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00" spc="-7" baseline="-27777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00" spc="7" baseline="-27777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00" baseline="-27777" dirty="0">
                          <a:latin typeface="Calibri"/>
                          <a:cs typeface="Calibri"/>
                        </a:rPr>
                        <a:t>a	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té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ca</a:t>
                      </a:r>
                      <a:r>
                        <a:rPr sz="400" spc="3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y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 marL="1321435" marR="3175">
                        <a:lnSpc>
                          <a:spcPts val="465"/>
                        </a:lnSpc>
                        <a:tabLst>
                          <a:tab pos="2016760" algn="l"/>
                        </a:tabLst>
                      </a:pPr>
                      <a:r>
                        <a:rPr sz="600" spc="-7" baseline="-27777" dirty="0">
                          <a:latin typeface="Calibri"/>
                          <a:cs typeface="Calibri"/>
                        </a:rPr>
                        <a:t>jurídica</a:t>
                      </a:r>
                      <a:r>
                        <a:rPr sz="600" baseline="-27777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7" baseline="-27777" dirty="0">
                          <a:latin typeface="Calibri"/>
                          <a:cs typeface="Calibri"/>
                        </a:rPr>
                        <a:t>VERSIÓN	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jurídicas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VERSIÓN 1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DTS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 marL="1348105" marR="3175">
                        <a:lnSpc>
                          <a:spcPct val="100000"/>
                        </a:lnSpc>
                        <a:spcBef>
                          <a:spcPts val="180"/>
                        </a:spcBef>
                        <a:tabLst>
                          <a:tab pos="2183130" algn="l"/>
                        </a:tabLst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4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DTS</a:t>
                      </a:r>
                      <a:r>
                        <a:rPr sz="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	</a:t>
                      </a:r>
                      <a:r>
                        <a:rPr sz="600" spc="-15" baseline="27777" dirty="0">
                          <a:latin typeface="Calibri"/>
                          <a:cs typeface="Calibri"/>
                        </a:rPr>
                        <a:t>DEMOS</a:t>
                      </a:r>
                      <a:endParaRPr sz="600" baseline="27777">
                        <a:latin typeface="Calibri"/>
                        <a:cs typeface="Calibri"/>
                      </a:endParaRPr>
                    </a:p>
                    <a:p>
                      <a:pPr marL="176530" marR="317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600" b="1" spc="-5" dirty="0">
                          <a:latin typeface="Trebuchet MS"/>
                          <a:cs typeface="Trebuchet MS"/>
                        </a:rPr>
                        <a:t>29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000760" marR="3175">
                        <a:lnSpc>
                          <a:spcPct val="100000"/>
                        </a:lnSpc>
                        <a:tabLst>
                          <a:tab pos="1233805" algn="l"/>
                        </a:tabLst>
                      </a:pPr>
                      <a:r>
                        <a:rPr sz="600" spc="-7" baseline="20833" dirty="0">
                          <a:latin typeface="Trebuchet MS"/>
                          <a:cs typeface="Trebuchet MS"/>
                        </a:rPr>
                        <a:t>13	</a:t>
                      </a:r>
                      <a:r>
                        <a:rPr sz="750" spc="-7" baseline="38888" dirty="0">
                          <a:latin typeface="Calibri"/>
                          <a:cs typeface="Calibri"/>
                        </a:rPr>
                        <a:t>Sí</a:t>
                      </a:r>
                      <a:r>
                        <a:rPr sz="750" spc="179" baseline="38888" dirty="0">
                          <a:latin typeface="Calibri"/>
                          <a:cs typeface="Calibri"/>
                        </a:rPr>
                        <a:t>  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Aprobado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 marL="1383030" marR="3175">
                        <a:lnSpc>
                          <a:spcPts val="600"/>
                        </a:lnSpc>
                        <a:spcBef>
                          <a:spcPts val="610"/>
                        </a:spcBef>
                      </a:pPr>
                      <a:r>
                        <a:rPr sz="500" spc="-5" dirty="0">
                          <a:latin typeface="Calibri"/>
                          <a:cs typeface="Calibri"/>
                        </a:rPr>
                        <a:t>No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R w="6350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3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Trebuchet MS"/>
                          <a:cs typeface="Trebuchet MS"/>
                        </a:rPr>
                        <a:t>30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4445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302260" marR="183515" indent="-152400">
                        <a:lnSpc>
                          <a:spcPts val="459"/>
                        </a:lnSpc>
                        <a:spcBef>
                          <a:spcPts val="275"/>
                        </a:spcBef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aj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04165" marR="1798955" indent="-152400">
                        <a:lnSpc>
                          <a:spcPts val="459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Documento</a:t>
                      </a:r>
                      <a:r>
                        <a:rPr sz="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DTS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 </a:t>
                      </a:r>
                      <a:r>
                        <a:rPr sz="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ajustado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6350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6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Trebuchet MS"/>
                          <a:cs typeface="Trebuchet MS"/>
                        </a:rPr>
                        <a:t>31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37160" marR="190500" indent="25400" algn="just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Elaboración solicitud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c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pt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o </a:t>
                      </a:r>
                      <a:r>
                        <a:rPr sz="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na  A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rí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ca</a:t>
                      </a:r>
                      <a:r>
                        <a:rPr sz="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DADEP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345440" marR="1838325" indent="-107950">
                        <a:lnSpc>
                          <a:spcPts val="459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Solicitud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concepto 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jurídico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R w="6350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53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600" b="1" spc="-5" dirty="0">
                          <a:latin typeface="Trebuchet MS"/>
                          <a:cs typeface="Trebuchet MS"/>
                        </a:rPr>
                        <a:t>32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R="64769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400" spc="-10" dirty="0">
                          <a:latin typeface="Trebuchet MS"/>
                          <a:cs typeface="Trebuchet MS"/>
                        </a:rPr>
                        <a:t>13</a:t>
                      </a:r>
                      <a:endParaRPr sz="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21285" marR="179070" algn="ctr">
                        <a:lnSpc>
                          <a:spcPts val="459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Elaboración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concepto</a:t>
                      </a:r>
                      <a:r>
                        <a:rPr sz="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rí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ca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108585">
                        <a:lnSpc>
                          <a:spcPts val="500"/>
                        </a:lnSpc>
                        <a:spcBef>
                          <a:spcPts val="285"/>
                        </a:spcBef>
                      </a:pPr>
                      <a:r>
                        <a:rPr sz="500" spc="-5" dirty="0">
                          <a:latin typeface="Calibri"/>
                          <a:cs typeface="Calibri"/>
                        </a:rPr>
                        <a:t>Sí</a:t>
                      </a:r>
                      <a:endParaRPr sz="500">
                        <a:latin typeface="Calibri"/>
                        <a:cs typeface="Calibri"/>
                      </a:endParaRPr>
                    </a:p>
                    <a:p>
                      <a:pPr marR="68580" algn="ctr">
                        <a:lnSpc>
                          <a:spcPts val="380"/>
                        </a:lnSpc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Aprobado</a:t>
                      </a:r>
                      <a:endParaRPr sz="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257810">
                        <a:lnSpc>
                          <a:spcPct val="100000"/>
                        </a:lnSpc>
                      </a:pPr>
                      <a:r>
                        <a:rPr sz="500" spc="-5" dirty="0">
                          <a:latin typeface="Calibri"/>
                          <a:cs typeface="Calibri"/>
                        </a:rPr>
                        <a:t>No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368935" marR="1793875" indent="-120650">
                        <a:lnSpc>
                          <a:spcPts val="440"/>
                        </a:lnSpc>
                      </a:pPr>
                      <a:r>
                        <a:rPr sz="400" spc="-10" dirty="0">
                          <a:latin typeface="Calibri"/>
                          <a:cs typeface="Calibri"/>
                        </a:rPr>
                        <a:t>Concepto</a:t>
                      </a:r>
                      <a:r>
                        <a:rPr sz="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viabilidad 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jurídica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R w="6350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Trebuchet MS"/>
                          <a:cs typeface="Trebuchet MS"/>
                        </a:rPr>
                        <a:t>33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1905" marB="0"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294005" marR="191770" indent="-152400">
                        <a:lnSpc>
                          <a:spcPts val="459"/>
                        </a:lnSpc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aj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DT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L="359410" marR="1742439" indent="-152400">
                        <a:lnSpc>
                          <a:spcPts val="459"/>
                        </a:lnSpc>
                        <a:spcBef>
                          <a:spcPts val="5"/>
                        </a:spcBef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Documento</a:t>
                      </a:r>
                      <a:r>
                        <a:rPr sz="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DTS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 </a:t>
                      </a:r>
                      <a:r>
                        <a:rPr sz="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ajustado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R w="6350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3175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269"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600" b="1" spc="-5" dirty="0">
                          <a:latin typeface="Trebuchet MS"/>
                          <a:cs typeface="Trebuchet MS"/>
                        </a:rPr>
                        <a:t>34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7239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  <a:p>
                      <a:pPr marL="198755" marR="261620" indent="26670">
                        <a:lnSpc>
                          <a:spcPts val="459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Consolidación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DTS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final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337185" marR="1710055" indent="-162560">
                        <a:lnSpc>
                          <a:spcPts val="450"/>
                        </a:lnSpc>
                      </a:pPr>
                      <a:r>
                        <a:rPr sz="400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cac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fo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 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DTS</a:t>
                      </a:r>
                      <a:r>
                        <a:rPr sz="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10" dirty="0">
                          <a:latin typeface="Calibri"/>
                          <a:cs typeface="Calibri"/>
                        </a:rPr>
                        <a:t>DEMOS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R w="6350">
                      <a:solidFill>
                        <a:srgbClr val="ADAAAA"/>
                      </a:solidFill>
                      <a:prstDash val="solid"/>
                    </a:lnR>
                    <a:lnT w="3175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sz="600" b="1" spc="-5" dirty="0">
                          <a:latin typeface="Trebuchet MS"/>
                          <a:cs typeface="Trebuchet MS"/>
                        </a:rPr>
                        <a:t>35</a:t>
                      </a:r>
                      <a:endParaRPr sz="6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236854" marR="322580" indent="66675">
                        <a:lnSpc>
                          <a:spcPts val="459"/>
                        </a:lnSpc>
                      </a:pPr>
                      <a:r>
                        <a:rPr sz="400" spc="-5" dirty="0">
                          <a:latin typeface="Calibri"/>
                          <a:cs typeface="Calibri"/>
                        </a:rPr>
                        <a:t>Inicio 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Aprobación </a:t>
                      </a:r>
                      <a:r>
                        <a:rPr sz="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tu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400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4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400" dirty="0">
                          <a:latin typeface="Calibri"/>
                          <a:cs typeface="Calibri"/>
                        </a:rPr>
                        <a:t>al</a:t>
                      </a:r>
                      <a:endParaRPr sz="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ADAAAA"/>
                      </a:solidFill>
                      <a:prstDash val="solid"/>
                    </a:lnR>
                    <a:lnT w="6350">
                      <a:solidFill>
                        <a:srgbClr val="ADAAAA"/>
                      </a:solidFill>
                      <a:prstDash val="solid"/>
                    </a:lnT>
                    <a:lnB w="6350">
                      <a:solidFill>
                        <a:srgbClr val="ADAAA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5515" y="860297"/>
            <a:ext cx="1917984" cy="5152009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C00000"/>
              </a:buClr>
              <a:buFont typeface="Wingdings"/>
              <a:buChar char=""/>
              <a:tabLst>
                <a:tab pos="185420" algn="l"/>
              </a:tabLst>
            </a:pPr>
            <a:r>
              <a:rPr dirty="0"/>
              <a:t>Capacidad</a:t>
            </a:r>
            <a:r>
              <a:rPr spc="-20" dirty="0"/>
              <a:t> </a:t>
            </a:r>
            <a:r>
              <a:rPr dirty="0"/>
              <a:t>de</a:t>
            </a:r>
            <a:r>
              <a:rPr spc="-5" dirty="0"/>
              <a:t> gestión vs.</a:t>
            </a:r>
            <a:r>
              <a:rPr spc="-15" dirty="0"/>
              <a:t> </a:t>
            </a:r>
            <a:r>
              <a:rPr spc="-5" dirty="0"/>
              <a:t>objetivos</a:t>
            </a:r>
            <a:r>
              <a:rPr dirty="0"/>
              <a:t> y</a:t>
            </a:r>
            <a:r>
              <a:rPr spc="-15" dirty="0"/>
              <a:t> </a:t>
            </a:r>
            <a:r>
              <a:rPr spc="-10" dirty="0"/>
              <a:t>estrategias</a:t>
            </a:r>
          </a:p>
          <a:p>
            <a:pPr>
              <a:lnSpc>
                <a:spcPct val="100000"/>
              </a:lnSpc>
            </a:pPr>
            <a:endParaRPr sz="1050"/>
          </a:p>
          <a:p>
            <a:pPr marL="24765" marR="5080" algn="just">
              <a:lnSpc>
                <a:spcPct val="100000"/>
              </a:lnSpc>
            </a:pPr>
            <a:r>
              <a:rPr sz="1100" dirty="0">
                <a:solidFill>
                  <a:srgbClr val="000000"/>
                </a:solidFill>
              </a:rPr>
              <a:t>Para </a:t>
            </a:r>
            <a:r>
              <a:rPr sz="1100" spc="-5" dirty="0">
                <a:solidFill>
                  <a:srgbClr val="000000"/>
                </a:solidFill>
              </a:rPr>
              <a:t>establecer </a:t>
            </a:r>
            <a:r>
              <a:rPr sz="1100" dirty="0">
                <a:solidFill>
                  <a:srgbClr val="000000"/>
                </a:solidFill>
              </a:rPr>
              <a:t>el </a:t>
            </a:r>
            <a:r>
              <a:rPr sz="1100" spc="-5" dirty="0"/>
              <a:t>alcance </a:t>
            </a:r>
            <a:r>
              <a:rPr sz="1100" dirty="0"/>
              <a:t>y </a:t>
            </a:r>
            <a:r>
              <a:rPr sz="1100" spc="-5" dirty="0"/>
              <a:t>prefactibilidad de los </a:t>
            </a:r>
            <a:r>
              <a:rPr sz="1100" spc="-10" dirty="0"/>
              <a:t>cambios </a:t>
            </a:r>
            <a:r>
              <a:rPr sz="1100" spc="-5" dirty="0">
                <a:solidFill>
                  <a:srgbClr val="000000"/>
                </a:solidFill>
              </a:rPr>
              <a:t>que </a:t>
            </a:r>
            <a:r>
              <a:rPr sz="1100" spc="-15" dirty="0">
                <a:solidFill>
                  <a:srgbClr val="000000"/>
                </a:solidFill>
              </a:rPr>
              <a:t>se </a:t>
            </a:r>
            <a:r>
              <a:rPr sz="1100" spc="-10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espera </a:t>
            </a:r>
            <a:r>
              <a:rPr sz="1100" spc="-5" dirty="0">
                <a:solidFill>
                  <a:srgbClr val="000000"/>
                </a:solidFill>
              </a:rPr>
              <a:t>generar con </a:t>
            </a:r>
            <a:r>
              <a:rPr sz="1100" dirty="0">
                <a:solidFill>
                  <a:srgbClr val="000000"/>
                </a:solidFill>
              </a:rPr>
              <a:t>el </a:t>
            </a:r>
            <a:r>
              <a:rPr sz="1100" spc="-5" dirty="0">
                <a:solidFill>
                  <a:srgbClr val="000000"/>
                </a:solidFill>
              </a:rPr>
              <a:t>DEMOS se deben identificar las relaciones 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entre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las</a:t>
            </a:r>
            <a:r>
              <a:rPr sz="1100" spc="-5" dirty="0">
                <a:solidFill>
                  <a:srgbClr val="000000"/>
                </a:solidFill>
              </a:rPr>
              <a:t> </a:t>
            </a:r>
            <a:r>
              <a:rPr sz="1100" spc="-10" dirty="0"/>
              <a:t>causas</a:t>
            </a:r>
            <a:r>
              <a:rPr sz="1100" spc="-5" dirty="0"/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cada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problema</a:t>
            </a:r>
            <a:r>
              <a:rPr sz="1100" dirty="0">
                <a:solidFill>
                  <a:srgbClr val="000000"/>
                </a:solidFill>
              </a:rPr>
              <a:t> y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los</a:t>
            </a:r>
            <a:r>
              <a:rPr sz="1100" spc="-5" dirty="0">
                <a:solidFill>
                  <a:srgbClr val="000000"/>
                </a:solidFill>
              </a:rPr>
              <a:t> </a:t>
            </a:r>
            <a:r>
              <a:rPr sz="1100" spc="-5" dirty="0"/>
              <a:t>factores</a:t>
            </a:r>
            <a:r>
              <a:rPr sz="1100" spc="235" dirty="0"/>
              <a:t> </a:t>
            </a:r>
            <a:r>
              <a:rPr sz="1100" spc="-10" dirty="0"/>
              <a:t>internos</a:t>
            </a:r>
            <a:r>
              <a:rPr sz="1100" spc="229" dirty="0"/>
              <a:t> </a:t>
            </a:r>
            <a:r>
              <a:rPr sz="1100" dirty="0"/>
              <a:t>y </a:t>
            </a:r>
            <a:r>
              <a:rPr sz="1100" spc="5" dirty="0"/>
              <a:t> </a:t>
            </a:r>
            <a:r>
              <a:rPr sz="1100" spc="-5" dirty="0"/>
              <a:t>externos </a:t>
            </a:r>
            <a:r>
              <a:rPr sz="1100" spc="-5" dirty="0">
                <a:solidFill>
                  <a:srgbClr val="000000"/>
                </a:solidFill>
              </a:rPr>
              <a:t>que pueden favorecer, impedir </a:t>
            </a:r>
            <a:r>
              <a:rPr sz="1100" dirty="0">
                <a:solidFill>
                  <a:srgbClr val="000000"/>
                </a:solidFill>
              </a:rPr>
              <a:t>o </a:t>
            </a:r>
            <a:r>
              <a:rPr sz="1100" spc="-5" dirty="0">
                <a:solidFill>
                  <a:srgbClr val="000000"/>
                </a:solidFill>
              </a:rPr>
              <a:t>dificultar </a:t>
            </a:r>
            <a:r>
              <a:rPr sz="1100" dirty="0">
                <a:solidFill>
                  <a:srgbClr val="000000"/>
                </a:solidFill>
              </a:rPr>
              <a:t>el </a:t>
            </a:r>
            <a:r>
              <a:rPr sz="1100" spc="-10" dirty="0">
                <a:solidFill>
                  <a:srgbClr val="000000"/>
                </a:solidFill>
              </a:rPr>
              <a:t>logro </a:t>
            </a:r>
            <a:r>
              <a:rPr sz="1100" dirty="0">
                <a:solidFill>
                  <a:srgbClr val="000000"/>
                </a:solidFill>
              </a:rPr>
              <a:t>del 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/>
              <a:t>objetivo</a:t>
            </a:r>
            <a:r>
              <a:rPr sz="1100" dirty="0"/>
              <a:t> </a:t>
            </a:r>
            <a:r>
              <a:rPr sz="1100" dirty="0">
                <a:solidFill>
                  <a:srgbClr val="000000"/>
                </a:solidFill>
              </a:rPr>
              <a:t>y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la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ejecución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las</a:t>
            </a:r>
            <a:r>
              <a:rPr sz="1100" spc="-5" dirty="0">
                <a:solidFill>
                  <a:srgbClr val="000000"/>
                </a:solidFill>
              </a:rPr>
              <a:t> estrategias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spc="24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mejoramiento 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asociados</a:t>
            </a:r>
            <a:r>
              <a:rPr sz="1100" spc="-5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al</a:t>
            </a:r>
            <a:r>
              <a:rPr sz="1100" dirty="0">
                <a:solidFill>
                  <a:srgbClr val="000000"/>
                </a:solidFill>
              </a:rPr>
              <a:t> mismo.</a:t>
            </a:r>
            <a:endParaRPr sz="1100"/>
          </a:p>
          <a:p>
            <a:pPr marL="24765" marR="5080" algn="just">
              <a:lnSpc>
                <a:spcPct val="100000"/>
              </a:lnSpc>
              <a:spcBef>
                <a:spcPts val="605"/>
              </a:spcBef>
            </a:pPr>
            <a:r>
              <a:rPr sz="1100" spc="-5" dirty="0">
                <a:solidFill>
                  <a:srgbClr val="000000"/>
                </a:solidFill>
              </a:rPr>
              <a:t>Se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sugiere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aplicar</a:t>
            </a:r>
            <a:r>
              <a:rPr sz="1100" spc="-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o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adaptar</a:t>
            </a:r>
            <a:r>
              <a:rPr sz="1100" spc="-5" dirty="0">
                <a:solidFill>
                  <a:srgbClr val="000000"/>
                </a:solidFill>
              </a:rPr>
              <a:t> la metodología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DOFA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(</a:t>
            </a:r>
            <a:r>
              <a:rPr sz="1100" spc="-5" dirty="0"/>
              <a:t>Debilidades, </a:t>
            </a:r>
            <a:r>
              <a:rPr sz="1100" dirty="0"/>
              <a:t> </a:t>
            </a:r>
            <a:r>
              <a:rPr sz="1100" spc="-5" dirty="0"/>
              <a:t>Oportunidades,</a:t>
            </a:r>
            <a:r>
              <a:rPr sz="1100" dirty="0"/>
              <a:t> </a:t>
            </a:r>
            <a:r>
              <a:rPr sz="1100" spc="-5" dirty="0"/>
              <a:t>Fortalezas</a:t>
            </a:r>
            <a:r>
              <a:rPr sz="1100" dirty="0"/>
              <a:t> y</a:t>
            </a:r>
            <a:r>
              <a:rPr sz="1100" spc="5" dirty="0"/>
              <a:t> </a:t>
            </a:r>
            <a:r>
              <a:rPr sz="1100" spc="-5" dirty="0"/>
              <a:t>Amenazas</a:t>
            </a:r>
            <a:r>
              <a:rPr sz="1100" spc="-5" dirty="0">
                <a:solidFill>
                  <a:srgbClr val="000000"/>
                </a:solidFill>
              </a:rPr>
              <a:t>)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para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caracterizar</a:t>
            </a:r>
            <a:r>
              <a:rPr sz="1100" dirty="0">
                <a:solidFill>
                  <a:srgbClr val="000000"/>
                </a:solidFill>
              </a:rPr>
              <a:t> el 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contexto</a:t>
            </a:r>
            <a:r>
              <a:rPr sz="1100" spc="-4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interno</a:t>
            </a:r>
            <a:r>
              <a:rPr sz="1100" spc="-1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y</a:t>
            </a:r>
            <a:r>
              <a:rPr sz="1100" spc="-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externo</a:t>
            </a:r>
            <a:r>
              <a:rPr sz="1100" spc="-20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del</a:t>
            </a:r>
            <a:r>
              <a:rPr sz="1100" spc="-1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DEMOS.</a:t>
            </a:r>
            <a:endParaRPr sz="1100"/>
          </a:p>
          <a:p>
            <a:pPr marL="24130" marR="508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solidFill>
                  <a:srgbClr val="000000"/>
                </a:solidFill>
              </a:rPr>
              <a:t>Las </a:t>
            </a:r>
            <a:r>
              <a:rPr sz="1100" spc="-5" dirty="0"/>
              <a:t>Fortalezas </a:t>
            </a:r>
            <a:r>
              <a:rPr sz="1100" dirty="0"/>
              <a:t>y </a:t>
            </a:r>
            <a:r>
              <a:rPr sz="1100" spc="-5" dirty="0"/>
              <a:t>Debilidades </a:t>
            </a:r>
            <a:r>
              <a:rPr sz="1100" spc="-5" dirty="0">
                <a:solidFill>
                  <a:srgbClr val="000000"/>
                </a:solidFill>
              </a:rPr>
              <a:t>de la Organización DEMOS definen </a:t>
            </a:r>
            <a:r>
              <a:rPr sz="1100" dirty="0">
                <a:solidFill>
                  <a:srgbClr val="000000"/>
                </a:solidFill>
              </a:rPr>
              <a:t>el 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/>
              <a:t>Contexto </a:t>
            </a:r>
            <a:r>
              <a:rPr sz="1100" spc="-10" dirty="0"/>
              <a:t>interno</a:t>
            </a:r>
            <a:r>
              <a:rPr sz="1100" spc="225" dirty="0"/>
              <a:t> </a:t>
            </a:r>
            <a:r>
              <a:rPr sz="1100" dirty="0">
                <a:solidFill>
                  <a:srgbClr val="000000"/>
                </a:solidFill>
              </a:rPr>
              <a:t>del </a:t>
            </a:r>
            <a:r>
              <a:rPr sz="1100" spc="-5" dirty="0">
                <a:solidFill>
                  <a:srgbClr val="000000"/>
                </a:solidFill>
              </a:rPr>
              <a:t>mismo </a:t>
            </a:r>
            <a:r>
              <a:rPr sz="1100" dirty="0">
                <a:solidFill>
                  <a:srgbClr val="000000"/>
                </a:solidFill>
              </a:rPr>
              <a:t>y </a:t>
            </a:r>
            <a:r>
              <a:rPr sz="1100" spc="-5" dirty="0">
                <a:solidFill>
                  <a:srgbClr val="000000"/>
                </a:solidFill>
              </a:rPr>
              <a:t>determinan </a:t>
            </a:r>
            <a:r>
              <a:rPr sz="1100" spc="-10" dirty="0">
                <a:solidFill>
                  <a:srgbClr val="000000"/>
                </a:solidFill>
              </a:rPr>
              <a:t>las </a:t>
            </a:r>
            <a:r>
              <a:rPr sz="1100" spc="-5" dirty="0"/>
              <a:t>posibilidades reales </a:t>
            </a:r>
            <a:r>
              <a:rPr sz="1100" dirty="0"/>
              <a:t> </a:t>
            </a:r>
            <a:r>
              <a:rPr sz="1100" spc="-5" dirty="0"/>
              <a:t>de</a:t>
            </a:r>
            <a:r>
              <a:rPr sz="1100" dirty="0"/>
              <a:t> </a:t>
            </a:r>
            <a:r>
              <a:rPr sz="1100" spc="-5" dirty="0"/>
              <a:t>gestión</a:t>
            </a:r>
            <a:r>
              <a:rPr sz="1100" dirty="0"/>
              <a:t> y</a:t>
            </a:r>
            <a:r>
              <a:rPr sz="1100" spc="5" dirty="0"/>
              <a:t> </a:t>
            </a:r>
            <a:r>
              <a:rPr sz="1100" spc="-5" dirty="0"/>
              <a:t>financiación</a:t>
            </a:r>
            <a:r>
              <a:rPr sz="1100" dirty="0"/>
              <a:t> </a:t>
            </a:r>
            <a:r>
              <a:rPr sz="1100" spc="-5" dirty="0">
                <a:solidFill>
                  <a:srgbClr val="000000"/>
                </a:solidFill>
              </a:rPr>
              <a:t>que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se</a:t>
            </a:r>
            <a:r>
              <a:rPr sz="1100" dirty="0">
                <a:solidFill>
                  <a:srgbClr val="000000"/>
                </a:solidFill>
              </a:rPr>
              <a:t> tienen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para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generar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la 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transformación</a:t>
            </a:r>
            <a:r>
              <a:rPr sz="1100" spc="-4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buscada.</a:t>
            </a:r>
            <a:endParaRPr sz="1100"/>
          </a:p>
          <a:p>
            <a:pPr marL="24130" marR="5715" algn="just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solidFill>
                  <a:srgbClr val="000000"/>
                </a:solidFill>
              </a:rPr>
              <a:t>Las </a:t>
            </a:r>
            <a:r>
              <a:rPr sz="1100" spc="-5" dirty="0"/>
              <a:t>Oportunidades</a:t>
            </a:r>
            <a:r>
              <a:rPr sz="1100" dirty="0"/>
              <a:t> y</a:t>
            </a:r>
            <a:r>
              <a:rPr sz="1100" spc="5" dirty="0"/>
              <a:t> </a:t>
            </a:r>
            <a:r>
              <a:rPr sz="1100" spc="-5" dirty="0"/>
              <a:t>Amenazas</a:t>
            </a:r>
            <a:r>
              <a:rPr sz="1100" dirty="0"/>
              <a:t> </a:t>
            </a:r>
            <a:r>
              <a:rPr sz="1100" spc="-5" dirty="0">
                <a:solidFill>
                  <a:srgbClr val="000000"/>
                </a:solidFill>
              </a:rPr>
              <a:t>determinan</a:t>
            </a:r>
            <a:r>
              <a:rPr sz="1100" dirty="0">
                <a:solidFill>
                  <a:srgbClr val="000000"/>
                </a:solidFill>
              </a:rPr>
              <a:t> el</a:t>
            </a:r>
            <a:r>
              <a:rPr sz="1100" spc="245" dirty="0">
                <a:solidFill>
                  <a:srgbClr val="000000"/>
                </a:solidFill>
              </a:rPr>
              <a:t> </a:t>
            </a:r>
            <a:r>
              <a:rPr sz="1100" spc="-5" dirty="0"/>
              <a:t>Contexto</a:t>
            </a:r>
            <a:r>
              <a:rPr sz="1100" spc="240" dirty="0"/>
              <a:t> </a:t>
            </a:r>
            <a:r>
              <a:rPr sz="1100" spc="-10" dirty="0"/>
              <a:t>externo </a:t>
            </a:r>
            <a:r>
              <a:rPr sz="1100" spc="-235" dirty="0"/>
              <a:t> </a:t>
            </a:r>
            <a:r>
              <a:rPr sz="1100" dirty="0">
                <a:solidFill>
                  <a:srgbClr val="000000"/>
                </a:solidFill>
              </a:rPr>
              <a:t>del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DEMOS</a:t>
            </a:r>
            <a:r>
              <a:rPr sz="1100" dirty="0">
                <a:solidFill>
                  <a:srgbClr val="000000"/>
                </a:solidFill>
              </a:rPr>
              <a:t> en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función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de</a:t>
            </a:r>
            <a:r>
              <a:rPr sz="1100" spc="-5" dirty="0">
                <a:solidFill>
                  <a:srgbClr val="000000"/>
                </a:solidFill>
              </a:rPr>
              <a:t> los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/>
              <a:t>factores</a:t>
            </a:r>
            <a:r>
              <a:rPr sz="1100" dirty="0"/>
              <a:t> a</a:t>
            </a:r>
            <a:r>
              <a:rPr sz="1100" spc="5" dirty="0"/>
              <a:t> </a:t>
            </a:r>
            <a:r>
              <a:rPr sz="1100" spc="-5" dirty="0"/>
              <a:t>favor</a:t>
            </a:r>
            <a:r>
              <a:rPr sz="1100" dirty="0"/>
              <a:t> y</a:t>
            </a:r>
            <a:r>
              <a:rPr sz="1100" spc="5" dirty="0"/>
              <a:t> </a:t>
            </a:r>
            <a:r>
              <a:rPr sz="1100" dirty="0"/>
              <a:t>en</a:t>
            </a:r>
            <a:r>
              <a:rPr sz="1100" spc="5" dirty="0"/>
              <a:t> </a:t>
            </a:r>
            <a:r>
              <a:rPr sz="1100" spc="-5" dirty="0"/>
              <a:t>contra</a:t>
            </a:r>
            <a:r>
              <a:rPr sz="1100" spc="235" dirty="0"/>
              <a:t> </a:t>
            </a:r>
            <a:r>
              <a:rPr sz="1100" dirty="0">
                <a:solidFill>
                  <a:srgbClr val="000000"/>
                </a:solidFill>
              </a:rPr>
              <a:t>del </a:t>
            </a:r>
            <a:r>
              <a:rPr sz="1100" spc="-2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mismo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generados</a:t>
            </a:r>
            <a:r>
              <a:rPr sz="1100" spc="-5" dirty="0">
                <a:solidFill>
                  <a:srgbClr val="000000"/>
                </a:solidFill>
              </a:rPr>
              <a:t> por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/>
              <a:t>actores</a:t>
            </a:r>
            <a:r>
              <a:rPr sz="1100" dirty="0"/>
              <a:t> del</a:t>
            </a:r>
            <a:r>
              <a:rPr sz="1100" spc="5" dirty="0"/>
              <a:t> </a:t>
            </a:r>
            <a:r>
              <a:rPr sz="1100" spc="-10" dirty="0"/>
              <a:t>entorno</a:t>
            </a:r>
            <a:r>
              <a:rPr sz="1100" spc="-5" dirty="0"/>
              <a:t> </a:t>
            </a:r>
            <a:r>
              <a:rPr sz="1100" spc="-5" dirty="0">
                <a:solidFill>
                  <a:srgbClr val="000000"/>
                </a:solidFill>
              </a:rPr>
              <a:t>legal,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institucional, 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económico,</a:t>
            </a:r>
            <a:r>
              <a:rPr sz="1100" spc="-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cultural,</a:t>
            </a:r>
            <a:r>
              <a:rPr sz="1100" spc="-2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y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social</a:t>
            </a:r>
            <a:r>
              <a:rPr sz="1100" spc="-30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del</a:t>
            </a:r>
            <a:r>
              <a:rPr sz="1100" spc="-1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DEMOS</a:t>
            </a:r>
            <a:r>
              <a:rPr sz="1100" spc="-3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y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constituyen</a:t>
            </a:r>
            <a:r>
              <a:rPr sz="1100" spc="-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su.</a:t>
            </a:r>
            <a:endParaRPr sz="1100"/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/>
          </a:p>
          <a:p>
            <a:pPr marL="23495" marR="6350" indent="635" algn="just">
              <a:lnSpc>
                <a:spcPct val="100000"/>
              </a:lnSpc>
            </a:pPr>
            <a:r>
              <a:rPr sz="1100" dirty="0">
                <a:solidFill>
                  <a:srgbClr val="000000"/>
                </a:solidFill>
              </a:rPr>
              <a:t>El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resultado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la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contextualización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debe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/>
              <a:t>confirmar</a:t>
            </a:r>
            <a:r>
              <a:rPr sz="1100" dirty="0"/>
              <a:t> o</a:t>
            </a:r>
            <a:r>
              <a:rPr sz="1100" spc="5" dirty="0"/>
              <a:t> </a:t>
            </a:r>
            <a:r>
              <a:rPr sz="1100" spc="-5" dirty="0"/>
              <a:t>generar </a:t>
            </a:r>
            <a:r>
              <a:rPr sz="1100" dirty="0"/>
              <a:t> </a:t>
            </a:r>
            <a:r>
              <a:rPr sz="1100" spc="-5" dirty="0"/>
              <a:t>modificaciones </a:t>
            </a:r>
            <a:r>
              <a:rPr sz="1100" dirty="0"/>
              <a:t>del </a:t>
            </a:r>
            <a:r>
              <a:rPr sz="1100" spc="-5" dirty="0"/>
              <a:t>Mapa de actores </a:t>
            </a:r>
            <a:r>
              <a:rPr sz="1100" dirty="0"/>
              <a:t>y</a:t>
            </a:r>
            <a:r>
              <a:rPr sz="1100" spc="5" dirty="0"/>
              <a:t> </a:t>
            </a:r>
            <a:r>
              <a:rPr sz="1100" spc="-5" dirty="0"/>
              <a:t>la propuesta estratégica </a:t>
            </a:r>
            <a:r>
              <a:rPr sz="1100" dirty="0"/>
              <a:t> </a:t>
            </a:r>
            <a:r>
              <a:rPr sz="1100" spc="-5" dirty="0">
                <a:solidFill>
                  <a:srgbClr val="000000"/>
                </a:solidFill>
              </a:rPr>
              <a:t>(alcance</a:t>
            </a:r>
            <a:r>
              <a:rPr sz="1100" dirty="0">
                <a:solidFill>
                  <a:srgbClr val="000000"/>
                </a:solidFill>
              </a:rPr>
              <a:t> en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áreas</a:t>
            </a:r>
            <a:r>
              <a:rPr sz="1100" dirty="0">
                <a:solidFill>
                  <a:srgbClr val="000000"/>
                </a:solidFill>
              </a:rPr>
              <a:t> a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intervenir,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dimensiones</a:t>
            </a:r>
            <a:r>
              <a:rPr sz="1100" dirty="0">
                <a:solidFill>
                  <a:srgbClr val="000000"/>
                </a:solidFill>
              </a:rPr>
              <a:t> y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componentes</a:t>
            </a:r>
            <a:r>
              <a:rPr sz="1100" dirty="0">
                <a:solidFill>
                  <a:srgbClr val="000000"/>
                </a:solidFill>
              </a:rPr>
              <a:t> del </a:t>
            </a:r>
            <a:r>
              <a:rPr sz="1100" spc="-2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espacio</a:t>
            </a:r>
            <a:r>
              <a:rPr sz="1100" spc="-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público</a:t>
            </a:r>
            <a:r>
              <a:rPr sz="1100" spc="-1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del</a:t>
            </a:r>
            <a:r>
              <a:rPr sz="1100" spc="-1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DEMOS).</a:t>
            </a:r>
            <a:endParaRPr sz="11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079491" y="1866901"/>
            <a:ext cx="3395979" cy="727075"/>
          </a:xfrm>
          <a:custGeom>
            <a:avLst/>
            <a:gdLst/>
            <a:ahLst/>
            <a:cxnLst/>
            <a:rect l="l" t="t" r="r" b="b"/>
            <a:pathLst>
              <a:path w="3395979" h="727075">
                <a:moveTo>
                  <a:pt x="3202216" y="0"/>
                </a:moveTo>
                <a:lnTo>
                  <a:pt x="193255" y="0"/>
                </a:lnTo>
                <a:lnTo>
                  <a:pt x="148944" y="5104"/>
                </a:lnTo>
                <a:lnTo>
                  <a:pt x="108267" y="19643"/>
                </a:lnTo>
                <a:lnTo>
                  <a:pt x="72384" y="42456"/>
                </a:lnTo>
                <a:lnTo>
                  <a:pt x="42456" y="72384"/>
                </a:lnTo>
                <a:lnTo>
                  <a:pt x="19643" y="108267"/>
                </a:lnTo>
                <a:lnTo>
                  <a:pt x="5104" y="148944"/>
                </a:lnTo>
                <a:lnTo>
                  <a:pt x="0" y="193255"/>
                </a:lnTo>
                <a:lnTo>
                  <a:pt x="0" y="533692"/>
                </a:lnTo>
                <a:lnTo>
                  <a:pt x="5104" y="578003"/>
                </a:lnTo>
                <a:lnTo>
                  <a:pt x="19643" y="618680"/>
                </a:lnTo>
                <a:lnTo>
                  <a:pt x="42456" y="654563"/>
                </a:lnTo>
                <a:lnTo>
                  <a:pt x="72384" y="684491"/>
                </a:lnTo>
                <a:lnTo>
                  <a:pt x="108267" y="707304"/>
                </a:lnTo>
                <a:lnTo>
                  <a:pt x="148944" y="721843"/>
                </a:lnTo>
                <a:lnTo>
                  <a:pt x="193255" y="726947"/>
                </a:lnTo>
                <a:lnTo>
                  <a:pt x="3202216" y="726947"/>
                </a:lnTo>
                <a:lnTo>
                  <a:pt x="3246527" y="721843"/>
                </a:lnTo>
                <a:lnTo>
                  <a:pt x="3287204" y="707304"/>
                </a:lnTo>
                <a:lnTo>
                  <a:pt x="3323087" y="684491"/>
                </a:lnTo>
                <a:lnTo>
                  <a:pt x="3353015" y="654563"/>
                </a:lnTo>
                <a:lnTo>
                  <a:pt x="3375828" y="618680"/>
                </a:lnTo>
                <a:lnTo>
                  <a:pt x="3390367" y="578003"/>
                </a:lnTo>
                <a:lnTo>
                  <a:pt x="3395472" y="533692"/>
                </a:lnTo>
                <a:lnTo>
                  <a:pt x="3395472" y="193255"/>
                </a:lnTo>
                <a:lnTo>
                  <a:pt x="3390367" y="148944"/>
                </a:lnTo>
                <a:lnTo>
                  <a:pt x="3375828" y="108267"/>
                </a:lnTo>
                <a:lnTo>
                  <a:pt x="3353015" y="72384"/>
                </a:lnTo>
                <a:lnTo>
                  <a:pt x="3323087" y="42456"/>
                </a:lnTo>
                <a:lnTo>
                  <a:pt x="3287204" y="19643"/>
                </a:lnTo>
                <a:lnTo>
                  <a:pt x="3246527" y="5104"/>
                </a:lnTo>
                <a:lnTo>
                  <a:pt x="3202216" y="0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102352" y="2770637"/>
            <a:ext cx="3392804" cy="2377440"/>
            <a:chOff x="5102352" y="2770637"/>
            <a:chExt cx="3392804" cy="2377440"/>
          </a:xfrm>
        </p:grpSpPr>
        <p:sp>
          <p:nvSpPr>
            <p:cNvPr id="6" name="object 6"/>
            <p:cNvSpPr/>
            <p:nvPr/>
          </p:nvSpPr>
          <p:spPr>
            <a:xfrm>
              <a:off x="5108448" y="3983735"/>
              <a:ext cx="3386454" cy="1164590"/>
            </a:xfrm>
            <a:custGeom>
              <a:avLst/>
              <a:gdLst/>
              <a:ahLst/>
              <a:cxnLst/>
              <a:rect l="l" t="t" r="r" b="b"/>
              <a:pathLst>
                <a:path w="3386454" h="1164589">
                  <a:moveTo>
                    <a:pt x="3386328" y="0"/>
                  </a:moveTo>
                  <a:lnTo>
                    <a:pt x="0" y="0"/>
                  </a:lnTo>
                  <a:lnTo>
                    <a:pt x="0" y="204228"/>
                  </a:lnTo>
                  <a:lnTo>
                    <a:pt x="0" y="972312"/>
                  </a:lnTo>
                  <a:lnTo>
                    <a:pt x="0" y="1010412"/>
                  </a:lnTo>
                  <a:lnTo>
                    <a:pt x="4381" y="1010412"/>
                  </a:lnTo>
                  <a:lnTo>
                    <a:pt x="5067" y="1016342"/>
                  </a:lnTo>
                  <a:lnTo>
                    <a:pt x="19507" y="1056767"/>
                  </a:lnTo>
                  <a:lnTo>
                    <a:pt x="42176" y="1092415"/>
                  </a:lnTo>
                  <a:lnTo>
                    <a:pt x="71920" y="1122159"/>
                  </a:lnTo>
                  <a:lnTo>
                    <a:pt x="107569" y="1144816"/>
                  </a:lnTo>
                  <a:lnTo>
                    <a:pt x="147993" y="1159268"/>
                  </a:lnTo>
                  <a:lnTo>
                    <a:pt x="192024" y="1164336"/>
                  </a:lnTo>
                  <a:lnTo>
                    <a:pt x="3194304" y="1164336"/>
                  </a:lnTo>
                  <a:lnTo>
                    <a:pt x="3238322" y="1159268"/>
                  </a:lnTo>
                  <a:lnTo>
                    <a:pt x="3278746" y="1144816"/>
                  </a:lnTo>
                  <a:lnTo>
                    <a:pt x="3314395" y="1122159"/>
                  </a:lnTo>
                  <a:lnTo>
                    <a:pt x="3344138" y="1092415"/>
                  </a:lnTo>
                  <a:lnTo>
                    <a:pt x="3366808" y="1056767"/>
                  </a:lnTo>
                  <a:lnTo>
                    <a:pt x="3381248" y="1016342"/>
                  </a:lnTo>
                  <a:lnTo>
                    <a:pt x="3381921" y="1010412"/>
                  </a:lnTo>
                  <a:lnTo>
                    <a:pt x="3386328" y="1010412"/>
                  </a:lnTo>
                  <a:lnTo>
                    <a:pt x="3386328" y="972312"/>
                  </a:lnTo>
                  <a:lnTo>
                    <a:pt x="3386328" y="204228"/>
                  </a:lnTo>
                  <a:lnTo>
                    <a:pt x="3386328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02352" y="2770644"/>
              <a:ext cx="3377565" cy="1179830"/>
            </a:xfrm>
            <a:custGeom>
              <a:avLst/>
              <a:gdLst/>
              <a:ahLst/>
              <a:cxnLst/>
              <a:rect l="l" t="t" r="r" b="b"/>
              <a:pathLst>
                <a:path w="3377565" h="1179829">
                  <a:moveTo>
                    <a:pt x="3377184" y="153911"/>
                  </a:moveTo>
                  <a:lnTo>
                    <a:pt x="3372459" y="153911"/>
                  </a:lnTo>
                  <a:lnTo>
                    <a:pt x="3372027" y="150152"/>
                  </a:lnTo>
                  <a:lnTo>
                    <a:pt x="3357372" y="109143"/>
                  </a:lnTo>
                  <a:lnTo>
                    <a:pt x="3334372" y="72974"/>
                  </a:lnTo>
                  <a:lnTo>
                    <a:pt x="3304209" y="42799"/>
                  </a:lnTo>
                  <a:lnTo>
                    <a:pt x="3268040" y="19799"/>
                  </a:lnTo>
                  <a:lnTo>
                    <a:pt x="3227032" y="5143"/>
                  </a:lnTo>
                  <a:lnTo>
                    <a:pt x="3182366" y="0"/>
                  </a:lnTo>
                  <a:lnTo>
                    <a:pt x="194818" y="0"/>
                  </a:lnTo>
                  <a:lnTo>
                    <a:pt x="150139" y="5143"/>
                  </a:lnTo>
                  <a:lnTo>
                    <a:pt x="109131" y="19799"/>
                  </a:lnTo>
                  <a:lnTo>
                    <a:pt x="72961" y="42799"/>
                  </a:lnTo>
                  <a:lnTo>
                    <a:pt x="42799" y="72974"/>
                  </a:lnTo>
                  <a:lnTo>
                    <a:pt x="19799" y="109143"/>
                  </a:lnTo>
                  <a:lnTo>
                    <a:pt x="5143" y="150152"/>
                  </a:lnTo>
                  <a:lnTo>
                    <a:pt x="4699" y="153911"/>
                  </a:lnTo>
                  <a:lnTo>
                    <a:pt x="0" y="153911"/>
                  </a:lnTo>
                  <a:lnTo>
                    <a:pt x="0" y="194818"/>
                  </a:lnTo>
                  <a:lnTo>
                    <a:pt x="0" y="974077"/>
                  </a:lnTo>
                  <a:lnTo>
                    <a:pt x="0" y="1179563"/>
                  </a:lnTo>
                  <a:lnTo>
                    <a:pt x="3377184" y="1179563"/>
                  </a:lnTo>
                  <a:lnTo>
                    <a:pt x="3377184" y="974077"/>
                  </a:lnTo>
                  <a:lnTo>
                    <a:pt x="3377184" y="194818"/>
                  </a:lnTo>
                  <a:lnTo>
                    <a:pt x="3377184" y="153911"/>
                  </a:lnTo>
                  <a:close/>
                </a:path>
              </a:pathLst>
            </a:custGeom>
            <a:solidFill>
              <a:srgbClr val="F8D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162640" y="2840076"/>
            <a:ext cx="909955" cy="63690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405"/>
              </a:spcBef>
            </a:pPr>
            <a:r>
              <a:rPr sz="700" b="1" spc="-5" dirty="0">
                <a:latin typeface="Calibri"/>
                <a:cs typeface="Calibri"/>
              </a:rPr>
              <a:t>FORTALEZAS</a:t>
            </a:r>
            <a:endParaRPr sz="700">
              <a:latin typeface="Calibri"/>
              <a:cs typeface="Calibri"/>
            </a:endParaRPr>
          </a:p>
          <a:p>
            <a:pPr marL="83820" indent="-71755">
              <a:lnSpc>
                <a:spcPct val="100000"/>
              </a:lnSpc>
              <a:spcBef>
                <a:spcPts val="305"/>
              </a:spcBef>
              <a:buFont typeface="Arial MT"/>
              <a:buChar char="•"/>
              <a:tabLst>
                <a:tab pos="84455" algn="l"/>
              </a:tabLst>
            </a:pPr>
            <a:r>
              <a:rPr sz="700" spc="-5" dirty="0">
                <a:latin typeface="Calibri"/>
                <a:cs typeface="Calibri"/>
              </a:rPr>
              <a:t>Capacidad</a:t>
            </a:r>
            <a:r>
              <a:rPr sz="700" spc="-2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financiera</a:t>
            </a:r>
            <a:endParaRPr sz="700">
              <a:latin typeface="Calibri"/>
              <a:cs typeface="Calibri"/>
            </a:endParaRPr>
          </a:p>
          <a:p>
            <a:pPr marL="83820" indent="-71755">
              <a:lnSpc>
                <a:spcPct val="100000"/>
              </a:lnSpc>
              <a:buFont typeface="Arial MT"/>
              <a:buChar char="•"/>
              <a:tabLst>
                <a:tab pos="84455" algn="l"/>
              </a:tabLst>
            </a:pPr>
            <a:r>
              <a:rPr sz="700" spc="-5" dirty="0">
                <a:latin typeface="Calibri"/>
                <a:cs typeface="Calibri"/>
              </a:rPr>
              <a:t>Capacidad</a:t>
            </a:r>
            <a:r>
              <a:rPr sz="700" spc="-10" dirty="0">
                <a:latin typeface="Calibri"/>
                <a:cs typeface="Calibri"/>
              </a:rPr>
              <a:t> de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gestión</a:t>
            </a:r>
            <a:endParaRPr sz="700">
              <a:latin typeface="Calibri"/>
              <a:cs typeface="Calibri"/>
            </a:endParaRPr>
          </a:p>
          <a:p>
            <a:pPr marL="83820" indent="-71755">
              <a:lnSpc>
                <a:spcPct val="100000"/>
              </a:lnSpc>
              <a:buFont typeface="Arial MT"/>
              <a:buChar char="•"/>
              <a:tabLst>
                <a:tab pos="84455" algn="l"/>
              </a:tabLst>
            </a:pPr>
            <a:r>
              <a:rPr sz="700" spc="-10" dirty="0">
                <a:latin typeface="Calibri"/>
                <a:cs typeface="Calibri"/>
              </a:rPr>
              <a:t>Cobertura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asociados</a:t>
            </a:r>
            <a:endParaRPr sz="700">
              <a:latin typeface="Calibri"/>
              <a:cs typeface="Calibri"/>
            </a:endParaRPr>
          </a:p>
          <a:p>
            <a:pPr marL="83820" indent="-71755">
              <a:lnSpc>
                <a:spcPct val="100000"/>
              </a:lnSpc>
              <a:buFont typeface="Arial MT"/>
              <a:buChar char="•"/>
              <a:tabLst>
                <a:tab pos="84455" algn="l"/>
              </a:tabLst>
            </a:pPr>
            <a:r>
              <a:rPr sz="700" spc="-10" dirty="0">
                <a:latin typeface="Calibri"/>
                <a:cs typeface="Calibri"/>
              </a:rPr>
              <a:t>Experiencia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asociación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88097" y="4033705"/>
            <a:ext cx="706755" cy="9728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ts val="790"/>
              </a:lnSpc>
              <a:spcBef>
                <a:spcPts val="95"/>
              </a:spcBef>
            </a:pPr>
            <a:r>
              <a:rPr sz="700" b="1" spc="-5" dirty="0">
                <a:latin typeface="Calibri"/>
                <a:cs typeface="Calibri"/>
              </a:rPr>
              <a:t>OPORTUNIDADES</a:t>
            </a:r>
            <a:endParaRPr sz="700">
              <a:latin typeface="Calibri"/>
              <a:cs typeface="Calibri"/>
            </a:endParaRPr>
          </a:p>
          <a:p>
            <a:pPr marL="80010" indent="-72390">
              <a:lnSpc>
                <a:spcPts val="790"/>
              </a:lnSpc>
              <a:buFont typeface="Arial MT"/>
              <a:buChar char="•"/>
              <a:tabLst>
                <a:tab pos="80645" algn="l"/>
              </a:tabLst>
            </a:pPr>
            <a:r>
              <a:rPr sz="700" spc="-5" dirty="0">
                <a:latin typeface="Calibri"/>
                <a:cs typeface="Calibri"/>
              </a:rPr>
              <a:t>Asesoría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DADEP</a:t>
            </a:r>
            <a:endParaRPr sz="700">
              <a:latin typeface="Calibri"/>
              <a:cs typeface="Calibri"/>
            </a:endParaRPr>
          </a:p>
          <a:p>
            <a:pPr marL="80010" indent="-72390">
              <a:lnSpc>
                <a:spcPct val="100000"/>
              </a:lnSpc>
              <a:buFont typeface="Arial MT"/>
              <a:buChar char="•"/>
              <a:tabLst>
                <a:tab pos="80645" algn="l"/>
              </a:tabLst>
            </a:pPr>
            <a:r>
              <a:rPr sz="700" spc="-5" dirty="0">
                <a:latin typeface="Calibri"/>
                <a:cs typeface="Calibri"/>
              </a:rPr>
              <a:t>Programas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IPES</a:t>
            </a:r>
            <a:endParaRPr sz="700">
              <a:latin typeface="Calibri"/>
              <a:cs typeface="Calibri"/>
            </a:endParaRPr>
          </a:p>
          <a:p>
            <a:pPr marL="80010" marR="185420" indent="-71755">
              <a:lnSpc>
                <a:spcPct val="100000"/>
              </a:lnSpc>
              <a:buFont typeface="Arial MT"/>
              <a:buChar char="•"/>
              <a:tabLst>
                <a:tab pos="80645" algn="l"/>
              </a:tabLst>
            </a:pPr>
            <a:r>
              <a:rPr sz="700" spc="-5" dirty="0">
                <a:latin typeface="Calibri"/>
                <a:cs typeface="Calibri"/>
              </a:rPr>
              <a:t>Ve</a:t>
            </a:r>
            <a:r>
              <a:rPr sz="700" spc="-15" dirty="0">
                <a:latin typeface="Calibri"/>
                <a:cs typeface="Calibri"/>
              </a:rPr>
              <a:t>nd</a:t>
            </a:r>
            <a:r>
              <a:rPr sz="700" spc="-5" dirty="0">
                <a:latin typeface="Calibri"/>
                <a:cs typeface="Calibri"/>
              </a:rPr>
              <a:t>e</a:t>
            </a:r>
            <a:r>
              <a:rPr sz="700" spc="-15" dirty="0">
                <a:latin typeface="Calibri"/>
                <a:cs typeface="Calibri"/>
              </a:rPr>
              <a:t>d</a:t>
            </a:r>
            <a:r>
              <a:rPr sz="700" dirty="0">
                <a:latin typeface="Calibri"/>
                <a:cs typeface="Calibri"/>
              </a:rPr>
              <a:t>o</a:t>
            </a:r>
            <a:r>
              <a:rPr sz="700" spc="-10" dirty="0">
                <a:latin typeface="Calibri"/>
                <a:cs typeface="Calibri"/>
              </a:rPr>
              <a:t>r</a:t>
            </a:r>
            <a:r>
              <a:rPr sz="700" spc="-5" dirty="0">
                <a:latin typeface="Calibri"/>
                <a:cs typeface="Calibri"/>
              </a:rPr>
              <a:t>es  </a:t>
            </a:r>
            <a:r>
              <a:rPr sz="700" dirty="0">
                <a:latin typeface="Calibri"/>
                <a:cs typeface="Calibri"/>
              </a:rPr>
              <a:t>o</a:t>
            </a:r>
            <a:r>
              <a:rPr sz="700" spc="-10" dirty="0">
                <a:latin typeface="Calibri"/>
                <a:cs typeface="Calibri"/>
              </a:rPr>
              <a:t>rg</a:t>
            </a:r>
            <a:r>
              <a:rPr sz="700" spc="-5" dirty="0">
                <a:latin typeface="Calibri"/>
                <a:cs typeface="Calibri"/>
              </a:rPr>
              <a:t>a</a:t>
            </a:r>
            <a:r>
              <a:rPr sz="700" spc="-15" dirty="0">
                <a:latin typeface="Calibri"/>
                <a:cs typeface="Calibri"/>
              </a:rPr>
              <a:t>n</a:t>
            </a:r>
            <a:r>
              <a:rPr sz="700" spc="-10" dirty="0">
                <a:latin typeface="Calibri"/>
                <a:cs typeface="Calibri"/>
              </a:rPr>
              <a:t>i</a:t>
            </a:r>
            <a:r>
              <a:rPr sz="700" spc="-5" dirty="0">
                <a:latin typeface="Calibri"/>
                <a:cs typeface="Calibri"/>
              </a:rPr>
              <a:t>za</a:t>
            </a:r>
            <a:r>
              <a:rPr sz="700" spc="-15" dirty="0">
                <a:latin typeface="Calibri"/>
                <a:cs typeface="Calibri"/>
              </a:rPr>
              <a:t>d</a:t>
            </a:r>
            <a:r>
              <a:rPr sz="700" spc="-5" dirty="0">
                <a:latin typeface="Calibri"/>
                <a:cs typeface="Calibri"/>
              </a:rPr>
              <a:t>os</a:t>
            </a:r>
            <a:endParaRPr sz="700">
              <a:latin typeface="Calibri"/>
              <a:cs typeface="Calibri"/>
            </a:endParaRPr>
          </a:p>
          <a:p>
            <a:pPr marL="80010" marR="5080" indent="-71755">
              <a:lnSpc>
                <a:spcPct val="100000"/>
              </a:lnSpc>
              <a:buFont typeface="Arial MT"/>
              <a:buChar char="•"/>
              <a:tabLst>
                <a:tab pos="80645" algn="l"/>
              </a:tabLst>
            </a:pPr>
            <a:r>
              <a:rPr sz="700" spc="-10" dirty="0">
                <a:latin typeface="Calibri"/>
                <a:cs typeface="Calibri"/>
              </a:rPr>
              <a:t>Antecedentes </a:t>
            </a:r>
            <a:r>
              <a:rPr sz="700" spc="-5" dirty="0">
                <a:latin typeface="Calibri"/>
                <a:cs typeface="Calibri"/>
              </a:rPr>
              <a:t> a</a:t>
            </a:r>
            <a:r>
              <a:rPr sz="700" dirty="0">
                <a:latin typeface="Calibri"/>
                <a:cs typeface="Calibri"/>
              </a:rPr>
              <a:t>c</a:t>
            </a:r>
            <a:r>
              <a:rPr sz="700" spc="-15" dirty="0">
                <a:latin typeface="Calibri"/>
                <a:cs typeface="Calibri"/>
              </a:rPr>
              <a:t>u</a:t>
            </a:r>
            <a:r>
              <a:rPr sz="700" spc="-5" dirty="0">
                <a:latin typeface="Calibri"/>
                <a:cs typeface="Calibri"/>
              </a:rPr>
              <a:t>e</a:t>
            </a:r>
            <a:r>
              <a:rPr sz="700" spc="-10" dirty="0">
                <a:latin typeface="Calibri"/>
                <a:cs typeface="Calibri"/>
              </a:rPr>
              <a:t>r</a:t>
            </a:r>
            <a:r>
              <a:rPr sz="700" spc="-15" dirty="0">
                <a:latin typeface="Calibri"/>
                <a:cs typeface="Calibri"/>
              </a:rPr>
              <a:t>d</a:t>
            </a:r>
            <a:r>
              <a:rPr sz="700" spc="-5" dirty="0">
                <a:latin typeface="Calibri"/>
                <a:cs typeface="Calibri"/>
              </a:rPr>
              <a:t>os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5" dirty="0">
                <a:latin typeface="Calibri"/>
                <a:cs typeface="Calibri"/>
              </a:rPr>
              <a:t>p</a:t>
            </a:r>
            <a:r>
              <a:rPr sz="700" spc="-10" dirty="0">
                <a:latin typeface="Calibri"/>
                <a:cs typeface="Calibri"/>
              </a:rPr>
              <a:t>r</a:t>
            </a:r>
            <a:r>
              <a:rPr sz="700" spc="-5" dirty="0">
                <a:latin typeface="Calibri"/>
                <a:cs typeface="Calibri"/>
              </a:rPr>
              <a:t>e</a:t>
            </a:r>
            <a:r>
              <a:rPr sz="700" spc="-10" dirty="0">
                <a:latin typeface="Calibri"/>
                <a:cs typeface="Calibri"/>
              </a:rPr>
              <a:t>vi</a:t>
            </a:r>
            <a:r>
              <a:rPr sz="700" dirty="0">
                <a:latin typeface="Calibri"/>
                <a:cs typeface="Calibri"/>
              </a:rPr>
              <a:t>o</a:t>
            </a:r>
            <a:r>
              <a:rPr sz="700" spc="-5" dirty="0"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  <a:p>
            <a:pPr marL="80010" marR="59690" indent="-71755">
              <a:lnSpc>
                <a:spcPct val="100000"/>
              </a:lnSpc>
              <a:buFont typeface="Arial MT"/>
              <a:buChar char="•"/>
              <a:tabLst>
                <a:tab pos="80645" algn="l"/>
              </a:tabLst>
            </a:pPr>
            <a:r>
              <a:rPr sz="700" spc="-10" dirty="0">
                <a:latin typeface="Calibri"/>
                <a:cs typeface="Calibri"/>
              </a:rPr>
              <a:t>Voluntad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las </a:t>
            </a:r>
            <a:r>
              <a:rPr sz="700" spc="-1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partes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73653" y="4020446"/>
            <a:ext cx="969010" cy="660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2915">
              <a:lnSpc>
                <a:spcPts val="819"/>
              </a:lnSpc>
              <a:spcBef>
                <a:spcPts val="95"/>
              </a:spcBef>
            </a:pPr>
            <a:r>
              <a:rPr sz="700" b="1" spc="-10" dirty="0">
                <a:latin typeface="Calibri"/>
                <a:cs typeface="Calibri"/>
              </a:rPr>
              <a:t>AMENAZAS</a:t>
            </a:r>
            <a:endParaRPr sz="700">
              <a:latin typeface="Calibri"/>
              <a:cs typeface="Calibri"/>
            </a:endParaRPr>
          </a:p>
          <a:p>
            <a:pPr marL="71120" marR="5080" indent="-71755" algn="r">
              <a:lnSpc>
                <a:spcPts val="819"/>
              </a:lnSpc>
              <a:buFont typeface="Arial MT"/>
              <a:buChar char="•"/>
              <a:tabLst>
                <a:tab pos="71755" algn="l"/>
              </a:tabLst>
            </a:pPr>
            <a:r>
              <a:rPr sz="700" spc="-5" dirty="0">
                <a:latin typeface="Calibri"/>
                <a:cs typeface="Calibri"/>
              </a:rPr>
              <a:t>Deterioro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imagen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sector</a:t>
            </a:r>
            <a:endParaRPr sz="700">
              <a:latin typeface="Calibri"/>
              <a:cs typeface="Calibri"/>
            </a:endParaRPr>
          </a:p>
          <a:p>
            <a:pPr marL="71755" marR="5080" lvl="1" indent="-71755" algn="r">
              <a:lnSpc>
                <a:spcPct val="100000"/>
              </a:lnSpc>
              <a:buFont typeface="Arial MT"/>
              <a:buChar char="•"/>
              <a:tabLst>
                <a:tab pos="71755" algn="l"/>
              </a:tabLst>
            </a:pPr>
            <a:r>
              <a:rPr sz="700" spc="-10" dirty="0">
                <a:latin typeface="Calibri"/>
                <a:cs typeface="Calibri"/>
              </a:rPr>
              <a:t>Aumento inseguridad</a:t>
            </a:r>
            <a:endParaRPr sz="7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sz="700" spc="-5" dirty="0">
                <a:latin typeface="Calibri"/>
                <a:cs typeface="Calibri"/>
              </a:rPr>
              <a:t>(microtráfico)</a:t>
            </a:r>
            <a:endParaRPr sz="700">
              <a:latin typeface="Calibri"/>
              <a:cs typeface="Calibri"/>
            </a:endParaRPr>
          </a:p>
          <a:p>
            <a:pPr marL="71755" marR="6350" lvl="1" indent="-71755" algn="r">
              <a:lnSpc>
                <a:spcPct val="100000"/>
              </a:lnSpc>
              <a:buFont typeface="Arial MT"/>
              <a:buChar char="•"/>
              <a:tabLst>
                <a:tab pos="71755" algn="l"/>
              </a:tabLst>
            </a:pPr>
            <a:r>
              <a:rPr sz="700" spc="-10" dirty="0">
                <a:latin typeface="Calibri"/>
                <a:cs typeface="Calibri"/>
              </a:rPr>
              <a:t>Aumento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número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5" dirty="0">
                <a:latin typeface="Calibri"/>
                <a:cs typeface="Calibri"/>
              </a:rPr>
              <a:t>de</a:t>
            </a:r>
            <a:endParaRPr sz="7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vendedores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80353" y="2778626"/>
            <a:ext cx="93471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latin typeface="Calibri Light"/>
                <a:cs typeface="Calibri Light"/>
              </a:rPr>
              <a:t>Co</a:t>
            </a:r>
            <a:r>
              <a:rPr sz="900" dirty="0">
                <a:latin typeface="Calibri Light"/>
                <a:cs typeface="Calibri Light"/>
              </a:rPr>
              <a:t>n</a:t>
            </a:r>
            <a:r>
              <a:rPr sz="900" spc="-10" dirty="0">
                <a:latin typeface="Calibri Light"/>
                <a:cs typeface="Calibri Light"/>
              </a:rPr>
              <a:t>t</a:t>
            </a:r>
            <a:r>
              <a:rPr sz="900" spc="-15" dirty="0">
                <a:latin typeface="Calibri Light"/>
                <a:cs typeface="Calibri Light"/>
              </a:rPr>
              <a:t>e</a:t>
            </a:r>
            <a:r>
              <a:rPr sz="900" spc="-5" dirty="0">
                <a:latin typeface="Calibri Light"/>
                <a:cs typeface="Calibri Light"/>
              </a:rPr>
              <a:t>x</a:t>
            </a:r>
            <a:r>
              <a:rPr sz="900" spc="-10" dirty="0">
                <a:latin typeface="Calibri Light"/>
                <a:cs typeface="Calibri Light"/>
              </a:rPr>
              <a:t>t</a:t>
            </a:r>
            <a:r>
              <a:rPr sz="900" dirty="0">
                <a:latin typeface="Calibri Light"/>
                <a:cs typeface="Calibri Light"/>
              </a:rPr>
              <a:t>o</a:t>
            </a:r>
            <a:r>
              <a:rPr sz="900" spc="-50" dirty="0">
                <a:latin typeface="Calibri Light"/>
                <a:cs typeface="Calibri Light"/>
              </a:rPr>
              <a:t> </a:t>
            </a:r>
            <a:r>
              <a:rPr sz="900" spc="5" dirty="0">
                <a:latin typeface="Calibri Light"/>
                <a:cs typeface="Calibri Light"/>
              </a:rPr>
              <a:t>i</a:t>
            </a:r>
            <a:r>
              <a:rPr sz="900" dirty="0">
                <a:latin typeface="Calibri Light"/>
                <a:cs typeface="Calibri Light"/>
              </a:rPr>
              <a:t>nt</a:t>
            </a:r>
            <a:r>
              <a:rPr sz="900" spc="-5" dirty="0">
                <a:latin typeface="Calibri Light"/>
                <a:cs typeface="Calibri Light"/>
              </a:rPr>
              <a:t>e</a:t>
            </a:r>
            <a:r>
              <a:rPr sz="900" dirty="0">
                <a:latin typeface="Calibri Light"/>
                <a:cs typeface="Calibri Light"/>
              </a:rPr>
              <a:t>r</a:t>
            </a:r>
            <a:r>
              <a:rPr sz="900" spc="-15" dirty="0">
                <a:latin typeface="Calibri Light"/>
                <a:cs typeface="Calibri Light"/>
              </a:rPr>
              <a:t>n</a:t>
            </a:r>
            <a:r>
              <a:rPr sz="900" spc="-5" dirty="0">
                <a:latin typeface="Calibri Light"/>
                <a:cs typeface="Calibri Light"/>
              </a:rPr>
              <a:t>o</a:t>
            </a:r>
            <a:r>
              <a:rPr sz="900" dirty="0">
                <a:latin typeface="Calibri Light"/>
                <a:cs typeface="Calibri Light"/>
              </a:rPr>
              <a:t>:</a:t>
            </a:r>
            <a:r>
              <a:rPr sz="900" spc="-35" dirty="0">
                <a:latin typeface="Calibri Light"/>
                <a:cs typeface="Calibri Light"/>
              </a:rPr>
              <a:t> </a:t>
            </a:r>
            <a:r>
              <a:rPr sz="900" spc="10" dirty="0">
                <a:latin typeface="Calibri Light"/>
                <a:cs typeface="Calibri Light"/>
              </a:rPr>
              <a:t>e</a:t>
            </a:r>
            <a:r>
              <a:rPr sz="900" dirty="0">
                <a:latin typeface="Calibri Light"/>
                <a:cs typeface="Calibri Light"/>
              </a:rPr>
              <a:t>l</a:t>
            </a:r>
            <a:endParaRPr sz="9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04153" y="2915786"/>
            <a:ext cx="1085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935" marR="5080" indent="-356870"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latin typeface="Calibri Light"/>
                <a:cs typeface="Calibri Light"/>
              </a:rPr>
              <a:t>se</a:t>
            </a:r>
            <a:r>
              <a:rPr sz="900" spc="-15" dirty="0">
                <a:latin typeface="Calibri Light"/>
                <a:cs typeface="Calibri Light"/>
              </a:rPr>
              <a:t>c</a:t>
            </a:r>
            <a:r>
              <a:rPr sz="900" spc="-10" dirty="0">
                <a:latin typeface="Calibri Light"/>
                <a:cs typeface="Calibri Light"/>
              </a:rPr>
              <a:t>t</a:t>
            </a:r>
            <a:r>
              <a:rPr sz="900" spc="-15" dirty="0">
                <a:latin typeface="Calibri Light"/>
                <a:cs typeface="Calibri Light"/>
              </a:rPr>
              <a:t>o</a:t>
            </a:r>
            <a:r>
              <a:rPr sz="900" dirty="0">
                <a:latin typeface="Calibri Light"/>
                <a:cs typeface="Calibri Light"/>
              </a:rPr>
              <a:t>r</a:t>
            </a:r>
            <a:r>
              <a:rPr sz="900" spc="-50" dirty="0">
                <a:latin typeface="Calibri Light"/>
                <a:cs typeface="Calibri Light"/>
              </a:rPr>
              <a:t> </a:t>
            </a:r>
            <a:r>
              <a:rPr sz="900" dirty="0">
                <a:latin typeface="Calibri Light"/>
                <a:cs typeface="Calibri Light"/>
              </a:rPr>
              <a:t>y</a:t>
            </a:r>
            <a:r>
              <a:rPr sz="900" spc="-15" dirty="0">
                <a:latin typeface="Calibri Light"/>
                <a:cs typeface="Calibri Light"/>
              </a:rPr>
              <a:t> </a:t>
            </a:r>
            <a:r>
              <a:rPr sz="900" spc="5" dirty="0">
                <a:latin typeface="Calibri Light"/>
                <a:cs typeface="Calibri Light"/>
              </a:rPr>
              <a:t>l</a:t>
            </a:r>
            <a:r>
              <a:rPr sz="900" dirty="0">
                <a:latin typeface="Calibri Light"/>
                <a:cs typeface="Calibri Light"/>
              </a:rPr>
              <a:t>a</a:t>
            </a:r>
            <a:r>
              <a:rPr sz="900" spc="-20" dirty="0">
                <a:latin typeface="Calibri Light"/>
                <a:cs typeface="Calibri Light"/>
              </a:rPr>
              <a:t> </a:t>
            </a:r>
            <a:r>
              <a:rPr sz="900" spc="10" dirty="0">
                <a:latin typeface="Calibri Light"/>
                <a:cs typeface="Calibri Light"/>
              </a:rPr>
              <a:t>o</a:t>
            </a:r>
            <a:r>
              <a:rPr sz="900" dirty="0">
                <a:latin typeface="Calibri Light"/>
                <a:cs typeface="Calibri Light"/>
              </a:rPr>
              <a:t>r</a:t>
            </a:r>
            <a:r>
              <a:rPr sz="900" spc="-5" dirty="0">
                <a:latin typeface="Calibri Light"/>
                <a:cs typeface="Calibri Light"/>
              </a:rPr>
              <a:t>g</a:t>
            </a:r>
            <a:r>
              <a:rPr sz="900" spc="-20" dirty="0">
                <a:latin typeface="Calibri Light"/>
                <a:cs typeface="Calibri Light"/>
              </a:rPr>
              <a:t>a</a:t>
            </a:r>
            <a:r>
              <a:rPr sz="900" spc="-15" dirty="0">
                <a:latin typeface="Calibri Light"/>
                <a:cs typeface="Calibri Light"/>
              </a:rPr>
              <a:t>n</a:t>
            </a:r>
            <a:r>
              <a:rPr sz="900" spc="5" dirty="0">
                <a:latin typeface="Calibri Light"/>
                <a:cs typeface="Calibri Light"/>
              </a:rPr>
              <a:t>i</a:t>
            </a:r>
            <a:r>
              <a:rPr sz="900" spc="-10" dirty="0">
                <a:latin typeface="Calibri Light"/>
                <a:cs typeface="Calibri Light"/>
              </a:rPr>
              <a:t>z</a:t>
            </a:r>
            <a:r>
              <a:rPr sz="900" spc="-5" dirty="0">
                <a:latin typeface="Calibri Light"/>
                <a:cs typeface="Calibri Light"/>
              </a:rPr>
              <a:t>a</a:t>
            </a:r>
            <a:r>
              <a:rPr sz="900" spc="-15" dirty="0">
                <a:latin typeface="Calibri Light"/>
                <a:cs typeface="Calibri Light"/>
              </a:rPr>
              <a:t>c</a:t>
            </a:r>
            <a:r>
              <a:rPr sz="900" spc="-10" dirty="0">
                <a:latin typeface="Calibri Light"/>
                <a:cs typeface="Calibri Light"/>
              </a:rPr>
              <a:t>i</a:t>
            </a:r>
            <a:r>
              <a:rPr sz="900" spc="-5" dirty="0">
                <a:latin typeface="Calibri Light"/>
                <a:cs typeface="Calibri Light"/>
              </a:rPr>
              <a:t>ó</a:t>
            </a:r>
            <a:r>
              <a:rPr sz="900" dirty="0">
                <a:latin typeface="Calibri Light"/>
                <a:cs typeface="Calibri Light"/>
              </a:rPr>
              <a:t>n  </a:t>
            </a:r>
            <a:r>
              <a:rPr sz="900" spc="-5" dirty="0">
                <a:latin typeface="Calibri Light"/>
                <a:cs typeface="Calibri Light"/>
              </a:rPr>
              <a:t>DEMOS</a:t>
            </a:r>
            <a:endParaRPr sz="9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16935" y="4717739"/>
            <a:ext cx="2238375" cy="623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44880" algn="ctr"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latin typeface="Calibri Light"/>
                <a:cs typeface="Calibri Light"/>
              </a:rPr>
              <a:t>Co</a:t>
            </a:r>
            <a:r>
              <a:rPr sz="900" dirty="0">
                <a:latin typeface="Calibri Light"/>
                <a:cs typeface="Calibri Light"/>
              </a:rPr>
              <a:t>n</a:t>
            </a:r>
            <a:r>
              <a:rPr sz="900" spc="-10" dirty="0">
                <a:latin typeface="Calibri Light"/>
                <a:cs typeface="Calibri Light"/>
              </a:rPr>
              <a:t>t</a:t>
            </a:r>
            <a:r>
              <a:rPr sz="900" spc="-15" dirty="0">
                <a:latin typeface="Calibri Light"/>
                <a:cs typeface="Calibri Light"/>
              </a:rPr>
              <a:t>e</a:t>
            </a:r>
            <a:r>
              <a:rPr sz="900" spc="-5" dirty="0">
                <a:latin typeface="Calibri Light"/>
                <a:cs typeface="Calibri Light"/>
              </a:rPr>
              <a:t>x</a:t>
            </a:r>
            <a:r>
              <a:rPr sz="900" spc="-10" dirty="0">
                <a:latin typeface="Calibri Light"/>
                <a:cs typeface="Calibri Light"/>
              </a:rPr>
              <a:t>t</a:t>
            </a:r>
            <a:r>
              <a:rPr sz="900" dirty="0">
                <a:latin typeface="Calibri Light"/>
                <a:cs typeface="Calibri Light"/>
              </a:rPr>
              <a:t>o</a:t>
            </a:r>
            <a:r>
              <a:rPr sz="900" spc="-50" dirty="0">
                <a:latin typeface="Calibri Light"/>
                <a:cs typeface="Calibri Light"/>
              </a:rPr>
              <a:t> </a:t>
            </a:r>
            <a:r>
              <a:rPr sz="900" spc="10" dirty="0">
                <a:latin typeface="Calibri Light"/>
                <a:cs typeface="Calibri Light"/>
              </a:rPr>
              <a:t>e</a:t>
            </a:r>
            <a:r>
              <a:rPr sz="900" spc="5" dirty="0">
                <a:latin typeface="Calibri Light"/>
                <a:cs typeface="Calibri Light"/>
              </a:rPr>
              <a:t>x</a:t>
            </a:r>
            <a:r>
              <a:rPr sz="900" dirty="0">
                <a:latin typeface="Calibri Light"/>
                <a:cs typeface="Calibri Light"/>
              </a:rPr>
              <a:t>t</a:t>
            </a:r>
            <a:r>
              <a:rPr sz="900" spc="-5" dirty="0">
                <a:latin typeface="Calibri Light"/>
                <a:cs typeface="Calibri Light"/>
              </a:rPr>
              <a:t>e</a:t>
            </a:r>
            <a:r>
              <a:rPr sz="900" spc="-15" dirty="0">
                <a:latin typeface="Calibri Light"/>
                <a:cs typeface="Calibri Light"/>
              </a:rPr>
              <a:t>rn</a:t>
            </a:r>
            <a:r>
              <a:rPr sz="900" spc="-5" dirty="0">
                <a:latin typeface="Calibri Light"/>
                <a:cs typeface="Calibri Light"/>
              </a:rPr>
              <a:t>o</a:t>
            </a:r>
            <a:r>
              <a:rPr sz="900" dirty="0">
                <a:latin typeface="Calibri Light"/>
                <a:cs typeface="Calibri Light"/>
              </a:rPr>
              <a:t>:</a:t>
            </a:r>
            <a:r>
              <a:rPr sz="900" spc="-45" dirty="0">
                <a:latin typeface="Calibri Light"/>
                <a:cs typeface="Calibri Light"/>
              </a:rPr>
              <a:t> </a:t>
            </a:r>
            <a:r>
              <a:rPr sz="900" spc="5" dirty="0">
                <a:latin typeface="Calibri Light"/>
                <a:cs typeface="Calibri Light"/>
              </a:rPr>
              <a:t>l</a:t>
            </a:r>
            <a:r>
              <a:rPr sz="900" spc="10" dirty="0">
                <a:latin typeface="Calibri Light"/>
                <a:cs typeface="Calibri Light"/>
              </a:rPr>
              <a:t>e</a:t>
            </a:r>
            <a:r>
              <a:rPr sz="900" spc="-5" dirty="0">
                <a:latin typeface="Calibri Light"/>
                <a:cs typeface="Calibri Light"/>
              </a:rPr>
              <a:t>ga</a:t>
            </a:r>
            <a:r>
              <a:rPr sz="900" spc="-10" dirty="0">
                <a:latin typeface="Calibri Light"/>
                <a:cs typeface="Calibri Light"/>
              </a:rPr>
              <a:t>l</a:t>
            </a:r>
            <a:r>
              <a:rPr sz="900" dirty="0">
                <a:latin typeface="Calibri Light"/>
                <a:cs typeface="Calibri Light"/>
              </a:rPr>
              <a:t>,  </a:t>
            </a:r>
            <a:r>
              <a:rPr sz="900" spc="5" dirty="0">
                <a:latin typeface="Calibri Light"/>
                <a:cs typeface="Calibri Light"/>
              </a:rPr>
              <a:t>i</a:t>
            </a:r>
            <a:r>
              <a:rPr sz="900" dirty="0">
                <a:latin typeface="Calibri Light"/>
                <a:cs typeface="Calibri Light"/>
              </a:rPr>
              <a:t>n</a:t>
            </a:r>
            <a:r>
              <a:rPr sz="900" spc="10" dirty="0">
                <a:latin typeface="Calibri Light"/>
                <a:cs typeface="Calibri Light"/>
              </a:rPr>
              <a:t>s</a:t>
            </a:r>
            <a:r>
              <a:rPr sz="900" spc="-10" dirty="0">
                <a:latin typeface="Calibri Light"/>
                <a:cs typeface="Calibri Light"/>
              </a:rPr>
              <a:t>t</a:t>
            </a:r>
            <a:r>
              <a:rPr sz="900" spc="5" dirty="0">
                <a:latin typeface="Calibri Light"/>
                <a:cs typeface="Calibri Light"/>
              </a:rPr>
              <a:t>i</a:t>
            </a:r>
            <a:r>
              <a:rPr sz="900" spc="-10" dirty="0">
                <a:latin typeface="Calibri Light"/>
                <a:cs typeface="Calibri Light"/>
              </a:rPr>
              <a:t>t</a:t>
            </a:r>
            <a:r>
              <a:rPr sz="900" spc="-15" dirty="0">
                <a:latin typeface="Calibri Light"/>
                <a:cs typeface="Calibri Light"/>
              </a:rPr>
              <a:t>u</a:t>
            </a:r>
            <a:r>
              <a:rPr sz="900" dirty="0">
                <a:latin typeface="Calibri Light"/>
                <a:cs typeface="Calibri Light"/>
              </a:rPr>
              <a:t>c</a:t>
            </a:r>
            <a:r>
              <a:rPr sz="900" spc="-10" dirty="0">
                <a:latin typeface="Calibri Light"/>
                <a:cs typeface="Calibri Light"/>
              </a:rPr>
              <a:t>i</a:t>
            </a:r>
            <a:r>
              <a:rPr sz="900" spc="-5" dirty="0">
                <a:latin typeface="Calibri Light"/>
                <a:cs typeface="Calibri Light"/>
              </a:rPr>
              <a:t>o</a:t>
            </a:r>
            <a:r>
              <a:rPr sz="900" spc="-15" dirty="0">
                <a:latin typeface="Calibri Light"/>
                <a:cs typeface="Calibri Light"/>
              </a:rPr>
              <a:t>n</a:t>
            </a:r>
            <a:r>
              <a:rPr sz="900" spc="-5" dirty="0">
                <a:latin typeface="Calibri Light"/>
                <a:cs typeface="Calibri Light"/>
              </a:rPr>
              <a:t>a</a:t>
            </a:r>
            <a:r>
              <a:rPr sz="900" spc="-10" dirty="0">
                <a:latin typeface="Calibri Light"/>
                <a:cs typeface="Calibri Light"/>
              </a:rPr>
              <a:t>l</a:t>
            </a:r>
            <a:r>
              <a:rPr sz="900" dirty="0">
                <a:latin typeface="Calibri Light"/>
                <a:cs typeface="Calibri Light"/>
              </a:rPr>
              <a:t>,</a:t>
            </a:r>
            <a:r>
              <a:rPr sz="900" spc="-40" dirty="0">
                <a:latin typeface="Calibri Light"/>
                <a:cs typeface="Calibri Light"/>
              </a:rPr>
              <a:t> </a:t>
            </a:r>
            <a:r>
              <a:rPr sz="900" spc="10" dirty="0">
                <a:latin typeface="Calibri Light"/>
                <a:cs typeface="Calibri Light"/>
              </a:rPr>
              <a:t>so</a:t>
            </a:r>
            <a:r>
              <a:rPr sz="900" spc="-15" dirty="0">
                <a:latin typeface="Calibri Light"/>
                <a:cs typeface="Calibri Light"/>
              </a:rPr>
              <a:t>c</a:t>
            </a:r>
            <a:r>
              <a:rPr sz="900" spc="-10" dirty="0">
                <a:latin typeface="Calibri Light"/>
                <a:cs typeface="Calibri Light"/>
              </a:rPr>
              <a:t>i</a:t>
            </a:r>
            <a:r>
              <a:rPr sz="900" spc="-5" dirty="0">
                <a:latin typeface="Calibri Light"/>
                <a:cs typeface="Calibri Light"/>
              </a:rPr>
              <a:t>a</a:t>
            </a:r>
            <a:r>
              <a:rPr sz="900" spc="-10" dirty="0">
                <a:latin typeface="Calibri Light"/>
                <a:cs typeface="Calibri Light"/>
              </a:rPr>
              <a:t>l</a:t>
            </a:r>
            <a:r>
              <a:rPr sz="900" dirty="0">
                <a:latin typeface="Calibri Light"/>
                <a:cs typeface="Calibri Light"/>
              </a:rPr>
              <a:t>,</a:t>
            </a:r>
            <a:r>
              <a:rPr sz="900" spc="-40" dirty="0">
                <a:latin typeface="Calibri Light"/>
                <a:cs typeface="Calibri Light"/>
              </a:rPr>
              <a:t> </a:t>
            </a:r>
            <a:r>
              <a:rPr sz="900" dirty="0">
                <a:latin typeface="Calibri Light"/>
                <a:cs typeface="Calibri Light"/>
              </a:rPr>
              <a:t>cu</a:t>
            </a:r>
            <a:r>
              <a:rPr sz="900" spc="5" dirty="0">
                <a:latin typeface="Calibri Light"/>
                <a:cs typeface="Calibri Light"/>
              </a:rPr>
              <a:t>l</a:t>
            </a:r>
            <a:r>
              <a:rPr sz="900" dirty="0">
                <a:latin typeface="Calibri Light"/>
                <a:cs typeface="Calibri Light"/>
              </a:rPr>
              <a:t>t</a:t>
            </a:r>
            <a:r>
              <a:rPr sz="900" spc="-15" dirty="0">
                <a:latin typeface="Calibri Light"/>
                <a:cs typeface="Calibri Light"/>
              </a:rPr>
              <a:t>u</a:t>
            </a:r>
            <a:r>
              <a:rPr sz="900" dirty="0">
                <a:latin typeface="Calibri Light"/>
                <a:cs typeface="Calibri Light"/>
              </a:rPr>
              <a:t>r</a:t>
            </a:r>
            <a:r>
              <a:rPr sz="900" spc="-20" dirty="0">
                <a:latin typeface="Calibri Light"/>
                <a:cs typeface="Calibri Light"/>
              </a:rPr>
              <a:t>a</a:t>
            </a:r>
            <a:r>
              <a:rPr sz="900" spc="5" dirty="0">
                <a:latin typeface="Calibri Light"/>
                <a:cs typeface="Calibri Light"/>
              </a:rPr>
              <a:t>l</a:t>
            </a:r>
            <a:r>
              <a:rPr sz="900" dirty="0">
                <a:latin typeface="Calibri Light"/>
                <a:cs typeface="Calibri Light"/>
              </a:rPr>
              <a:t>,  </a:t>
            </a:r>
            <a:r>
              <a:rPr sz="900" spc="-5" dirty="0">
                <a:latin typeface="Calibri Light"/>
                <a:cs typeface="Calibri Light"/>
              </a:rPr>
              <a:t>económico</a:t>
            </a:r>
            <a:endParaRPr sz="900">
              <a:latin typeface="Calibri Light"/>
              <a:cs typeface="Calibri Light"/>
            </a:endParaRPr>
          </a:p>
          <a:p>
            <a:pPr marL="454659">
              <a:lnSpc>
                <a:spcPct val="100000"/>
              </a:lnSpc>
              <a:spcBef>
                <a:spcPts val="625"/>
              </a:spcBef>
            </a:pPr>
            <a:r>
              <a:rPr sz="700" spc="-10" dirty="0">
                <a:latin typeface="Calibri"/>
                <a:cs typeface="Calibri"/>
              </a:rPr>
              <a:t>Ejemplo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análisis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DOFA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referido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a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un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problema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613017" y="3732657"/>
            <a:ext cx="494665" cy="496570"/>
            <a:chOff x="6613017" y="3732657"/>
            <a:chExt cx="494665" cy="496570"/>
          </a:xfrm>
        </p:grpSpPr>
        <p:sp>
          <p:nvSpPr>
            <p:cNvPr id="15" name="object 15"/>
            <p:cNvSpPr/>
            <p:nvPr/>
          </p:nvSpPr>
          <p:spPr>
            <a:xfrm>
              <a:off x="6622542" y="3742182"/>
              <a:ext cx="475615" cy="477520"/>
            </a:xfrm>
            <a:custGeom>
              <a:avLst/>
              <a:gdLst/>
              <a:ahLst/>
              <a:cxnLst/>
              <a:rect l="l" t="t" r="r" b="b"/>
              <a:pathLst>
                <a:path w="475615" h="477520">
                  <a:moveTo>
                    <a:pt x="237744" y="0"/>
                  </a:moveTo>
                  <a:lnTo>
                    <a:pt x="189829" y="4845"/>
                  </a:lnTo>
                  <a:lnTo>
                    <a:pt x="145202" y="18742"/>
                  </a:lnTo>
                  <a:lnTo>
                    <a:pt x="104817" y="40732"/>
                  </a:lnTo>
                  <a:lnTo>
                    <a:pt x="69632" y="69856"/>
                  </a:lnTo>
                  <a:lnTo>
                    <a:pt x="40602" y="105154"/>
                  </a:lnTo>
                  <a:lnTo>
                    <a:pt x="18682" y="145668"/>
                  </a:lnTo>
                  <a:lnTo>
                    <a:pt x="4829" y="190438"/>
                  </a:lnTo>
                  <a:lnTo>
                    <a:pt x="0" y="238506"/>
                  </a:lnTo>
                  <a:lnTo>
                    <a:pt x="4829" y="286573"/>
                  </a:lnTo>
                  <a:lnTo>
                    <a:pt x="18682" y="331343"/>
                  </a:lnTo>
                  <a:lnTo>
                    <a:pt x="40602" y="371857"/>
                  </a:lnTo>
                  <a:lnTo>
                    <a:pt x="69632" y="407155"/>
                  </a:lnTo>
                  <a:lnTo>
                    <a:pt x="104817" y="436279"/>
                  </a:lnTo>
                  <a:lnTo>
                    <a:pt x="145202" y="458269"/>
                  </a:lnTo>
                  <a:lnTo>
                    <a:pt x="189829" y="472166"/>
                  </a:lnTo>
                  <a:lnTo>
                    <a:pt x="237744" y="477012"/>
                  </a:lnTo>
                  <a:lnTo>
                    <a:pt x="285658" y="472166"/>
                  </a:lnTo>
                  <a:lnTo>
                    <a:pt x="330285" y="458269"/>
                  </a:lnTo>
                  <a:lnTo>
                    <a:pt x="370670" y="436279"/>
                  </a:lnTo>
                  <a:lnTo>
                    <a:pt x="405855" y="407155"/>
                  </a:lnTo>
                  <a:lnTo>
                    <a:pt x="434885" y="371857"/>
                  </a:lnTo>
                  <a:lnTo>
                    <a:pt x="456805" y="331343"/>
                  </a:lnTo>
                  <a:lnTo>
                    <a:pt x="470658" y="286573"/>
                  </a:lnTo>
                  <a:lnTo>
                    <a:pt x="475488" y="238506"/>
                  </a:lnTo>
                  <a:lnTo>
                    <a:pt x="470658" y="190438"/>
                  </a:lnTo>
                  <a:lnTo>
                    <a:pt x="456805" y="145668"/>
                  </a:lnTo>
                  <a:lnTo>
                    <a:pt x="434885" y="105154"/>
                  </a:lnTo>
                  <a:lnTo>
                    <a:pt x="405855" y="69856"/>
                  </a:lnTo>
                  <a:lnTo>
                    <a:pt x="370670" y="40732"/>
                  </a:lnTo>
                  <a:lnTo>
                    <a:pt x="330285" y="18742"/>
                  </a:lnTo>
                  <a:lnTo>
                    <a:pt x="285658" y="4845"/>
                  </a:lnTo>
                  <a:lnTo>
                    <a:pt x="237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22542" y="3742182"/>
              <a:ext cx="475615" cy="477520"/>
            </a:xfrm>
            <a:custGeom>
              <a:avLst/>
              <a:gdLst/>
              <a:ahLst/>
              <a:cxnLst/>
              <a:rect l="l" t="t" r="r" b="b"/>
              <a:pathLst>
                <a:path w="475615" h="477520">
                  <a:moveTo>
                    <a:pt x="0" y="238506"/>
                  </a:moveTo>
                  <a:lnTo>
                    <a:pt x="4829" y="190438"/>
                  </a:lnTo>
                  <a:lnTo>
                    <a:pt x="18682" y="145668"/>
                  </a:lnTo>
                  <a:lnTo>
                    <a:pt x="40602" y="105154"/>
                  </a:lnTo>
                  <a:lnTo>
                    <a:pt x="69632" y="69856"/>
                  </a:lnTo>
                  <a:lnTo>
                    <a:pt x="104817" y="40732"/>
                  </a:lnTo>
                  <a:lnTo>
                    <a:pt x="145202" y="18742"/>
                  </a:lnTo>
                  <a:lnTo>
                    <a:pt x="189829" y="4845"/>
                  </a:lnTo>
                  <a:lnTo>
                    <a:pt x="237744" y="0"/>
                  </a:lnTo>
                  <a:lnTo>
                    <a:pt x="285658" y="4845"/>
                  </a:lnTo>
                  <a:lnTo>
                    <a:pt x="330285" y="18742"/>
                  </a:lnTo>
                  <a:lnTo>
                    <a:pt x="370670" y="40732"/>
                  </a:lnTo>
                  <a:lnTo>
                    <a:pt x="405855" y="69856"/>
                  </a:lnTo>
                  <a:lnTo>
                    <a:pt x="434885" y="105154"/>
                  </a:lnTo>
                  <a:lnTo>
                    <a:pt x="456805" y="145668"/>
                  </a:lnTo>
                  <a:lnTo>
                    <a:pt x="470658" y="190438"/>
                  </a:lnTo>
                  <a:lnTo>
                    <a:pt x="475488" y="238506"/>
                  </a:lnTo>
                  <a:lnTo>
                    <a:pt x="470658" y="286573"/>
                  </a:lnTo>
                  <a:lnTo>
                    <a:pt x="456805" y="331343"/>
                  </a:lnTo>
                  <a:lnTo>
                    <a:pt x="434885" y="371857"/>
                  </a:lnTo>
                  <a:lnTo>
                    <a:pt x="405855" y="407155"/>
                  </a:lnTo>
                  <a:lnTo>
                    <a:pt x="370670" y="436279"/>
                  </a:lnTo>
                  <a:lnTo>
                    <a:pt x="330285" y="458269"/>
                  </a:lnTo>
                  <a:lnTo>
                    <a:pt x="285658" y="472166"/>
                  </a:lnTo>
                  <a:lnTo>
                    <a:pt x="237744" y="477012"/>
                  </a:lnTo>
                  <a:lnTo>
                    <a:pt x="189829" y="472166"/>
                  </a:lnTo>
                  <a:lnTo>
                    <a:pt x="145202" y="458269"/>
                  </a:lnTo>
                  <a:lnTo>
                    <a:pt x="104817" y="436279"/>
                  </a:lnTo>
                  <a:lnTo>
                    <a:pt x="69632" y="407155"/>
                  </a:lnTo>
                  <a:lnTo>
                    <a:pt x="40602" y="371857"/>
                  </a:lnTo>
                  <a:lnTo>
                    <a:pt x="18682" y="331343"/>
                  </a:lnTo>
                  <a:lnTo>
                    <a:pt x="4829" y="286573"/>
                  </a:lnTo>
                  <a:lnTo>
                    <a:pt x="0" y="238506"/>
                  </a:lnTo>
                  <a:close/>
                </a:path>
              </a:pathLst>
            </a:custGeom>
            <a:ln w="19050">
              <a:solidFill>
                <a:srgbClr val="5634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691296" y="3819252"/>
            <a:ext cx="35623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843B0B"/>
                </a:solidFill>
                <a:latin typeface="Calibri"/>
                <a:cs typeface="Calibri"/>
              </a:rPr>
              <a:t>ANÁLISIS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34475" y="3922883"/>
            <a:ext cx="2825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843B0B"/>
                </a:solidFill>
                <a:latin typeface="Calibri"/>
                <a:cs typeface="Calibri"/>
              </a:rPr>
              <a:t>D</a:t>
            </a:r>
            <a:r>
              <a:rPr sz="900" b="1" dirty="0">
                <a:solidFill>
                  <a:srgbClr val="843B0B"/>
                </a:solidFill>
                <a:latin typeface="Calibri"/>
                <a:cs typeface="Calibri"/>
              </a:rPr>
              <a:t>O</a:t>
            </a:r>
            <a:r>
              <a:rPr sz="900" b="1" spc="-10" dirty="0">
                <a:solidFill>
                  <a:srgbClr val="843B0B"/>
                </a:solidFill>
                <a:latin typeface="Calibri"/>
                <a:cs typeface="Calibri"/>
              </a:rPr>
              <a:t>FA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177153" y="3302889"/>
            <a:ext cx="1372870" cy="1380490"/>
            <a:chOff x="6177153" y="3302889"/>
            <a:chExt cx="1372870" cy="138049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4367" y="3658909"/>
              <a:ext cx="155181" cy="15673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40801" y="3667663"/>
              <a:ext cx="141376" cy="1427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12132" y="4145104"/>
              <a:ext cx="173735" cy="1715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8217" y="4145347"/>
              <a:ext cx="152717" cy="15134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205728" y="3331464"/>
              <a:ext cx="1285240" cy="1224280"/>
            </a:xfrm>
            <a:custGeom>
              <a:avLst/>
              <a:gdLst/>
              <a:ahLst/>
              <a:cxnLst/>
              <a:rect l="l" t="t" r="r" b="b"/>
              <a:pathLst>
                <a:path w="1285240" h="1224279">
                  <a:moveTo>
                    <a:pt x="0" y="611886"/>
                  </a:moveTo>
                  <a:lnTo>
                    <a:pt x="1932" y="564067"/>
                  </a:lnTo>
                  <a:lnTo>
                    <a:pt x="7635" y="517255"/>
                  </a:lnTo>
                  <a:lnTo>
                    <a:pt x="16965" y="471586"/>
                  </a:lnTo>
                  <a:lnTo>
                    <a:pt x="29779" y="427195"/>
                  </a:lnTo>
                  <a:lnTo>
                    <a:pt x="45935" y="384219"/>
                  </a:lnTo>
                  <a:lnTo>
                    <a:pt x="65289" y="342794"/>
                  </a:lnTo>
                  <a:lnTo>
                    <a:pt x="87700" y="303055"/>
                  </a:lnTo>
                  <a:lnTo>
                    <a:pt x="113024" y="265140"/>
                  </a:lnTo>
                  <a:lnTo>
                    <a:pt x="141118" y="229182"/>
                  </a:lnTo>
                  <a:lnTo>
                    <a:pt x="171840" y="195320"/>
                  </a:lnTo>
                  <a:lnTo>
                    <a:pt x="205047" y="163689"/>
                  </a:lnTo>
                  <a:lnTo>
                    <a:pt x="240596" y="134424"/>
                  </a:lnTo>
                  <a:lnTo>
                    <a:pt x="278344" y="107663"/>
                  </a:lnTo>
                  <a:lnTo>
                    <a:pt x="318149" y="83540"/>
                  </a:lnTo>
                  <a:lnTo>
                    <a:pt x="359867" y="62192"/>
                  </a:lnTo>
                  <a:lnTo>
                    <a:pt x="403356" y="43756"/>
                  </a:lnTo>
                  <a:lnTo>
                    <a:pt x="448473" y="28366"/>
                  </a:lnTo>
                  <a:lnTo>
                    <a:pt x="495075" y="16160"/>
                  </a:lnTo>
                  <a:lnTo>
                    <a:pt x="543020" y="7273"/>
                  </a:lnTo>
                  <a:lnTo>
                    <a:pt x="592164" y="1840"/>
                  </a:lnTo>
                  <a:lnTo>
                    <a:pt x="642366" y="0"/>
                  </a:lnTo>
                  <a:lnTo>
                    <a:pt x="692567" y="1840"/>
                  </a:lnTo>
                  <a:lnTo>
                    <a:pt x="741711" y="7273"/>
                  </a:lnTo>
                  <a:lnTo>
                    <a:pt x="789656" y="16160"/>
                  </a:lnTo>
                  <a:lnTo>
                    <a:pt x="836258" y="28366"/>
                  </a:lnTo>
                  <a:lnTo>
                    <a:pt x="881375" y="43756"/>
                  </a:lnTo>
                  <a:lnTo>
                    <a:pt x="924864" y="62192"/>
                  </a:lnTo>
                  <a:lnTo>
                    <a:pt x="966582" y="83540"/>
                  </a:lnTo>
                  <a:lnTo>
                    <a:pt x="1006387" y="107663"/>
                  </a:lnTo>
                  <a:lnTo>
                    <a:pt x="1044135" y="134424"/>
                  </a:lnTo>
                  <a:lnTo>
                    <a:pt x="1079684" y="163689"/>
                  </a:lnTo>
                  <a:lnTo>
                    <a:pt x="1112891" y="195320"/>
                  </a:lnTo>
                  <a:lnTo>
                    <a:pt x="1143613" y="229182"/>
                  </a:lnTo>
                  <a:lnTo>
                    <a:pt x="1171707" y="265140"/>
                  </a:lnTo>
                  <a:lnTo>
                    <a:pt x="1197031" y="303055"/>
                  </a:lnTo>
                  <a:lnTo>
                    <a:pt x="1219442" y="342794"/>
                  </a:lnTo>
                  <a:lnTo>
                    <a:pt x="1238796" y="384219"/>
                  </a:lnTo>
                  <a:lnTo>
                    <a:pt x="1254952" y="427195"/>
                  </a:lnTo>
                  <a:lnTo>
                    <a:pt x="1267766" y="471586"/>
                  </a:lnTo>
                  <a:lnTo>
                    <a:pt x="1277096" y="517255"/>
                  </a:lnTo>
                  <a:lnTo>
                    <a:pt x="1282799" y="564067"/>
                  </a:lnTo>
                  <a:lnTo>
                    <a:pt x="1284732" y="611886"/>
                  </a:lnTo>
                  <a:lnTo>
                    <a:pt x="1282799" y="659704"/>
                  </a:lnTo>
                  <a:lnTo>
                    <a:pt x="1277096" y="706516"/>
                  </a:lnTo>
                  <a:lnTo>
                    <a:pt x="1267766" y="752185"/>
                  </a:lnTo>
                  <a:lnTo>
                    <a:pt x="1254952" y="796576"/>
                  </a:lnTo>
                  <a:lnTo>
                    <a:pt x="1238796" y="839552"/>
                  </a:lnTo>
                  <a:lnTo>
                    <a:pt x="1219442" y="880977"/>
                  </a:lnTo>
                  <a:lnTo>
                    <a:pt x="1197031" y="920716"/>
                  </a:lnTo>
                  <a:lnTo>
                    <a:pt x="1171707" y="958631"/>
                  </a:lnTo>
                  <a:lnTo>
                    <a:pt x="1143613" y="994589"/>
                  </a:lnTo>
                  <a:lnTo>
                    <a:pt x="1112891" y="1028451"/>
                  </a:lnTo>
                  <a:lnTo>
                    <a:pt x="1079684" y="1060082"/>
                  </a:lnTo>
                  <a:lnTo>
                    <a:pt x="1044135" y="1089347"/>
                  </a:lnTo>
                  <a:lnTo>
                    <a:pt x="1006387" y="1116108"/>
                  </a:lnTo>
                  <a:lnTo>
                    <a:pt x="966582" y="1140231"/>
                  </a:lnTo>
                  <a:lnTo>
                    <a:pt x="924864" y="1161579"/>
                  </a:lnTo>
                  <a:lnTo>
                    <a:pt x="881375" y="1180015"/>
                  </a:lnTo>
                  <a:lnTo>
                    <a:pt x="836258" y="1195405"/>
                  </a:lnTo>
                  <a:lnTo>
                    <a:pt x="789656" y="1207611"/>
                  </a:lnTo>
                  <a:lnTo>
                    <a:pt x="741711" y="1216498"/>
                  </a:lnTo>
                  <a:lnTo>
                    <a:pt x="692567" y="1221931"/>
                  </a:lnTo>
                  <a:lnTo>
                    <a:pt x="642366" y="1223772"/>
                  </a:lnTo>
                  <a:lnTo>
                    <a:pt x="592164" y="1221931"/>
                  </a:lnTo>
                  <a:lnTo>
                    <a:pt x="543020" y="1216498"/>
                  </a:lnTo>
                  <a:lnTo>
                    <a:pt x="495075" y="1207611"/>
                  </a:lnTo>
                  <a:lnTo>
                    <a:pt x="448473" y="1195405"/>
                  </a:lnTo>
                  <a:lnTo>
                    <a:pt x="403356" y="1180015"/>
                  </a:lnTo>
                  <a:lnTo>
                    <a:pt x="359867" y="1161579"/>
                  </a:lnTo>
                  <a:lnTo>
                    <a:pt x="318149" y="1140231"/>
                  </a:lnTo>
                  <a:lnTo>
                    <a:pt x="278344" y="1116108"/>
                  </a:lnTo>
                  <a:lnTo>
                    <a:pt x="240596" y="1089347"/>
                  </a:lnTo>
                  <a:lnTo>
                    <a:pt x="205047" y="1060082"/>
                  </a:lnTo>
                  <a:lnTo>
                    <a:pt x="171840" y="1028451"/>
                  </a:lnTo>
                  <a:lnTo>
                    <a:pt x="141118" y="994589"/>
                  </a:lnTo>
                  <a:lnTo>
                    <a:pt x="113024" y="958631"/>
                  </a:lnTo>
                  <a:lnTo>
                    <a:pt x="87700" y="920716"/>
                  </a:lnTo>
                  <a:lnTo>
                    <a:pt x="65289" y="880977"/>
                  </a:lnTo>
                  <a:lnTo>
                    <a:pt x="45935" y="839552"/>
                  </a:lnTo>
                  <a:lnTo>
                    <a:pt x="29779" y="796576"/>
                  </a:lnTo>
                  <a:lnTo>
                    <a:pt x="16965" y="752185"/>
                  </a:lnTo>
                  <a:lnTo>
                    <a:pt x="7635" y="706516"/>
                  </a:lnTo>
                  <a:lnTo>
                    <a:pt x="1932" y="659704"/>
                  </a:lnTo>
                  <a:lnTo>
                    <a:pt x="0" y="611886"/>
                  </a:lnTo>
                  <a:close/>
                </a:path>
              </a:pathLst>
            </a:custGeom>
            <a:ln w="57149">
              <a:solidFill>
                <a:srgbClr val="855A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193536" y="3329940"/>
              <a:ext cx="407034" cy="408940"/>
            </a:xfrm>
            <a:custGeom>
              <a:avLst/>
              <a:gdLst/>
              <a:ahLst/>
              <a:cxnLst/>
              <a:rect l="l" t="t" r="r" b="b"/>
              <a:pathLst>
                <a:path w="407034" h="408939">
                  <a:moveTo>
                    <a:pt x="203454" y="0"/>
                  </a:moveTo>
                  <a:lnTo>
                    <a:pt x="156802" y="5393"/>
                  </a:lnTo>
                  <a:lnTo>
                    <a:pt x="113977" y="20756"/>
                  </a:lnTo>
                  <a:lnTo>
                    <a:pt x="76201" y="44862"/>
                  </a:lnTo>
                  <a:lnTo>
                    <a:pt x="44694" y="76487"/>
                  </a:lnTo>
                  <a:lnTo>
                    <a:pt x="20678" y="114405"/>
                  </a:lnTo>
                  <a:lnTo>
                    <a:pt x="5373" y="157390"/>
                  </a:lnTo>
                  <a:lnTo>
                    <a:pt x="0" y="204215"/>
                  </a:lnTo>
                  <a:lnTo>
                    <a:pt x="5373" y="251041"/>
                  </a:lnTo>
                  <a:lnTo>
                    <a:pt x="20678" y="294026"/>
                  </a:lnTo>
                  <a:lnTo>
                    <a:pt x="44694" y="331944"/>
                  </a:lnTo>
                  <a:lnTo>
                    <a:pt x="76201" y="363569"/>
                  </a:lnTo>
                  <a:lnTo>
                    <a:pt x="113977" y="387675"/>
                  </a:lnTo>
                  <a:lnTo>
                    <a:pt x="156802" y="403038"/>
                  </a:lnTo>
                  <a:lnTo>
                    <a:pt x="203454" y="408431"/>
                  </a:lnTo>
                  <a:lnTo>
                    <a:pt x="250105" y="403038"/>
                  </a:lnTo>
                  <a:lnTo>
                    <a:pt x="292930" y="387675"/>
                  </a:lnTo>
                  <a:lnTo>
                    <a:pt x="330706" y="363569"/>
                  </a:lnTo>
                  <a:lnTo>
                    <a:pt x="362213" y="331944"/>
                  </a:lnTo>
                  <a:lnTo>
                    <a:pt x="386229" y="294026"/>
                  </a:lnTo>
                  <a:lnTo>
                    <a:pt x="401534" y="251041"/>
                  </a:lnTo>
                  <a:lnTo>
                    <a:pt x="406908" y="204215"/>
                  </a:lnTo>
                  <a:lnTo>
                    <a:pt x="401534" y="157390"/>
                  </a:lnTo>
                  <a:lnTo>
                    <a:pt x="386229" y="114405"/>
                  </a:lnTo>
                  <a:lnTo>
                    <a:pt x="362213" y="76487"/>
                  </a:lnTo>
                  <a:lnTo>
                    <a:pt x="330706" y="44862"/>
                  </a:lnTo>
                  <a:lnTo>
                    <a:pt x="292930" y="20756"/>
                  </a:lnTo>
                  <a:lnTo>
                    <a:pt x="250105" y="5393"/>
                  </a:lnTo>
                  <a:lnTo>
                    <a:pt x="20345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92596" y="3422904"/>
              <a:ext cx="222503" cy="22402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142988" y="3351276"/>
              <a:ext cx="407034" cy="408940"/>
            </a:xfrm>
            <a:custGeom>
              <a:avLst/>
              <a:gdLst/>
              <a:ahLst/>
              <a:cxnLst/>
              <a:rect l="l" t="t" r="r" b="b"/>
              <a:pathLst>
                <a:path w="407034" h="408939">
                  <a:moveTo>
                    <a:pt x="203454" y="0"/>
                  </a:moveTo>
                  <a:lnTo>
                    <a:pt x="156802" y="5393"/>
                  </a:lnTo>
                  <a:lnTo>
                    <a:pt x="113977" y="20756"/>
                  </a:lnTo>
                  <a:lnTo>
                    <a:pt x="76201" y="44862"/>
                  </a:lnTo>
                  <a:lnTo>
                    <a:pt x="44694" y="76487"/>
                  </a:lnTo>
                  <a:lnTo>
                    <a:pt x="20678" y="114405"/>
                  </a:lnTo>
                  <a:lnTo>
                    <a:pt x="5373" y="157390"/>
                  </a:lnTo>
                  <a:lnTo>
                    <a:pt x="0" y="204215"/>
                  </a:lnTo>
                  <a:lnTo>
                    <a:pt x="5373" y="251041"/>
                  </a:lnTo>
                  <a:lnTo>
                    <a:pt x="20678" y="294026"/>
                  </a:lnTo>
                  <a:lnTo>
                    <a:pt x="44694" y="331944"/>
                  </a:lnTo>
                  <a:lnTo>
                    <a:pt x="76201" y="363569"/>
                  </a:lnTo>
                  <a:lnTo>
                    <a:pt x="113977" y="387675"/>
                  </a:lnTo>
                  <a:lnTo>
                    <a:pt x="156802" y="403038"/>
                  </a:lnTo>
                  <a:lnTo>
                    <a:pt x="203454" y="408431"/>
                  </a:lnTo>
                  <a:lnTo>
                    <a:pt x="250105" y="403038"/>
                  </a:lnTo>
                  <a:lnTo>
                    <a:pt x="292930" y="387675"/>
                  </a:lnTo>
                  <a:lnTo>
                    <a:pt x="330706" y="363569"/>
                  </a:lnTo>
                  <a:lnTo>
                    <a:pt x="362213" y="331944"/>
                  </a:lnTo>
                  <a:lnTo>
                    <a:pt x="386229" y="294026"/>
                  </a:lnTo>
                  <a:lnTo>
                    <a:pt x="401534" y="251041"/>
                  </a:lnTo>
                  <a:lnTo>
                    <a:pt x="406908" y="204215"/>
                  </a:lnTo>
                  <a:lnTo>
                    <a:pt x="401534" y="157390"/>
                  </a:lnTo>
                  <a:lnTo>
                    <a:pt x="386229" y="114405"/>
                  </a:lnTo>
                  <a:lnTo>
                    <a:pt x="362213" y="76487"/>
                  </a:lnTo>
                  <a:lnTo>
                    <a:pt x="330706" y="44862"/>
                  </a:lnTo>
                  <a:lnTo>
                    <a:pt x="292930" y="20756"/>
                  </a:lnTo>
                  <a:lnTo>
                    <a:pt x="250105" y="5393"/>
                  </a:lnTo>
                  <a:lnTo>
                    <a:pt x="203454" y="0"/>
                  </a:lnTo>
                  <a:close/>
                </a:path>
              </a:pathLst>
            </a:custGeom>
            <a:solidFill>
              <a:srgbClr val="F1A2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43572" y="3454908"/>
              <a:ext cx="196595" cy="19964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193536" y="4236720"/>
              <a:ext cx="407034" cy="408940"/>
            </a:xfrm>
            <a:custGeom>
              <a:avLst/>
              <a:gdLst/>
              <a:ahLst/>
              <a:cxnLst/>
              <a:rect l="l" t="t" r="r" b="b"/>
              <a:pathLst>
                <a:path w="407034" h="408939">
                  <a:moveTo>
                    <a:pt x="203454" y="0"/>
                  </a:moveTo>
                  <a:lnTo>
                    <a:pt x="156802" y="5393"/>
                  </a:lnTo>
                  <a:lnTo>
                    <a:pt x="113977" y="20756"/>
                  </a:lnTo>
                  <a:lnTo>
                    <a:pt x="76201" y="44862"/>
                  </a:lnTo>
                  <a:lnTo>
                    <a:pt x="44694" y="76487"/>
                  </a:lnTo>
                  <a:lnTo>
                    <a:pt x="20678" y="114405"/>
                  </a:lnTo>
                  <a:lnTo>
                    <a:pt x="5373" y="157390"/>
                  </a:lnTo>
                  <a:lnTo>
                    <a:pt x="0" y="204215"/>
                  </a:lnTo>
                  <a:lnTo>
                    <a:pt x="5373" y="251041"/>
                  </a:lnTo>
                  <a:lnTo>
                    <a:pt x="20678" y="294026"/>
                  </a:lnTo>
                  <a:lnTo>
                    <a:pt x="44694" y="331944"/>
                  </a:lnTo>
                  <a:lnTo>
                    <a:pt x="76201" y="363569"/>
                  </a:lnTo>
                  <a:lnTo>
                    <a:pt x="113977" y="387675"/>
                  </a:lnTo>
                  <a:lnTo>
                    <a:pt x="156802" y="403038"/>
                  </a:lnTo>
                  <a:lnTo>
                    <a:pt x="203454" y="408431"/>
                  </a:lnTo>
                  <a:lnTo>
                    <a:pt x="250105" y="403038"/>
                  </a:lnTo>
                  <a:lnTo>
                    <a:pt x="292930" y="387675"/>
                  </a:lnTo>
                  <a:lnTo>
                    <a:pt x="330706" y="363569"/>
                  </a:lnTo>
                  <a:lnTo>
                    <a:pt x="362213" y="331944"/>
                  </a:lnTo>
                  <a:lnTo>
                    <a:pt x="386229" y="294026"/>
                  </a:lnTo>
                  <a:lnTo>
                    <a:pt x="401534" y="251041"/>
                  </a:lnTo>
                  <a:lnTo>
                    <a:pt x="406908" y="204215"/>
                  </a:lnTo>
                  <a:lnTo>
                    <a:pt x="401534" y="157390"/>
                  </a:lnTo>
                  <a:lnTo>
                    <a:pt x="386229" y="114405"/>
                  </a:lnTo>
                  <a:lnTo>
                    <a:pt x="362213" y="76487"/>
                  </a:lnTo>
                  <a:lnTo>
                    <a:pt x="330706" y="44862"/>
                  </a:lnTo>
                  <a:lnTo>
                    <a:pt x="292930" y="20756"/>
                  </a:lnTo>
                  <a:lnTo>
                    <a:pt x="250105" y="5393"/>
                  </a:lnTo>
                  <a:lnTo>
                    <a:pt x="203454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98691" y="4341876"/>
              <a:ext cx="198120" cy="19812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082028" y="4274820"/>
              <a:ext cx="407034" cy="408940"/>
            </a:xfrm>
            <a:custGeom>
              <a:avLst/>
              <a:gdLst/>
              <a:ahLst/>
              <a:cxnLst/>
              <a:rect l="l" t="t" r="r" b="b"/>
              <a:pathLst>
                <a:path w="407034" h="408939">
                  <a:moveTo>
                    <a:pt x="203454" y="0"/>
                  </a:moveTo>
                  <a:lnTo>
                    <a:pt x="156802" y="5393"/>
                  </a:lnTo>
                  <a:lnTo>
                    <a:pt x="113977" y="20756"/>
                  </a:lnTo>
                  <a:lnTo>
                    <a:pt x="76201" y="44862"/>
                  </a:lnTo>
                  <a:lnTo>
                    <a:pt x="44694" y="76487"/>
                  </a:lnTo>
                  <a:lnTo>
                    <a:pt x="20678" y="114405"/>
                  </a:lnTo>
                  <a:lnTo>
                    <a:pt x="5373" y="157390"/>
                  </a:lnTo>
                  <a:lnTo>
                    <a:pt x="0" y="204215"/>
                  </a:lnTo>
                  <a:lnTo>
                    <a:pt x="5373" y="251041"/>
                  </a:lnTo>
                  <a:lnTo>
                    <a:pt x="20678" y="294026"/>
                  </a:lnTo>
                  <a:lnTo>
                    <a:pt x="44694" y="331944"/>
                  </a:lnTo>
                  <a:lnTo>
                    <a:pt x="76201" y="363569"/>
                  </a:lnTo>
                  <a:lnTo>
                    <a:pt x="113977" y="387675"/>
                  </a:lnTo>
                  <a:lnTo>
                    <a:pt x="156802" y="403038"/>
                  </a:lnTo>
                  <a:lnTo>
                    <a:pt x="203454" y="408431"/>
                  </a:lnTo>
                  <a:lnTo>
                    <a:pt x="250105" y="403038"/>
                  </a:lnTo>
                  <a:lnTo>
                    <a:pt x="292930" y="387675"/>
                  </a:lnTo>
                  <a:lnTo>
                    <a:pt x="330706" y="363569"/>
                  </a:lnTo>
                  <a:lnTo>
                    <a:pt x="362213" y="331944"/>
                  </a:lnTo>
                  <a:lnTo>
                    <a:pt x="386229" y="294026"/>
                  </a:lnTo>
                  <a:lnTo>
                    <a:pt x="401534" y="251041"/>
                  </a:lnTo>
                  <a:lnTo>
                    <a:pt x="406908" y="204215"/>
                  </a:lnTo>
                  <a:lnTo>
                    <a:pt x="401534" y="157390"/>
                  </a:lnTo>
                  <a:lnTo>
                    <a:pt x="386229" y="114405"/>
                  </a:lnTo>
                  <a:lnTo>
                    <a:pt x="362213" y="76487"/>
                  </a:lnTo>
                  <a:lnTo>
                    <a:pt x="330706" y="44862"/>
                  </a:lnTo>
                  <a:lnTo>
                    <a:pt x="292930" y="20756"/>
                  </a:lnTo>
                  <a:lnTo>
                    <a:pt x="250105" y="5393"/>
                  </a:lnTo>
                  <a:lnTo>
                    <a:pt x="203454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70420" y="4326636"/>
              <a:ext cx="246887" cy="24841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183859" y="3335286"/>
              <a:ext cx="1303655" cy="1320800"/>
            </a:xfrm>
            <a:custGeom>
              <a:avLst/>
              <a:gdLst/>
              <a:ahLst/>
              <a:cxnLst/>
              <a:rect l="l" t="t" r="r" b="b"/>
              <a:pathLst>
                <a:path w="1303654" h="1320800">
                  <a:moveTo>
                    <a:pt x="137591" y="422770"/>
                  </a:moveTo>
                  <a:lnTo>
                    <a:pt x="101257" y="319189"/>
                  </a:lnTo>
                  <a:lnTo>
                    <a:pt x="0" y="361594"/>
                  </a:lnTo>
                  <a:lnTo>
                    <a:pt x="137591" y="422770"/>
                  </a:lnTo>
                  <a:close/>
                </a:path>
                <a:path w="1303654" h="1320800">
                  <a:moveTo>
                    <a:pt x="453694" y="1174203"/>
                  </a:moveTo>
                  <a:lnTo>
                    <a:pt x="357568" y="1227162"/>
                  </a:lnTo>
                  <a:lnTo>
                    <a:pt x="415518" y="1320368"/>
                  </a:lnTo>
                  <a:lnTo>
                    <a:pt x="453694" y="1174203"/>
                  </a:lnTo>
                  <a:close/>
                </a:path>
                <a:path w="1303654" h="1320800">
                  <a:moveTo>
                    <a:pt x="1023023" y="102450"/>
                  </a:moveTo>
                  <a:lnTo>
                    <a:pt x="983640" y="0"/>
                  </a:lnTo>
                  <a:lnTo>
                    <a:pt x="918641" y="136372"/>
                  </a:lnTo>
                  <a:lnTo>
                    <a:pt x="1023023" y="102450"/>
                  </a:lnTo>
                  <a:close/>
                </a:path>
                <a:path w="1303654" h="1320800">
                  <a:moveTo>
                    <a:pt x="1303553" y="964311"/>
                  </a:moveTo>
                  <a:lnTo>
                    <a:pt x="1170089" y="894562"/>
                  </a:lnTo>
                  <a:lnTo>
                    <a:pt x="1199819" y="1000239"/>
                  </a:lnTo>
                  <a:lnTo>
                    <a:pt x="1303553" y="964311"/>
                  </a:lnTo>
                  <a:close/>
                </a:path>
              </a:pathLst>
            </a:custGeom>
            <a:solidFill>
              <a:srgbClr val="855A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679025" y="2818595"/>
            <a:ext cx="747395" cy="65913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495"/>
              </a:spcBef>
            </a:pPr>
            <a:r>
              <a:rPr sz="700" b="1" spc="-5" dirty="0">
                <a:latin typeface="Calibri"/>
                <a:cs typeface="Calibri"/>
              </a:rPr>
              <a:t>DEBILIDADES</a:t>
            </a:r>
            <a:endParaRPr sz="700">
              <a:latin typeface="Calibri"/>
              <a:cs typeface="Calibri"/>
            </a:endParaRPr>
          </a:p>
          <a:p>
            <a:pPr marL="107314" marR="5080" indent="-107314">
              <a:lnSpc>
                <a:spcPct val="100000"/>
              </a:lnSpc>
              <a:spcBef>
                <a:spcPts val="390"/>
              </a:spcBef>
              <a:buFont typeface="Arial MT"/>
              <a:buChar char="•"/>
              <a:tabLst>
                <a:tab pos="107314" algn="l"/>
              </a:tabLst>
            </a:pPr>
            <a:r>
              <a:rPr sz="700" spc="-5" dirty="0">
                <a:latin typeface="Calibri"/>
                <a:cs typeface="Calibri"/>
              </a:rPr>
              <a:t>Des</a:t>
            </a:r>
            <a:r>
              <a:rPr sz="700" dirty="0">
                <a:latin typeface="Calibri"/>
                <a:cs typeface="Calibri"/>
              </a:rPr>
              <a:t>c</a:t>
            </a:r>
            <a:r>
              <a:rPr sz="700" spc="-5" dirty="0">
                <a:latin typeface="Calibri"/>
                <a:cs typeface="Calibri"/>
              </a:rPr>
              <a:t>o</a:t>
            </a:r>
            <a:r>
              <a:rPr sz="700" spc="-15" dirty="0">
                <a:latin typeface="Calibri"/>
                <a:cs typeface="Calibri"/>
              </a:rPr>
              <a:t>n</a:t>
            </a:r>
            <a:r>
              <a:rPr sz="700" spc="-5" dirty="0">
                <a:latin typeface="Calibri"/>
                <a:cs typeface="Calibri"/>
              </a:rPr>
              <a:t>o</a:t>
            </a:r>
            <a:r>
              <a:rPr sz="700" dirty="0">
                <a:latin typeface="Calibri"/>
                <a:cs typeface="Calibri"/>
              </a:rPr>
              <a:t>c</a:t>
            </a:r>
            <a:r>
              <a:rPr sz="700" spc="-10" dirty="0">
                <a:latin typeface="Calibri"/>
                <a:cs typeface="Calibri"/>
              </a:rPr>
              <a:t>imi</a:t>
            </a:r>
            <a:r>
              <a:rPr sz="700" spc="-5" dirty="0">
                <a:latin typeface="Calibri"/>
                <a:cs typeface="Calibri"/>
              </a:rPr>
              <a:t>e</a:t>
            </a:r>
            <a:r>
              <a:rPr sz="700" spc="-15" dirty="0">
                <a:latin typeface="Calibri"/>
                <a:cs typeface="Calibri"/>
              </a:rPr>
              <a:t>nt</a:t>
            </a:r>
            <a:r>
              <a:rPr sz="700" spc="-5" dirty="0">
                <a:latin typeface="Calibri"/>
                <a:cs typeface="Calibri"/>
              </a:rPr>
              <a:t>o  del</a:t>
            </a:r>
            <a:r>
              <a:rPr sz="700" spc="-3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marco legal</a:t>
            </a:r>
            <a:endParaRPr sz="700">
              <a:latin typeface="Calibri"/>
              <a:cs typeface="Calibri"/>
            </a:endParaRPr>
          </a:p>
          <a:p>
            <a:pPr marL="84455" marR="5080" indent="-84455">
              <a:lnSpc>
                <a:spcPct val="100000"/>
              </a:lnSpc>
              <a:buFont typeface="Arial MT"/>
              <a:buChar char="•"/>
              <a:tabLst>
                <a:tab pos="84455" algn="l"/>
              </a:tabLst>
            </a:pPr>
            <a:r>
              <a:rPr sz="700" spc="-5" dirty="0">
                <a:latin typeface="Calibri"/>
                <a:cs typeface="Calibri"/>
              </a:rPr>
              <a:t>Falta consenso en </a:t>
            </a:r>
            <a:r>
              <a:rPr sz="700" spc="-14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</a:t>
            </a:r>
            <a:r>
              <a:rPr sz="700" spc="-5" dirty="0">
                <a:latin typeface="Calibri"/>
                <a:cs typeface="Calibri"/>
              </a:rPr>
              <a:t>a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o</a:t>
            </a:r>
            <a:r>
              <a:rPr sz="700" spc="-10" dirty="0">
                <a:latin typeface="Calibri"/>
                <a:cs typeface="Calibri"/>
              </a:rPr>
              <a:t>rg</a:t>
            </a:r>
            <a:r>
              <a:rPr sz="700" spc="-5" dirty="0">
                <a:latin typeface="Calibri"/>
                <a:cs typeface="Calibri"/>
              </a:rPr>
              <a:t>a</a:t>
            </a:r>
            <a:r>
              <a:rPr sz="700" spc="-15" dirty="0">
                <a:latin typeface="Calibri"/>
                <a:cs typeface="Calibri"/>
              </a:rPr>
              <a:t>n</a:t>
            </a:r>
            <a:r>
              <a:rPr sz="700" spc="-10" dirty="0">
                <a:latin typeface="Calibri"/>
                <a:cs typeface="Calibri"/>
              </a:rPr>
              <a:t>i</a:t>
            </a:r>
            <a:r>
              <a:rPr sz="700" spc="-5" dirty="0">
                <a:latin typeface="Calibri"/>
                <a:cs typeface="Calibri"/>
              </a:rPr>
              <a:t>za</a:t>
            </a:r>
            <a:r>
              <a:rPr sz="700" dirty="0">
                <a:latin typeface="Calibri"/>
                <a:cs typeface="Calibri"/>
              </a:rPr>
              <a:t>c</a:t>
            </a:r>
            <a:r>
              <a:rPr sz="700" spc="-10" dirty="0">
                <a:latin typeface="Calibri"/>
                <a:cs typeface="Calibri"/>
              </a:rPr>
              <a:t>i</a:t>
            </a:r>
            <a:r>
              <a:rPr sz="700" spc="-5" dirty="0">
                <a:latin typeface="Calibri"/>
                <a:cs typeface="Calibri"/>
              </a:rPr>
              <a:t>ón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43338" y="1895676"/>
            <a:ext cx="3260725" cy="88074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23240">
              <a:lnSpc>
                <a:spcPct val="131300"/>
              </a:lnSpc>
              <a:spcBef>
                <a:spcPts val="40"/>
              </a:spcBef>
            </a:pPr>
            <a:r>
              <a:rPr sz="800" b="1" dirty="0">
                <a:latin typeface="Calibri"/>
                <a:cs typeface="Calibri"/>
              </a:rPr>
              <a:t>PROBLEMA: </a:t>
            </a:r>
            <a:r>
              <a:rPr sz="800" b="1" spc="-5" dirty="0">
                <a:latin typeface="Calibri"/>
                <a:cs typeface="Calibri"/>
              </a:rPr>
              <a:t>Invasión </a:t>
            </a:r>
            <a:r>
              <a:rPr sz="800" b="1" dirty="0">
                <a:latin typeface="Calibri"/>
                <a:cs typeface="Calibri"/>
              </a:rPr>
              <a:t>de </a:t>
            </a:r>
            <a:r>
              <a:rPr sz="800" b="1" spc="-5" dirty="0">
                <a:latin typeface="Calibri"/>
                <a:cs typeface="Calibri"/>
              </a:rPr>
              <a:t>espacios públicos con </a:t>
            </a:r>
            <a:r>
              <a:rPr sz="800" b="1" dirty="0">
                <a:latin typeface="Calibri"/>
                <a:cs typeface="Calibri"/>
              </a:rPr>
              <a:t>ventas </a:t>
            </a:r>
            <a:r>
              <a:rPr sz="800" b="1" spc="-5" dirty="0">
                <a:latin typeface="Calibri"/>
                <a:cs typeface="Calibri"/>
              </a:rPr>
              <a:t>informales </a:t>
            </a:r>
            <a:r>
              <a:rPr sz="800" b="1" spc="-17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Causa: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Falta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regulación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y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organización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vendedores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ambulantes 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Objetivo</a:t>
            </a:r>
            <a:r>
              <a:rPr sz="800" b="1" spc="-4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específico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asociado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</a:t>
            </a:r>
            <a:r>
              <a:rPr sz="800" b="1" spc="-5" dirty="0">
                <a:latin typeface="Calibri"/>
                <a:cs typeface="Calibri"/>
              </a:rPr>
              <a:t> la causa</a:t>
            </a:r>
            <a:r>
              <a:rPr sz="800" spc="-5" dirty="0">
                <a:latin typeface="Calibri"/>
                <a:cs typeface="Calibri"/>
              </a:rPr>
              <a:t>: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700" spc="-5" dirty="0">
                <a:latin typeface="Calibri"/>
                <a:cs typeface="Calibri"/>
              </a:rPr>
              <a:t>Desarrollar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acuerdos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para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la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formalización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y localización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concertada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los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vendedores</a:t>
            </a:r>
            <a:endParaRPr sz="700">
              <a:latin typeface="Calibri"/>
              <a:cs typeface="Calibri"/>
            </a:endParaRPr>
          </a:p>
          <a:p>
            <a:pPr marL="35560">
              <a:lnSpc>
                <a:spcPct val="100000"/>
              </a:lnSpc>
              <a:spcBef>
                <a:spcPts val="620"/>
              </a:spcBef>
              <a:tabLst>
                <a:tab pos="2573655" algn="l"/>
              </a:tabLst>
            </a:pPr>
            <a:r>
              <a:rPr sz="1100" spc="-5" dirty="0">
                <a:solidFill>
                  <a:srgbClr val="C00000"/>
                </a:solidFill>
                <a:latin typeface="Arial MT"/>
                <a:cs typeface="Arial MT"/>
              </a:rPr>
              <a:t>AP</a:t>
            </a:r>
            <a:r>
              <a:rPr sz="1100" spc="-10" dirty="0">
                <a:solidFill>
                  <a:srgbClr val="C00000"/>
                </a:solidFill>
                <a:latin typeface="Arial MT"/>
                <a:cs typeface="Arial MT"/>
              </a:rPr>
              <a:t>R</a:t>
            </a:r>
            <a:r>
              <a:rPr sz="1100" spc="5" dirty="0">
                <a:solidFill>
                  <a:srgbClr val="C00000"/>
                </a:solidFill>
                <a:latin typeface="Arial MT"/>
                <a:cs typeface="Arial MT"/>
              </a:rPr>
              <a:t>O</a:t>
            </a:r>
            <a:r>
              <a:rPr sz="1100" spc="-5" dirty="0">
                <a:solidFill>
                  <a:srgbClr val="C00000"/>
                </a:solidFill>
                <a:latin typeface="Arial MT"/>
                <a:cs typeface="Arial MT"/>
              </a:rPr>
              <a:t>VE</a:t>
            </a:r>
            <a:r>
              <a:rPr sz="1100" spc="-10" dirty="0">
                <a:solidFill>
                  <a:srgbClr val="C00000"/>
                </a:solidFill>
                <a:latin typeface="Arial MT"/>
                <a:cs typeface="Arial MT"/>
              </a:rPr>
              <a:t>CH</a:t>
            </a:r>
            <a:r>
              <a:rPr sz="1100" spc="-5" dirty="0">
                <a:solidFill>
                  <a:srgbClr val="C00000"/>
                </a:solidFill>
                <a:latin typeface="Arial MT"/>
                <a:cs typeface="Arial MT"/>
              </a:rPr>
              <a:t>A</a:t>
            </a:r>
            <a:r>
              <a:rPr sz="1100" dirty="0">
                <a:solidFill>
                  <a:srgbClr val="C00000"/>
                </a:solidFill>
                <a:latin typeface="Arial MT"/>
                <a:cs typeface="Arial MT"/>
              </a:rPr>
              <a:t>R	</a:t>
            </a:r>
            <a:r>
              <a:rPr sz="1100" spc="-5" dirty="0">
                <a:solidFill>
                  <a:srgbClr val="C00000"/>
                </a:solidFill>
                <a:latin typeface="Arial MT"/>
                <a:cs typeface="Arial MT"/>
              </a:rPr>
              <a:t>S</a:t>
            </a:r>
            <a:r>
              <a:rPr sz="1100" spc="-10" dirty="0">
                <a:solidFill>
                  <a:srgbClr val="C00000"/>
                </a:solidFill>
                <a:latin typeface="Arial MT"/>
                <a:cs typeface="Arial MT"/>
              </a:rPr>
              <a:t>U</a:t>
            </a:r>
            <a:r>
              <a:rPr sz="1100" spc="-5" dirty="0">
                <a:solidFill>
                  <a:srgbClr val="C00000"/>
                </a:solidFill>
                <a:latin typeface="Arial MT"/>
                <a:cs typeface="Arial MT"/>
              </a:rPr>
              <a:t>PE</a:t>
            </a:r>
            <a:r>
              <a:rPr sz="1100" spc="-10" dirty="0">
                <a:solidFill>
                  <a:srgbClr val="C00000"/>
                </a:solidFill>
                <a:latin typeface="Arial MT"/>
                <a:cs typeface="Arial MT"/>
              </a:rPr>
              <a:t>R</a:t>
            </a:r>
            <a:r>
              <a:rPr sz="1100" spc="-5" dirty="0">
                <a:solidFill>
                  <a:srgbClr val="C00000"/>
                </a:solidFill>
                <a:latin typeface="Arial MT"/>
                <a:cs typeface="Arial MT"/>
              </a:rPr>
              <a:t>AR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628178" y="1022999"/>
            <a:ext cx="20980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4.2.</a:t>
            </a:r>
            <a:r>
              <a:rPr spc="-1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Análisis</a:t>
            </a:r>
            <a:r>
              <a:rPr spc="-3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spc="-15" dirty="0">
                <a:solidFill>
                  <a:srgbClr val="C00000"/>
                </a:solidFill>
              </a:rPr>
              <a:t> contextos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5147406" y="3614441"/>
            <a:ext cx="8743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C55A11"/>
                </a:solidFill>
                <a:latin typeface="Calibri"/>
                <a:cs typeface="Calibri"/>
              </a:rPr>
              <a:t>A</a:t>
            </a:r>
            <a:r>
              <a:rPr sz="1800" spc="10" dirty="0">
                <a:solidFill>
                  <a:srgbClr val="C55A11"/>
                </a:solidFill>
                <a:latin typeface="Calibri"/>
                <a:cs typeface="Calibri"/>
              </a:rPr>
              <a:t>C</a:t>
            </a:r>
            <a:r>
              <a:rPr sz="1800" spc="-50" dirty="0">
                <a:solidFill>
                  <a:srgbClr val="C55A11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srgbClr val="C55A11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srgbClr val="C55A11"/>
                </a:solidFill>
                <a:latin typeface="Calibri"/>
                <a:cs typeface="Calibri"/>
              </a:rPr>
              <a:t>R</a:t>
            </a:r>
            <a:r>
              <a:rPr sz="1800" spc="-15" dirty="0">
                <a:solidFill>
                  <a:srgbClr val="C55A11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C55A11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96627" y="3644159"/>
            <a:ext cx="8743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C55A11"/>
                </a:solidFill>
                <a:latin typeface="Calibri"/>
                <a:cs typeface="Calibri"/>
              </a:rPr>
              <a:t>A</a:t>
            </a:r>
            <a:r>
              <a:rPr sz="1800" spc="10" dirty="0">
                <a:solidFill>
                  <a:srgbClr val="C55A11"/>
                </a:solidFill>
                <a:latin typeface="Calibri"/>
                <a:cs typeface="Calibri"/>
              </a:rPr>
              <a:t>C</a:t>
            </a:r>
            <a:r>
              <a:rPr sz="1800" spc="-50" dirty="0">
                <a:solidFill>
                  <a:srgbClr val="C55A11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srgbClr val="C55A11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srgbClr val="C55A11"/>
                </a:solidFill>
                <a:latin typeface="Calibri"/>
                <a:cs typeface="Calibri"/>
              </a:rPr>
              <a:t>R</a:t>
            </a:r>
            <a:r>
              <a:rPr sz="1800" spc="-15" dirty="0">
                <a:solidFill>
                  <a:srgbClr val="C55A11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C55A11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40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178" y="1022999"/>
            <a:ext cx="18669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4.3.</a:t>
            </a:r>
            <a:r>
              <a:rPr spc="-30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Metas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del</a:t>
            </a:r>
            <a:r>
              <a:rPr spc="-2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DEMOS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8178" y="1361326"/>
            <a:ext cx="3848100" cy="3846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Espacios</a:t>
            </a:r>
            <a:r>
              <a:rPr sz="12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resultados</a:t>
            </a:r>
            <a:r>
              <a:rPr sz="12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esperados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 marL="24130" marR="5080" algn="just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basa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definición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metas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aprovechamiento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económico,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mantenimiento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mejoramiento 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espacios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públicos</a:t>
            </a:r>
            <a:r>
              <a:rPr sz="1100" spc="-10" dirty="0">
                <a:latin typeface="Calibri"/>
                <a:cs typeface="Calibri"/>
              </a:rPr>
              <a:t>.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Debe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responder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análisis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contexto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realizados.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Estas</a:t>
            </a:r>
            <a:r>
              <a:rPr sz="1100" spc="-5" dirty="0">
                <a:latin typeface="Calibri"/>
                <a:cs typeface="Calibri"/>
              </a:rPr>
              <a:t> metas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se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plantean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individualmente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 </a:t>
            </a:r>
            <a:r>
              <a:rPr sz="1100" spc="-10" dirty="0">
                <a:latin typeface="Calibri"/>
                <a:cs typeface="Calibri"/>
              </a:rPr>
              <a:t>público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5" dirty="0">
                <a:latin typeface="Calibri"/>
                <a:cs typeface="Calibri"/>
              </a:rPr>
              <a:t>segmento de espacio </a:t>
            </a:r>
            <a:r>
              <a:rPr sz="1100" spc="-10" dirty="0">
                <a:latin typeface="Calibri"/>
                <a:cs typeface="Calibri"/>
              </a:rPr>
              <a:t>público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se distribuyen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15" dirty="0">
                <a:latin typeface="Calibri"/>
                <a:cs typeface="Calibri"/>
              </a:rPr>
              <a:t>lo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largo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años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vigencia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  <a:endParaRPr sz="1100">
              <a:latin typeface="Calibri"/>
              <a:cs typeface="Calibri"/>
            </a:endParaRPr>
          </a:p>
          <a:p>
            <a:pPr marL="24765" algn="just">
              <a:lnSpc>
                <a:spcPct val="100000"/>
              </a:lnSpc>
              <a:spcBef>
                <a:spcPts val="725"/>
              </a:spcBef>
            </a:pPr>
            <a:r>
              <a:rPr sz="1100" dirty="0">
                <a:latin typeface="Calibri"/>
                <a:cs typeface="Calibri"/>
              </a:rPr>
              <a:t>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Plan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Acción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incluir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mínimo:</a:t>
            </a:r>
            <a:endParaRPr sz="1100">
              <a:latin typeface="Calibri"/>
              <a:cs typeface="Calibri"/>
            </a:endParaRPr>
          </a:p>
          <a:p>
            <a:pPr marL="196850" marR="5715" indent="-172085" algn="just">
              <a:lnSpc>
                <a:spcPct val="100000"/>
              </a:lnSpc>
              <a:spcBef>
                <a:spcPts val="715"/>
              </a:spcBef>
              <a:buFont typeface="Arial MT"/>
              <a:buChar char="•"/>
              <a:tabLst>
                <a:tab pos="197485" algn="l"/>
              </a:tabLst>
            </a:pPr>
            <a:r>
              <a:rPr sz="1100" spc="-5" dirty="0">
                <a:latin typeface="Calibri"/>
                <a:cs typeface="Calibri"/>
              </a:rPr>
              <a:t>Metas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ejecución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actividades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aprovechamiento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económico </a:t>
            </a:r>
            <a:r>
              <a:rPr sz="1100" spc="-5" dirty="0">
                <a:latin typeface="Calibri"/>
                <a:cs typeface="Calibri"/>
              </a:rPr>
              <a:t>(número de actividades por </a:t>
            </a:r>
            <a:r>
              <a:rPr sz="1100" spc="-10" dirty="0">
                <a:latin typeface="Calibri"/>
                <a:cs typeface="Calibri"/>
              </a:rPr>
              <a:t>año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años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que </a:t>
            </a:r>
            <a:r>
              <a:rPr sz="1100" spc="-15" dirty="0">
                <a:latin typeface="Calibri"/>
                <a:cs typeface="Calibri"/>
              </a:rPr>
              <a:t>se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realizarán)</a:t>
            </a:r>
            <a:endParaRPr sz="1100">
              <a:latin typeface="Calibri"/>
              <a:cs typeface="Calibri"/>
            </a:endParaRPr>
          </a:p>
          <a:p>
            <a:pPr marL="196850" marR="5080" indent="-172720" algn="just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97485" algn="l"/>
              </a:tabLst>
            </a:pPr>
            <a:r>
              <a:rPr sz="1100" spc="-5" dirty="0">
                <a:latin typeface="Calibri"/>
                <a:cs typeface="Calibri"/>
              </a:rPr>
              <a:t>Metas de ejecución de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acciones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mejoramiento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espacio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público </a:t>
            </a:r>
            <a:r>
              <a:rPr sz="1100" spc="-5" dirty="0">
                <a:latin typeface="Calibri"/>
                <a:cs typeface="Calibri"/>
              </a:rPr>
              <a:t>(unidades de medida </a:t>
            </a:r>
            <a:r>
              <a:rPr sz="1100" dirty="0">
                <a:latin typeface="Calibri"/>
                <a:cs typeface="Calibri"/>
              </a:rPr>
              <a:t>por </a:t>
            </a:r>
            <a:r>
              <a:rPr sz="1100" spc="-5" dirty="0">
                <a:latin typeface="Calibri"/>
                <a:cs typeface="Calibri"/>
              </a:rPr>
              <a:t>acción, número de unidades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ejecutar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años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años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ejecutarán)</a:t>
            </a:r>
            <a:endParaRPr sz="1100">
              <a:latin typeface="Calibri"/>
              <a:cs typeface="Calibri"/>
            </a:endParaRPr>
          </a:p>
          <a:p>
            <a:pPr marL="196850" marR="5715" indent="-172720" algn="just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97485" algn="l"/>
              </a:tabLst>
            </a:pPr>
            <a:r>
              <a:rPr sz="1100" spc="-5" dirty="0">
                <a:latin typeface="Calibri"/>
                <a:cs typeface="Calibri"/>
              </a:rPr>
              <a:t>Metas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ejecución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actividades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mantenimiento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periódico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(igual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anterior)</a:t>
            </a:r>
            <a:endParaRPr sz="1100">
              <a:latin typeface="Calibri"/>
              <a:cs typeface="Calibri"/>
            </a:endParaRPr>
          </a:p>
          <a:p>
            <a:pPr marL="196850" marR="5080" indent="-172085" algn="just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97485" algn="l"/>
              </a:tabLst>
            </a:pPr>
            <a:r>
              <a:rPr sz="1100" spc="-5" dirty="0">
                <a:latin typeface="Calibri"/>
                <a:cs typeface="Calibri"/>
              </a:rPr>
              <a:t>Metas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ejecución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actividades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mejoramiento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rutinario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(unidades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cantidades por espacio; se deben ejecutar durante </a:t>
            </a:r>
            <a:r>
              <a:rPr sz="1100" dirty="0">
                <a:latin typeface="Calibri"/>
                <a:cs typeface="Calibri"/>
              </a:rPr>
              <a:t> todos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años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vigencia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0305" y="5349354"/>
            <a:ext cx="383540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Las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tablas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Plan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Acción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deben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acompañarse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planos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 se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indiquen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áreas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1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localización</a:t>
            </a:r>
            <a:r>
              <a:rPr sz="11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todos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sus</a:t>
            </a:r>
            <a:r>
              <a:rPr sz="1100" spc="-5" dirty="0">
                <a:latin typeface="Calibri"/>
                <a:cs typeface="Calibri"/>
              </a:rPr>
              <a:t> elementos.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835598" y="1617055"/>
          <a:ext cx="3796661" cy="39057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7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2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22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2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22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52863">
                <a:tc gridSpan="11">
                  <a:txBody>
                    <a:bodyPr/>
                    <a:lstStyle/>
                    <a:p>
                      <a:pPr algn="ctr">
                        <a:lnSpc>
                          <a:spcPts val="1060"/>
                        </a:lnSpc>
                      </a:pPr>
                      <a:r>
                        <a:rPr sz="900" spc="35" dirty="0">
                          <a:latin typeface="Calibri Light"/>
                          <a:cs typeface="Calibri Light"/>
                        </a:rPr>
                        <a:t>METAS</a:t>
                      </a:r>
                      <a:r>
                        <a:rPr sz="900" spc="10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00" spc="30" dirty="0">
                          <a:latin typeface="Calibri Light"/>
                          <a:cs typeface="Calibri Light"/>
                        </a:rPr>
                        <a:t>EJECUCIÓN</a:t>
                      </a:r>
                      <a:r>
                        <a:rPr sz="900" spc="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00" spc="40" dirty="0">
                          <a:latin typeface="Calibri Light"/>
                          <a:cs typeface="Calibri Light"/>
                        </a:rPr>
                        <a:t>APROVECHAMIENTO</a:t>
                      </a:r>
                      <a:r>
                        <a:rPr sz="900" spc="9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00" spc="35" dirty="0">
                          <a:latin typeface="Calibri Light"/>
                          <a:cs typeface="Calibri Light"/>
                        </a:rPr>
                        <a:t>ECONÓMICO</a:t>
                      </a:r>
                      <a:endParaRPr sz="90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55">
                <a:tc gridSpan="2"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550" spc="-2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550" spc="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50" spc="-5" dirty="0">
                          <a:latin typeface="Calibri"/>
                          <a:cs typeface="Calibri"/>
                        </a:rPr>
                        <a:t>MBR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55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5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550" spc="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S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550" spc="30" dirty="0">
                          <a:latin typeface="Calibri Light"/>
                          <a:cs typeface="Calibri Light"/>
                        </a:rPr>
                        <a:t>FECHA</a:t>
                      </a:r>
                      <a:endParaRPr sz="550">
                        <a:latin typeface="Calibri Light"/>
                        <a:cs typeface="Calibri Light"/>
                      </a:endParaRPr>
                    </a:p>
                  </a:txBody>
                  <a:tcPr marL="0" marR="0" marT="889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550" spc="10" dirty="0">
                          <a:latin typeface="Calibri"/>
                          <a:cs typeface="Calibri"/>
                        </a:rPr>
                        <a:t>26/12/2022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528">
                <a:tc gridSpan="6">
                  <a:txBody>
                    <a:bodyPr/>
                    <a:lstStyle/>
                    <a:p>
                      <a:pPr marL="412115">
                        <a:lnSpc>
                          <a:spcPts val="740"/>
                        </a:lnSpc>
                      </a:pPr>
                      <a:r>
                        <a:rPr sz="65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NU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LE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ICO</a:t>
                      </a:r>
                      <a:r>
                        <a:rPr sz="6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65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S)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sz="650" b="1" spc="-10" dirty="0">
                          <a:latin typeface="Calibri"/>
                          <a:cs typeface="Calibri"/>
                        </a:rPr>
                        <a:t>AÑOS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525">
                <a:tc>
                  <a:txBody>
                    <a:bodyPr/>
                    <a:lstStyle/>
                    <a:p>
                      <a:pPr marL="4445" algn="ctr">
                        <a:lnSpc>
                          <a:spcPts val="645"/>
                        </a:lnSpc>
                        <a:spcBef>
                          <a:spcPts val="95"/>
                        </a:spcBef>
                      </a:pPr>
                      <a:r>
                        <a:rPr sz="550" b="1" spc="5" dirty="0">
                          <a:latin typeface="Calibri"/>
                          <a:cs typeface="Calibri"/>
                        </a:rPr>
                        <a:t>ZONA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95"/>
                        </a:spcBef>
                      </a:pPr>
                      <a:r>
                        <a:rPr sz="550" b="1" spc="-5" dirty="0">
                          <a:latin typeface="Calibri"/>
                          <a:cs typeface="Calibri"/>
                        </a:rPr>
                        <a:t>TRAMO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645"/>
                        </a:lnSpc>
                        <a:spcBef>
                          <a:spcPts val="95"/>
                        </a:spcBef>
                      </a:pPr>
                      <a:r>
                        <a:rPr sz="550" b="1" spc="-5" dirty="0">
                          <a:latin typeface="Calibri"/>
                          <a:cs typeface="Calibri"/>
                        </a:rPr>
                        <a:t>SEGMENTO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2085">
                        <a:lnSpc>
                          <a:spcPts val="645"/>
                        </a:lnSpc>
                        <a:spcBef>
                          <a:spcPts val="95"/>
                        </a:spcBef>
                      </a:pPr>
                      <a:r>
                        <a:rPr sz="550" b="1" spc="-5" dirty="0">
                          <a:latin typeface="Calibri"/>
                          <a:cs typeface="Calibri"/>
                        </a:rPr>
                        <a:t>ACTIVIDADES</a:t>
                      </a:r>
                      <a:r>
                        <a:rPr sz="5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5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b="1" dirty="0">
                          <a:latin typeface="Calibri"/>
                          <a:cs typeface="Calibri"/>
                        </a:rPr>
                        <a:t>APROVECHAMIENTO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45"/>
                        </a:lnSpc>
                        <a:spcBef>
                          <a:spcPts val="95"/>
                        </a:spcBef>
                      </a:pPr>
                      <a:r>
                        <a:rPr sz="550" b="1" dirty="0">
                          <a:latin typeface="Calibri"/>
                          <a:cs typeface="Calibri"/>
                        </a:rPr>
                        <a:t>CANTIDAD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645"/>
                        </a:lnSpc>
                        <a:spcBef>
                          <a:spcPts val="95"/>
                        </a:spcBef>
                      </a:pPr>
                      <a:r>
                        <a:rPr sz="550" b="1" dirty="0">
                          <a:latin typeface="Calibri"/>
                          <a:cs typeface="Calibri"/>
                        </a:rPr>
                        <a:t>1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740"/>
                        </a:lnSpc>
                      </a:pPr>
                      <a:r>
                        <a:rPr sz="650" dirty="0">
                          <a:latin typeface="Calibri"/>
                          <a:cs typeface="Calibri"/>
                        </a:rPr>
                        <a:t>2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740"/>
                        </a:lnSpc>
                      </a:pPr>
                      <a:r>
                        <a:rPr sz="650" dirty="0">
                          <a:latin typeface="Calibri"/>
                          <a:cs typeface="Calibri"/>
                        </a:rPr>
                        <a:t>3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740"/>
                        </a:lnSpc>
                      </a:pPr>
                      <a:r>
                        <a:rPr sz="650" dirty="0">
                          <a:latin typeface="Calibri"/>
                          <a:cs typeface="Calibri"/>
                        </a:rPr>
                        <a:t>4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740"/>
                        </a:lnSpc>
                      </a:pPr>
                      <a:r>
                        <a:rPr sz="650" dirty="0">
                          <a:latin typeface="Calibri"/>
                          <a:cs typeface="Calibri"/>
                        </a:rPr>
                        <a:t>5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255">
                <a:tc row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row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225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KR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13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CL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9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12.1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trucks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BACA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2,0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Actividades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itinerantes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3,0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2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Muppis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publicidad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2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12.2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trucks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BACA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2,0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92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Muppis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publicidad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92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Actividades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itinerantes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3,0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9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12.3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trucks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BACA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92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Muppis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publicidad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92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Actividades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itinerantes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3,0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92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12.4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trucks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BACA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2,0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9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Muppis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publicidad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92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Actividades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itinerantes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3,0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957">
                <a:tc gridSpan="11">
                  <a:txBody>
                    <a:bodyPr/>
                    <a:lstStyle/>
                    <a:p>
                      <a:pPr algn="ctr">
                        <a:lnSpc>
                          <a:spcPts val="1060"/>
                        </a:lnSpc>
                      </a:pPr>
                      <a:r>
                        <a:rPr sz="900" spc="35" dirty="0">
                          <a:latin typeface="Calibri Light"/>
                          <a:cs typeface="Calibri Light"/>
                        </a:rPr>
                        <a:t>METAS</a:t>
                      </a:r>
                      <a:r>
                        <a:rPr sz="900" spc="1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00" spc="30" dirty="0">
                          <a:latin typeface="Calibri Light"/>
                          <a:cs typeface="Calibri Light"/>
                        </a:rPr>
                        <a:t>EJECUCIÓN</a:t>
                      </a:r>
                      <a:r>
                        <a:rPr sz="900" spc="9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00" spc="35" dirty="0">
                          <a:latin typeface="Calibri Light"/>
                          <a:cs typeface="Calibri Light"/>
                        </a:rPr>
                        <a:t>MEJORAMIENTO</a:t>
                      </a:r>
                      <a:r>
                        <a:rPr sz="900" spc="114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00" spc="35" dirty="0">
                          <a:latin typeface="Calibri Light"/>
                          <a:cs typeface="Calibri Light"/>
                        </a:rPr>
                        <a:t>ESPACIO</a:t>
                      </a:r>
                      <a:r>
                        <a:rPr sz="900" spc="12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00" spc="30" dirty="0">
                          <a:latin typeface="Calibri Light"/>
                          <a:cs typeface="Calibri Light"/>
                        </a:rPr>
                        <a:t>PÚBLICO</a:t>
                      </a:r>
                      <a:endParaRPr sz="90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9260">
                <a:tc gridSpan="2"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550" spc="-2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550" spc="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50" spc="-5" dirty="0">
                          <a:latin typeface="Calibri"/>
                          <a:cs typeface="Calibri"/>
                        </a:rPr>
                        <a:t>MBR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55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5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550" spc="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S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550" spc="30" dirty="0">
                          <a:latin typeface="Calibri Light"/>
                          <a:cs typeface="Calibri Light"/>
                        </a:rPr>
                        <a:t>FECHA</a:t>
                      </a:r>
                      <a:endParaRPr sz="550">
                        <a:latin typeface="Calibri Light"/>
                        <a:cs typeface="Calibri Light"/>
                      </a:endParaRPr>
                    </a:p>
                  </a:txBody>
                  <a:tcPr marL="0" marR="0" marT="889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550" spc="10" dirty="0">
                          <a:latin typeface="Calibri"/>
                          <a:cs typeface="Calibri"/>
                        </a:rPr>
                        <a:t>26/12/2022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6526">
                <a:tc gridSpan="6">
                  <a:txBody>
                    <a:bodyPr/>
                    <a:lstStyle/>
                    <a:p>
                      <a:pPr marL="614680">
                        <a:lnSpc>
                          <a:spcPts val="740"/>
                        </a:lnSpc>
                      </a:pPr>
                      <a:r>
                        <a:rPr sz="650" b="1" spc="-10" dirty="0">
                          <a:latin typeface="Calibri"/>
                          <a:cs typeface="Calibri"/>
                        </a:rPr>
                        <a:t>ACCIONES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 MEJORAMIENTO 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ESPACIO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PÚBLICO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(5</a:t>
                      </a:r>
                      <a:r>
                        <a:rPr sz="65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AÑOS)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sz="650" b="1" spc="-10" dirty="0">
                          <a:latin typeface="Calibri"/>
                          <a:cs typeface="Calibri"/>
                        </a:rPr>
                        <a:t>AÑOS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1989">
                <a:tc>
                  <a:txBody>
                    <a:bodyPr/>
                    <a:lstStyle/>
                    <a:p>
                      <a:pPr marL="4445" algn="ctr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b="1" spc="5" dirty="0">
                          <a:latin typeface="Calibri"/>
                          <a:cs typeface="Calibri"/>
                        </a:rPr>
                        <a:t>ZONA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b="1" spc="-5" dirty="0">
                          <a:latin typeface="Calibri"/>
                          <a:cs typeface="Calibri"/>
                        </a:rPr>
                        <a:t>TRAMO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b="1" spc="-5" dirty="0">
                          <a:latin typeface="Calibri"/>
                          <a:cs typeface="Calibri"/>
                        </a:rPr>
                        <a:t>SEGMENTO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2085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b="1" spc="-5" dirty="0">
                          <a:latin typeface="Calibri"/>
                          <a:cs typeface="Calibri"/>
                        </a:rPr>
                        <a:t>ACTIVIDADES</a:t>
                      </a:r>
                      <a:r>
                        <a:rPr sz="5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b="1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5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b="1" dirty="0">
                          <a:latin typeface="Calibri"/>
                          <a:cs typeface="Calibri"/>
                        </a:rPr>
                        <a:t>APROVECHAMIENTO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b="1" dirty="0">
                          <a:latin typeface="Calibri"/>
                          <a:cs typeface="Calibri"/>
                        </a:rPr>
                        <a:t>CANTIDAD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645"/>
                        </a:lnSpc>
                        <a:spcBef>
                          <a:spcPts val="135"/>
                        </a:spcBef>
                      </a:pPr>
                      <a:r>
                        <a:rPr sz="550" b="1" dirty="0">
                          <a:latin typeface="Calibri"/>
                          <a:cs typeface="Calibri"/>
                        </a:rPr>
                        <a:t>1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745"/>
                        </a:lnSpc>
                        <a:spcBef>
                          <a:spcPts val="35"/>
                        </a:spcBef>
                      </a:pPr>
                      <a:r>
                        <a:rPr sz="650" dirty="0">
                          <a:latin typeface="Calibri"/>
                          <a:cs typeface="Calibri"/>
                        </a:rPr>
                        <a:t>2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745"/>
                        </a:lnSpc>
                        <a:spcBef>
                          <a:spcPts val="35"/>
                        </a:spcBef>
                      </a:pPr>
                      <a:r>
                        <a:rPr sz="650" dirty="0">
                          <a:latin typeface="Calibri"/>
                          <a:cs typeface="Calibri"/>
                        </a:rPr>
                        <a:t>3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745"/>
                        </a:lnSpc>
                        <a:spcBef>
                          <a:spcPts val="35"/>
                        </a:spcBef>
                      </a:pPr>
                      <a:r>
                        <a:rPr sz="650" dirty="0">
                          <a:latin typeface="Calibri"/>
                          <a:cs typeface="Calibri"/>
                        </a:rPr>
                        <a:t>4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745"/>
                        </a:lnSpc>
                        <a:spcBef>
                          <a:spcPts val="35"/>
                        </a:spcBef>
                      </a:pPr>
                      <a:r>
                        <a:rPr sz="650" dirty="0">
                          <a:latin typeface="Calibri"/>
                          <a:cs typeface="Calibri"/>
                        </a:rPr>
                        <a:t>5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9254">
                <a:tc rowSpan="1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1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2827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500" spc="-5" dirty="0">
                          <a:latin typeface="Calibri"/>
                          <a:cs typeface="Calibri"/>
                        </a:rPr>
                        <a:t>CL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KR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10-14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1.1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20" dirty="0">
                          <a:latin typeface="Calibri"/>
                          <a:cs typeface="Calibri"/>
                        </a:rPr>
                        <a:t>Reconstrucción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andenes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465"/>
                        </a:lnSpc>
                      </a:pPr>
                      <a:r>
                        <a:rPr sz="750" spc="-7" baseline="-27777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spc="-5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403,0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92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protectores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arbolado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0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4,0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092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Pintura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pisos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(urbanismo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táctico)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465"/>
                        </a:lnSpc>
                      </a:pPr>
                      <a:r>
                        <a:rPr sz="750" spc="-7" baseline="-27777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spc="-5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852,0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092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 jardineras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0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15,0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09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1.2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20" dirty="0">
                          <a:latin typeface="Calibri"/>
                          <a:cs typeface="Calibri"/>
                        </a:rPr>
                        <a:t>Reconstrucción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andenes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465"/>
                        </a:lnSpc>
                      </a:pPr>
                      <a:r>
                        <a:rPr sz="750" spc="-7" baseline="-27777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spc="-5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2.675,9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092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protectores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arbolado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0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30,0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092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Pintura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pisos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(urbanismo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táctico)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465"/>
                        </a:lnSpc>
                      </a:pPr>
                      <a:r>
                        <a:rPr sz="750" spc="-7" baseline="-27777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spc="-5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365,0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092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 jardineras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0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9,0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09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Demarcación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ciclovía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0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092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1.3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20" dirty="0">
                          <a:latin typeface="Calibri"/>
                          <a:cs typeface="Calibri"/>
                        </a:rPr>
                        <a:t>Reconstrucción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andenes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465"/>
                        </a:lnSpc>
                      </a:pPr>
                      <a:r>
                        <a:rPr sz="750" spc="-7" baseline="-27777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spc="-5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1.944,5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092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protectores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arbolado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0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31,0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092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Pintura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pisos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(urbanismo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táctico)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-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0,0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092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 jardineras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0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6,0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09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Demarcación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ciclovía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0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0921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Pintura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pasos</a:t>
                      </a:r>
                      <a:r>
                        <a:rPr sz="5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peatonales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595"/>
                        </a:lnSpc>
                        <a:spcBef>
                          <a:spcPts val="165"/>
                        </a:spcBef>
                      </a:pPr>
                      <a:r>
                        <a:rPr sz="500" spc="30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4,0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139354" y="5576944"/>
            <a:ext cx="352615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Ejemplo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Plan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Acción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(AE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y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Mejoramiento)</a:t>
            </a:r>
            <a:r>
              <a:rPr sz="700" spc="6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para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un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espacio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público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dividido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en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3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segmentos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4588" y="1018294"/>
            <a:ext cx="22409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4.4.</a:t>
            </a:r>
            <a:r>
              <a:rPr spc="-1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Estrategia</a:t>
            </a:r>
            <a:r>
              <a:rPr spc="-2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spc="-10" dirty="0">
                <a:solidFill>
                  <a:srgbClr val="C00000"/>
                </a:solidFill>
              </a:rPr>
              <a:t> </a:t>
            </a:r>
            <a:r>
              <a:rPr spc="-15" dirty="0">
                <a:solidFill>
                  <a:srgbClr val="C00000"/>
                </a:solidFill>
              </a:rPr>
              <a:t>inversión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4588" y="1356623"/>
            <a:ext cx="1927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Espacios,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ingresos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egresos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08576" y="1795272"/>
            <a:ext cx="3916679" cy="3937000"/>
          </a:xfrm>
          <a:custGeom>
            <a:avLst/>
            <a:gdLst/>
            <a:ahLst/>
            <a:cxnLst/>
            <a:rect l="l" t="t" r="r" b="b"/>
            <a:pathLst>
              <a:path w="3916679" h="3937000">
                <a:moveTo>
                  <a:pt x="3916679" y="0"/>
                </a:moveTo>
                <a:lnTo>
                  <a:pt x="0" y="0"/>
                </a:lnTo>
                <a:lnTo>
                  <a:pt x="0" y="3936491"/>
                </a:lnTo>
                <a:lnTo>
                  <a:pt x="3916679" y="3936491"/>
                </a:lnTo>
                <a:lnTo>
                  <a:pt x="3916679" y="0"/>
                </a:lnTo>
                <a:close/>
              </a:path>
            </a:pathLst>
          </a:custGeom>
          <a:solidFill>
            <a:srgbClr val="F5E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01542" y="1822080"/>
            <a:ext cx="20269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10" dirty="0">
                <a:solidFill>
                  <a:srgbClr val="5C3C13"/>
                </a:solidFill>
                <a:latin typeface="Calibri Light"/>
                <a:cs typeface="Calibri Light"/>
              </a:rPr>
              <a:t>E</a:t>
            </a:r>
            <a:r>
              <a:rPr sz="1050" spc="-10" dirty="0">
                <a:solidFill>
                  <a:srgbClr val="5C3C13"/>
                </a:solidFill>
                <a:latin typeface="Calibri Light"/>
                <a:cs typeface="Calibri Light"/>
              </a:rPr>
              <a:t>S</a:t>
            </a:r>
            <a:r>
              <a:rPr sz="1050" spc="-20" dirty="0">
                <a:solidFill>
                  <a:srgbClr val="5C3C13"/>
                </a:solidFill>
                <a:latin typeface="Calibri Light"/>
                <a:cs typeface="Calibri Light"/>
              </a:rPr>
              <a:t>Q</a:t>
            </a:r>
            <a:r>
              <a:rPr sz="1050" spc="-25" dirty="0">
                <a:solidFill>
                  <a:srgbClr val="5C3C13"/>
                </a:solidFill>
                <a:latin typeface="Calibri Light"/>
                <a:cs typeface="Calibri Light"/>
              </a:rPr>
              <a:t>U</a:t>
            </a:r>
            <a:r>
              <a:rPr sz="1050" spc="-15" dirty="0">
                <a:solidFill>
                  <a:srgbClr val="5C3C13"/>
                </a:solidFill>
                <a:latin typeface="Calibri Light"/>
                <a:cs typeface="Calibri Light"/>
              </a:rPr>
              <a:t>EM</a:t>
            </a:r>
            <a:r>
              <a:rPr sz="1050" dirty="0">
                <a:solidFill>
                  <a:srgbClr val="5C3C13"/>
                </a:solidFill>
                <a:latin typeface="Calibri Light"/>
                <a:cs typeface="Calibri Light"/>
              </a:rPr>
              <a:t>A</a:t>
            </a:r>
            <a:r>
              <a:rPr sz="1050" spc="-55" dirty="0">
                <a:solidFill>
                  <a:srgbClr val="5C3C13"/>
                </a:solidFill>
                <a:latin typeface="Calibri Light"/>
                <a:cs typeface="Calibri Light"/>
              </a:rPr>
              <a:t> </a:t>
            </a:r>
            <a:r>
              <a:rPr sz="1050" spc="10" dirty="0">
                <a:solidFill>
                  <a:srgbClr val="5C3C13"/>
                </a:solidFill>
                <a:latin typeface="Calibri Light"/>
                <a:cs typeface="Calibri Light"/>
              </a:rPr>
              <a:t>E</a:t>
            </a:r>
            <a:r>
              <a:rPr sz="1050" spc="-10" dirty="0">
                <a:solidFill>
                  <a:srgbClr val="5C3C13"/>
                </a:solidFill>
                <a:latin typeface="Calibri Light"/>
                <a:cs typeface="Calibri Light"/>
              </a:rPr>
              <a:t>ST</a:t>
            </a:r>
            <a:r>
              <a:rPr sz="1050" spc="-15" dirty="0">
                <a:solidFill>
                  <a:srgbClr val="5C3C13"/>
                </a:solidFill>
                <a:latin typeface="Calibri Light"/>
                <a:cs typeface="Calibri Light"/>
              </a:rPr>
              <a:t>R</a:t>
            </a:r>
            <a:r>
              <a:rPr sz="1050" spc="-20" dirty="0">
                <a:solidFill>
                  <a:srgbClr val="5C3C13"/>
                </a:solidFill>
                <a:latin typeface="Calibri Light"/>
                <a:cs typeface="Calibri Light"/>
              </a:rPr>
              <a:t>AT</a:t>
            </a:r>
            <a:r>
              <a:rPr sz="1050" spc="-15" dirty="0">
                <a:solidFill>
                  <a:srgbClr val="5C3C13"/>
                </a:solidFill>
                <a:latin typeface="Calibri Light"/>
                <a:cs typeface="Calibri Light"/>
              </a:rPr>
              <a:t>EG</a:t>
            </a:r>
            <a:r>
              <a:rPr sz="1050" spc="-10" dirty="0">
                <a:solidFill>
                  <a:srgbClr val="5C3C13"/>
                </a:solidFill>
                <a:latin typeface="Calibri Light"/>
                <a:cs typeface="Calibri Light"/>
              </a:rPr>
              <a:t>I</a:t>
            </a:r>
            <a:r>
              <a:rPr sz="1050" dirty="0">
                <a:solidFill>
                  <a:srgbClr val="5C3C13"/>
                </a:solidFill>
                <a:latin typeface="Calibri Light"/>
                <a:cs typeface="Calibri Light"/>
              </a:rPr>
              <a:t>A</a:t>
            </a:r>
            <a:r>
              <a:rPr sz="1050" spc="-55" dirty="0">
                <a:solidFill>
                  <a:srgbClr val="5C3C13"/>
                </a:solidFill>
                <a:latin typeface="Calibri Light"/>
                <a:cs typeface="Calibri Light"/>
              </a:rPr>
              <a:t> </a:t>
            </a:r>
            <a:r>
              <a:rPr sz="1050" spc="-5" dirty="0">
                <a:solidFill>
                  <a:srgbClr val="5C3C13"/>
                </a:solidFill>
                <a:latin typeface="Calibri Light"/>
                <a:cs typeface="Calibri Light"/>
              </a:rPr>
              <a:t>D</a:t>
            </a:r>
            <a:r>
              <a:rPr sz="1050" dirty="0">
                <a:solidFill>
                  <a:srgbClr val="5C3C13"/>
                </a:solidFill>
                <a:latin typeface="Calibri Light"/>
                <a:cs typeface="Calibri Light"/>
              </a:rPr>
              <a:t>E</a:t>
            </a:r>
            <a:r>
              <a:rPr sz="1050" spc="-35" dirty="0">
                <a:solidFill>
                  <a:srgbClr val="5C3C13"/>
                </a:solidFill>
                <a:latin typeface="Calibri Light"/>
                <a:cs typeface="Calibri Light"/>
              </a:rPr>
              <a:t> </a:t>
            </a:r>
            <a:r>
              <a:rPr sz="1050" spc="5" dirty="0">
                <a:solidFill>
                  <a:srgbClr val="5C3C13"/>
                </a:solidFill>
                <a:latin typeface="Calibri Light"/>
                <a:cs typeface="Calibri Light"/>
              </a:rPr>
              <a:t>I</a:t>
            </a:r>
            <a:r>
              <a:rPr sz="1050" spc="10" dirty="0">
                <a:solidFill>
                  <a:srgbClr val="5C3C13"/>
                </a:solidFill>
                <a:latin typeface="Calibri Light"/>
                <a:cs typeface="Calibri Light"/>
              </a:rPr>
              <a:t>N</a:t>
            </a:r>
            <a:r>
              <a:rPr sz="1050" spc="-10" dirty="0">
                <a:solidFill>
                  <a:srgbClr val="5C3C13"/>
                </a:solidFill>
                <a:latin typeface="Calibri Light"/>
                <a:cs typeface="Calibri Light"/>
              </a:rPr>
              <a:t>V</a:t>
            </a:r>
            <a:r>
              <a:rPr sz="1050" spc="-15" dirty="0">
                <a:solidFill>
                  <a:srgbClr val="5C3C13"/>
                </a:solidFill>
                <a:latin typeface="Calibri Light"/>
                <a:cs typeface="Calibri Light"/>
              </a:rPr>
              <a:t>ER</a:t>
            </a:r>
            <a:r>
              <a:rPr sz="1050" spc="-25" dirty="0">
                <a:solidFill>
                  <a:srgbClr val="5C3C13"/>
                </a:solidFill>
                <a:latin typeface="Calibri Light"/>
                <a:cs typeface="Calibri Light"/>
              </a:rPr>
              <a:t>S</a:t>
            </a:r>
            <a:r>
              <a:rPr sz="1050" spc="-10" dirty="0">
                <a:solidFill>
                  <a:srgbClr val="5C3C13"/>
                </a:solidFill>
                <a:latin typeface="Calibri Light"/>
                <a:cs typeface="Calibri Light"/>
              </a:rPr>
              <a:t>I</a:t>
            </a:r>
            <a:r>
              <a:rPr sz="1050" spc="-20" dirty="0">
                <a:solidFill>
                  <a:srgbClr val="5C3C13"/>
                </a:solidFill>
                <a:latin typeface="Calibri Light"/>
                <a:cs typeface="Calibri Light"/>
              </a:rPr>
              <a:t>ÓN</a:t>
            </a:r>
            <a:endParaRPr sz="105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8164" y="3116592"/>
            <a:ext cx="231647" cy="23163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38643" y="3627120"/>
            <a:ext cx="167639" cy="16763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43216" y="2677680"/>
            <a:ext cx="167639" cy="16762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80731" y="4099559"/>
            <a:ext cx="301751" cy="301751"/>
          </a:xfrm>
          <a:prstGeom prst="rect">
            <a:avLst/>
          </a:prstGeom>
        </p:spPr>
      </p:pic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7319518" y="2066544"/>
          <a:ext cx="1141730" cy="30312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115">
                <a:tc gridSpan="2">
                  <a:txBody>
                    <a:bodyPr/>
                    <a:lstStyle/>
                    <a:p>
                      <a:pPr marL="246379">
                        <a:lnSpc>
                          <a:spcPts val="1195"/>
                        </a:lnSpc>
                      </a:pP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C55A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1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700" spc="-5" dirty="0">
                          <a:latin typeface="Calibri Light"/>
                          <a:cs typeface="Calibri Light"/>
                        </a:rPr>
                        <a:t>Espacio</a:t>
                      </a:r>
                      <a:endParaRPr sz="700">
                        <a:latin typeface="Calibri Light"/>
                        <a:cs typeface="Calibri Light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L="194310" marR="21018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700" spc="5" dirty="0">
                          <a:latin typeface="Calibri Light"/>
                          <a:cs typeface="Calibri Light"/>
                        </a:rPr>
                        <a:t>Ga</a:t>
                      </a:r>
                      <a:r>
                        <a:rPr sz="700" spc="-10" dirty="0">
                          <a:latin typeface="Calibri Light"/>
                          <a:cs typeface="Calibri Light"/>
                        </a:rPr>
                        <a:t>s</a:t>
                      </a:r>
                      <a:r>
                        <a:rPr sz="700" spc="-5" dirty="0">
                          <a:latin typeface="Calibri Light"/>
                          <a:cs typeface="Calibri Light"/>
                        </a:rPr>
                        <a:t>to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s</a:t>
                      </a:r>
                      <a:r>
                        <a:rPr sz="70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e  </a:t>
                      </a:r>
                      <a:r>
                        <a:rPr sz="700" spc="10" dirty="0">
                          <a:latin typeface="Calibri Light"/>
                          <a:cs typeface="Calibri Light"/>
                        </a:rPr>
                        <a:t>in</a:t>
                      </a:r>
                      <a:r>
                        <a:rPr sz="700" spc="5" dirty="0">
                          <a:latin typeface="Calibri Light"/>
                          <a:cs typeface="Calibri Light"/>
                        </a:rPr>
                        <a:t>v</a:t>
                      </a:r>
                      <a:r>
                        <a:rPr sz="700" spc="-10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r</a:t>
                      </a:r>
                      <a:r>
                        <a:rPr sz="700" spc="-20" dirty="0">
                          <a:latin typeface="Calibri Light"/>
                          <a:cs typeface="Calibri Light"/>
                        </a:rPr>
                        <a:t>s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i</a:t>
                      </a:r>
                      <a:r>
                        <a:rPr sz="700" spc="-5" dirty="0">
                          <a:latin typeface="Calibri Light"/>
                          <a:cs typeface="Calibri Light"/>
                        </a:rPr>
                        <a:t>ó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n</a:t>
                      </a:r>
                      <a:endParaRPr sz="700">
                        <a:latin typeface="Calibri Light"/>
                        <a:cs typeface="Calibri Light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927">
                <a:tc rowSpan="2"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Pl-1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Mantenimiento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06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Mejoramiento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451">
                <a:tc row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VP-1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Seguridad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59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Mantenimiento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3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Mejoramiento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VV-2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Mantenimiento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24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Mejoramiento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975">
                <a:tc rowSpan="4"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Pa-1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Mantenimiento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4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194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Mejoramiento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1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0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194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Mejoramiento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2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16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194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Seguridad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91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Mantenimiento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91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Mantenimiento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Mantenimiento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42531" y="2560319"/>
            <a:ext cx="268223" cy="26822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42531" y="4174235"/>
            <a:ext cx="268223" cy="26822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65291" y="2601467"/>
            <a:ext cx="234695" cy="18592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13476" y="3169920"/>
            <a:ext cx="309359" cy="24231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36335" y="4183379"/>
            <a:ext cx="295643" cy="23012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51576" y="3752088"/>
            <a:ext cx="234695" cy="18440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17435" y="3137916"/>
            <a:ext cx="301751" cy="28041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914388" y="4123944"/>
            <a:ext cx="323087" cy="30175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67728" y="3750564"/>
            <a:ext cx="201167" cy="18745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938771" y="2569464"/>
            <a:ext cx="268211" cy="24993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47816" y="4174235"/>
            <a:ext cx="251459" cy="25145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6033516" y="3608832"/>
            <a:ext cx="777240" cy="469900"/>
            <a:chOff x="6033516" y="3608832"/>
            <a:chExt cx="777240" cy="46990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2531" y="3709415"/>
              <a:ext cx="268223" cy="2682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33516" y="3608832"/>
              <a:ext cx="469379" cy="469391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6068567" y="3043440"/>
            <a:ext cx="742315" cy="469900"/>
            <a:chOff x="6068567" y="3043440"/>
            <a:chExt cx="742315" cy="469900"/>
          </a:xfrm>
        </p:grpSpPr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2531" y="3144024"/>
              <a:ext cx="268223" cy="2682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68567" y="3043440"/>
              <a:ext cx="469391" cy="469379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118859" y="2526791"/>
            <a:ext cx="335279" cy="335279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7461503" y="4614671"/>
            <a:ext cx="139065" cy="303530"/>
            <a:chOff x="7461503" y="4614671"/>
            <a:chExt cx="139065" cy="303530"/>
          </a:xfrm>
        </p:grpSpPr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66076" y="4614671"/>
              <a:ext cx="134111" cy="13411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61503" y="4783835"/>
              <a:ext cx="134111" cy="134111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466076" y="4951476"/>
            <a:ext cx="134111" cy="134111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4798443" y="5453922"/>
            <a:ext cx="367855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Se</a:t>
            </a:r>
            <a:r>
              <a:rPr sz="70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debe</a:t>
            </a:r>
            <a:r>
              <a:rPr sz="70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asegurar el mantenimiento periódico y</a:t>
            </a:r>
            <a:r>
              <a:rPr sz="70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rutinario de</a:t>
            </a:r>
            <a:r>
              <a:rPr sz="70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10" dirty="0">
                <a:solidFill>
                  <a:srgbClr val="C00000"/>
                </a:solidFill>
                <a:latin typeface="Calibri Light"/>
                <a:cs typeface="Calibri Light"/>
              </a:rPr>
              <a:t>todos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 los</a:t>
            </a:r>
            <a:r>
              <a:rPr sz="70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espacios públicos</a:t>
            </a:r>
            <a:r>
              <a:rPr sz="70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del</a:t>
            </a:r>
            <a:r>
              <a:rPr sz="70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área del </a:t>
            </a:r>
            <a:r>
              <a:rPr sz="700" spc="-14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DEMOS,</a:t>
            </a:r>
            <a:r>
              <a:rPr sz="700" spc="1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incluyendo</a:t>
            </a:r>
            <a:r>
              <a:rPr sz="700" spc="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aquellos</a:t>
            </a:r>
            <a:r>
              <a:rPr sz="70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10" dirty="0">
                <a:solidFill>
                  <a:srgbClr val="C00000"/>
                </a:solidFill>
                <a:latin typeface="Calibri Light"/>
                <a:cs typeface="Calibri Light"/>
              </a:rPr>
              <a:t>que</a:t>
            </a:r>
            <a:r>
              <a:rPr sz="700" spc="1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no</a:t>
            </a:r>
            <a:r>
              <a:rPr sz="700" spc="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10" dirty="0">
                <a:solidFill>
                  <a:srgbClr val="C00000"/>
                </a:solidFill>
                <a:latin typeface="Calibri Light"/>
                <a:cs typeface="Calibri Light"/>
              </a:rPr>
              <a:t>sean</a:t>
            </a:r>
            <a:r>
              <a:rPr sz="700" spc="2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10" dirty="0">
                <a:solidFill>
                  <a:srgbClr val="C00000"/>
                </a:solidFill>
                <a:latin typeface="Calibri Light"/>
                <a:cs typeface="Calibri Light"/>
              </a:rPr>
              <a:t>objeto</a:t>
            </a:r>
            <a:r>
              <a:rPr sz="700" spc="1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700" spc="1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aprovechamiento</a:t>
            </a:r>
            <a:r>
              <a:rPr sz="700" spc="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700" spc="-5" dirty="0">
                <a:solidFill>
                  <a:srgbClr val="C00000"/>
                </a:solidFill>
                <a:latin typeface="Calibri Light"/>
                <a:cs typeface="Calibri Light"/>
              </a:rPr>
              <a:t>económico</a:t>
            </a:r>
            <a:r>
              <a:rPr sz="700" spc="-5" dirty="0">
                <a:latin typeface="Calibri Light"/>
                <a:cs typeface="Calibri Light"/>
              </a:rPr>
              <a:t>.</a:t>
            </a:r>
            <a:endParaRPr sz="700">
              <a:latin typeface="Calibri Light"/>
              <a:cs typeface="Calibri Light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4689094" y="2061972"/>
          <a:ext cx="2561587" cy="3322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3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8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7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25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3067">
                <a:tc gridSpan="6">
                  <a:txBody>
                    <a:bodyPr/>
                    <a:lstStyle/>
                    <a:p>
                      <a:pPr marL="540385">
                        <a:lnSpc>
                          <a:spcPts val="1185"/>
                        </a:lnSpc>
                      </a:pP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2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1000" spc="2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2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2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2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2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2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 R</a:t>
                      </a:r>
                      <a:r>
                        <a:rPr sz="1000" spc="43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C55A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Calibri Light"/>
                          <a:cs typeface="Calibri Light"/>
                        </a:rPr>
                        <a:t>Espacio</a:t>
                      </a:r>
                      <a:endParaRPr sz="700">
                        <a:latin typeface="Calibri Light"/>
                        <a:cs typeface="Calibri Light"/>
                      </a:endParaRPr>
                    </a:p>
                  </a:txBody>
                  <a:tcPr marL="0" marR="0" marT="127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10" dirty="0">
                          <a:latin typeface="Calibri Light"/>
                          <a:cs typeface="Calibri Light"/>
                        </a:rPr>
                        <a:t>Ít</a:t>
                      </a:r>
                      <a:r>
                        <a:rPr sz="700" spc="-10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m</a:t>
                      </a:r>
                      <a:r>
                        <a:rPr sz="700" spc="-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AE</a:t>
                      </a:r>
                      <a:endParaRPr sz="700">
                        <a:latin typeface="Calibri Light"/>
                        <a:cs typeface="Calibri Light"/>
                      </a:endParaRPr>
                    </a:p>
                  </a:txBody>
                  <a:tcPr marL="0" marR="0" marT="1270" marB="0">
                    <a:lnL w="9525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R="1003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10" dirty="0">
                          <a:latin typeface="Calibri Light"/>
                          <a:cs typeface="Calibri Light"/>
                        </a:rPr>
                        <a:t>In</a:t>
                      </a:r>
                      <a:r>
                        <a:rPr sz="700" spc="5" dirty="0">
                          <a:latin typeface="Calibri Light"/>
                          <a:cs typeface="Calibri Light"/>
                        </a:rPr>
                        <a:t>g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r</a:t>
                      </a:r>
                      <a:r>
                        <a:rPr sz="700" spc="-10" dirty="0">
                          <a:latin typeface="Calibri Light"/>
                          <a:cs typeface="Calibri Light"/>
                        </a:rPr>
                        <a:t>es</a:t>
                      </a:r>
                      <a:r>
                        <a:rPr sz="700" spc="-5" dirty="0">
                          <a:latin typeface="Calibri Light"/>
                          <a:cs typeface="Calibri Light"/>
                        </a:rPr>
                        <a:t>o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s</a:t>
                      </a:r>
                      <a:endParaRPr sz="700">
                        <a:latin typeface="Calibri Light"/>
                        <a:cs typeface="Calibri Light"/>
                      </a:endParaRPr>
                    </a:p>
                  </a:txBody>
                  <a:tcPr marL="0" marR="0" marT="1270" marB="0">
                    <a:lnL w="9525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R="635" algn="ctr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Calibri Light"/>
                          <a:cs typeface="Calibri Light"/>
                        </a:rPr>
                        <a:t>Egresos</a:t>
                      </a:r>
                      <a:endParaRPr sz="700">
                        <a:latin typeface="Calibri Light"/>
                        <a:cs typeface="Calibri Light"/>
                      </a:endParaRPr>
                    </a:p>
                  </a:txBody>
                  <a:tcPr marL="0" marR="0" marT="127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5" dirty="0">
                          <a:latin typeface="Calibri Light"/>
                          <a:cs typeface="Calibri Light"/>
                        </a:rPr>
                        <a:t>AIU</a:t>
                      </a:r>
                      <a:endParaRPr sz="700">
                        <a:latin typeface="Calibri Light"/>
                        <a:cs typeface="Calibri Light"/>
                      </a:endParaRPr>
                    </a:p>
                  </a:txBody>
                  <a:tcPr marL="0" marR="0" marT="127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L="32384" marR="36830">
                        <a:lnSpc>
                          <a:spcPts val="800"/>
                        </a:lnSpc>
                        <a:spcBef>
                          <a:spcPts val="395"/>
                        </a:spcBef>
                      </a:pPr>
                      <a:r>
                        <a:rPr sz="700" dirty="0">
                          <a:latin typeface="Calibri Light"/>
                          <a:cs typeface="Calibri Light"/>
                        </a:rPr>
                        <a:t>Rec</a:t>
                      </a:r>
                      <a:r>
                        <a:rPr sz="700" spc="-5" dirty="0">
                          <a:latin typeface="Calibri Light"/>
                          <a:cs typeface="Calibri Light"/>
                        </a:rPr>
                        <a:t>u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r</a:t>
                      </a:r>
                      <a:r>
                        <a:rPr sz="700" spc="-10" dirty="0">
                          <a:latin typeface="Calibri Light"/>
                          <a:cs typeface="Calibri Light"/>
                        </a:rPr>
                        <a:t>s</a:t>
                      </a:r>
                      <a:r>
                        <a:rPr sz="700" spc="-5" dirty="0">
                          <a:latin typeface="Calibri Light"/>
                          <a:cs typeface="Calibri Light"/>
                        </a:rPr>
                        <a:t>o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s  </a:t>
                      </a:r>
                      <a:r>
                        <a:rPr sz="700" spc="10" dirty="0">
                          <a:latin typeface="Calibri Light"/>
                          <a:cs typeface="Calibri Light"/>
                        </a:rPr>
                        <a:t>in</a:t>
                      </a:r>
                      <a:r>
                        <a:rPr sz="700" spc="5" dirty="0">
                          <a:latin typeface="Calibri Light"/>
                          <a:cs typeface="Calibri Light"/>
                        </a:rPr>
                        <a:t>v</a:t>
                      </a:r>
                      <a:r>
                        <a:rPr sz="700" spc="-10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r</a:t>
                      </a:r>
                      <a:r>
                        <a:rPr sz="700" spc="-20" dirty="0">
                          <a:latin typeface="Calibri Light"/>
                          <a:cs typeface="Calibri Light"/>
                        </a:rPr>
                        <a:t>s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i</a:t>
                      </a:r>
                      <a:r>
                        <a:rPr sz="700" spc="-5" dirty="0">
                          <a:latin typeface="Calibri Light"/>
                          <a:cs typeface="Calibri Light"/>
                        </a:rPr>
                        <a:t>ó</a:t>
                      </a:r>
                      <a:r>
                        <a:rPr sz="700" dirty="0">
                          <a:latin typeface="Calibri Light"/>
                          <a:cs typeface="Calibri Light"/>
                        </a:rPr>
                        <a:t>n</a:t>
                      </a:r>
                      <a:endParaRPr sz="700">
                        <a:latin typeface="Calibri Light"/>
                        <a:cs typeface="Calibri Light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525">
                <a:tc>
                  <a:txBody>
                    <a:bodyPr/>
                    <a:lstStyle/>
                    <a:p>
                      <a:pPr marL="190500" marR="92075" indent="-8128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  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ivi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1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ivi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2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9525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0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Andén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ivi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1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ivi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3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ivi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4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ivi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1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9525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742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5" dirty="0">
                          <a:latin typeface="Calibri"/>
                          <a:cs typeface="Calibri"/>
                        </a:rPr>
                        <a:t>Vía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ivi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1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ivi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2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9525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3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15900" marR="25400" indent="-1206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arqu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  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ivi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1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79375">
                        <a:lnSpc>
                          <a:spcPct val="100000"/>
                        </a:lnSpc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ivi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2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79375">
                        <a:lnSpc>
                          <a:spcPct val="100000"/>
                        </a:lnSpc>
                      </a:pPr>
                      <a:r>
                        <a:rPr sz="700" spc="5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ivi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3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9525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164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ndé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N.A.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9525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9163">
                <a:tc>
                  <a:txBody>
                    <a:bodyPr/>
                    <a:lstStyle/>
                    <a:p>
                      <a:pPr marL="64135">
                        <a:lnSpc>
                          <a:spcPts val="915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ndé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N.A.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9525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9525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55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016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TOTALES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9525">
                      <a:solidFill>
                        <a:srgbClr val="743509"/>
                      </a:solidFill>
                      <a:prstDash val="solid"/>
                    </a:lnL>
                    <a:lnR w="9525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5" name="object 35"/>
          <p:cNvSpPr/>
          <p:nvPr/>
        </p:nvSpPr>
        <p:spPr>
          <a:xfrm>
            <a:off x="8372856" y="4646676"/>
            <a:ext cx="47625" cy="45720"/>
          </a:xfrm>
          <a:custGeom>
            <a:avLst/>
            <a:gdLst/>
            <a:ahLst/>
            <a:cxnLst/>
            <a:rect l="l" t="t" r="r" b="b"/>
            <a:pathLst>
              <a:path w="47625" h="45720">
                <a:moveTo>
                  <a:pt x="23622" y="0"/>
                </a:moveTo>
                <a:lnTo>
                  <a:pt x="14428" y="1796"/>
                </a:lnTo>
                <a:lnTo>
                  <a:pt x="6919" y="6696"/>
                </a:lnTo>
                <a:lnTo>
                  <a:pt x="1856" y="13962"/>
                </a:lnTo>
                <a:lnTo>
                  <a:pt x="0" y="22860"/>
                </a:lnTo>
                <a:lnTo>
                  <a:pt x="1856" y="31757"/>
                </a:lnTo>
                <a:lnTo>
                  <a:pt x="6919" y="39023"/>
                </a:lnTo>
                <a:lnTo>
                  <a:pt x="14428" y="43923"/>
                </a:lnTo>
                <a:lnTo>
                  <a:pt x="23622" y="45720"/>
                </a:lnTo>
                <a:lnTo>
                  <a:pt x="32815" y="43923"/>
                </a:lnTo>
                <a:lnTo>
                  <a:pt x="40324" y="39023"/>
                </a:lnTo>
                <a:lnTo>
                  <a:pt x="45387" y="31757"/>
                </a:lnTo>
                <a:lnTo>
                  <a:pt x="47244" y="22860"/>
                </a:lnTo>
                <a:lnTo>
                  <a:pt x="45387" y="13962"/>
                </a:lnTo>
                <a:lnTo>
                  <a:pt x="40324" y="6696"/>
                </a:lnTo>
                <a:lnTo>
                  <a:pt x="32815" y="1796"/>
                </a:lnTo>
                <a:lnTo>
                  <a:pt x="23622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83523" y="4828032"/>
            <a:ext cx="47625" cy="45720"/>
          </a:xfrm>
          <a:custGeom>
            <a:avLst/>
            <a:gdLst/>
            <a:ahLst/>
            <a:cxnLst/>
            <a:rect l="l" t="t" r="r" b="b"/>
            <a:pathLst>
              <a:path w="47625" h="45720">
                <a:moveTo>
                  <a:pt x="23622" y="0"/>
                </a:moveTo>
                <a:lnTo>
                  <a:pt x="14428" y="1796"/>
                </a:lnTo>
                <a:lnTo>
                  <a:pt x="6919" y="6696"/>
                </a:lnTo>
                <a:lnTo>
                  <a:pt x="1856" y="13962"/>
                </a:lnTo>
                <a:lnTo>
                  <a:pt x="0" y="22860"/>
                </a:lnTo>
                <a:lnTo>
                  <a:pt x="1856" y="31757"/>
                </a:lnTo>
                <a:lnTo>
                  <a:pt x="6919" y="39023"/>
                </a:lnTo>
                <a:lnTo>
                  <a:pt x="14428" y="43923"/>
                </a:lnTo>
                <a:lnTo>
                  <a:pt x="23622" y="45720"/>
                </a:lnTo>
                <a:lnTo>
                  <a:pt x="32815" y="43923"/>
                </a:lnTo>
                <a:lnTo>
                  <a:pt x="40324" y="39023"/>
                </a:lnTo>
                <a:lnTo>
                  <a:pt x="45387" y="31757"/>
                </a:lnTo>
                <a:lnTo>
                  <a:pt x="47244" y="22860"/>
                </a:lnTo>
                <a:lnTo>
                  <a:pt x="45387" y="13962"/>
                </a:lnTo>
                <a:lnTo>
                  <a:pt x="40324" y="6696"/>
                </a:lnTo>
                <a:lnTo>
                  <a:pt x="32815" y="1796"/>
                </a:lnTo>
                <a:lnTo>
                  <a:pt x="23622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83523" y="4981955"/>
            <a:ext cx="47625" cy="45720"/>
          </a:xfrm>
          <a:custGeom>
            <a:avLst/>
            <a:gdLst/>
            <a:ahLst/>
            <a:cxnLst/>
            <a:rect l="l" t="t" r="r" b="b"/>
            <a:pathLst>
              <a:path w="47625" h="45720">
                <a:moveTo>
                  <a:pt x="23622" y="0"/>
                </a:moveTo>
                <a:lnTo>
                  <a:pt x="14428" y="1796"/>
                </a:lnTo>
                <a:lnTo>
                  <a:pt x="6919" y="6696"/>
                </a:lnTo>
                <a:lnTo>
                  <a:pt x="1856" y="13962"/>
                </a:lnTo>
                <a:lnTo>
                  <a:pt x="0" y="22860"/>
                </a:lnTo>
                <a:lnTo>
                  <a:pt x="1856" y="31757"/>
                </a:lnTo>
                <a:lnTo>
                  <a:pt x="6919" y="39023"/>
                </a:lnTo>
                <a:lnTo>
                  <a:pt x="14428" y="43923"/>
                </a:lnTo>
                <a:lnTo>
                  <a:pt x="23622" y="45720"/>
                </a:lnTo>
                <a:lnTo>
                  <a:pt x="32815" y="43923"/>
                </a:lnTo>
                <a:lnTo>
                  <a:pt x="40324" y="39023"/>
                </a:lnTo>
                <a:lnTo>
                  <a:pt x="45387" y="31757"/>
                </a:lnTo>
                <a:lnTo>
                  <a:pt x="47244" y="22860"/>
                </a:lnTo>
                <a:lnTo>
                  <a:pt x="45387" y="13962"/>
                </a:lnTo>
                <a:lnTo>
                  <a:pt x="40324" y="6696"/>
                </a:lnTo>
                <a:lnTo>
                  <a:pt x="32815" y="1796"/>
                </a:lnTo>
                <a:lnTo>
                  <a:pt x="23622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04588" y="5497067"/>
            <a:ext cx="47625" cy="45720"/>
          </a:xfrm>
          <a:custGeom>
            <a:avLst/>
            <a:gdLst/>
            <a:ahLst/>
            <a:cxnLst/>
            <a:rect l="l" t="t" r="r" b="b"/>
            <a:pathLst>
              <a:path w="47625" h="45720">
                <a:moveTo>
                  <a:pt x="23622" y="0"/>
                </a:moveTo>
                <a:lnTo>
                  <a:pt x="14428" y="1796"/>
                </a:lnTo>
                <a:lnTo>
                  <a:pt x="6919" y="6696"/>
                </a:lnTo>
                <a:lnTo>
                  <a:pt x="1856" y="13962"/>
                </a:lnTo>
                <a:lnTo>
                  <a:pt x="0" y="22859"/>
                </a:lnTo>
                <a:lnTo>
                  <a:pt x="1856" y="31757"/>
                </a:lnTo>
                <a:lnTo>
                  <a:pt x="6919" y="39023"/>
                </a:lnTo>
                <a:lnTo>
                  <a:pt x="14428" y="43923"/>
                </a:lnTo>
                <a:lnTo>
                  <a:pt x="23622" y="45719"/>
                </a:lnTo>
                <a:lnTo>
                  <a:pt x="32815" y="43923"/>
                </a:lnTo>
                <a:lnTo>
                  <a:pt x="40324" y="39023"/>
                </a:lnTo>
                <a:lnTo>
                  <a:pt x="45387" y="31757"/>
                </a:lnTo>
                <a:lnTo>
                  <a:pt x="47244" y="22859"/>
                </a:lnTo>
                <a:lnTo>
                  <a:pt x="45387" y="13962"/>
                </a:lnTo>
                <a:lnTo>
                  <a:pt x="40324" y="6696"/>
                </a:lnTo>
                <a:lnTo>
                  <a:pt x="32815" y="1796"/>
                </a:lnTo>
                <a:lnTo>
                  <a:pt x="23622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97117" y="1818506"/>
            <a:ext cx="319405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inversión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estimación</a:t>
            </a:r>
            <a:r>
              <a:rPr sz="1100" spc="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preliminar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magnitud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ingresos</a:t>
            </a:r>
            <a:r>
              <a:rPr sz="1100" spc="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espera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recaudar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97257" y="2153884"/>
            <a:ext cx="197612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anualmente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-5" dirty="0">
                <a:latin typeface="Calibri"/>
                <a:cs typeface="Calibri"/>
              </a:rPr>
              <a:t> producto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aprovechamiento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económico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inversiones</a:t>
            </a:r>
            <a:r>
              <a:rPr sz="1100" spc="1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previstos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para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744014" y="2153884"/>
            <a:ext cx="114871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209" marR="5080" indent="-17145" algn="just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actividades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gastos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 </a:t>
            </a:r>
            <a:r>
              <a:rPr sz="1100" spc="-24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mantenimiento</a:t>
            </a:r>
            <a:r>
              <a:rPr sz="1100" spc="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7538" y="2566095"/>
            <a:ext cx="3195955" cy="138239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820"/>
              </a:spcBef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mejoramiento</a:t>
            </a:r>
            <a:r>
              <a:rPr sz="11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Calibri"/>
                <a:cs typeface="Calibri"/>
              </a:rPr>
              <a:t>Para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ello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identificar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los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espacios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públicos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susceptibles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aprovechamiento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económico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las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actividades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correspondientes,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así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</a:t>
            </a:r>
            <a:r>
              <a:rPr sz="1100" spc="-5" dirty="0">
                <a:latin typeface="Calibri"/>
                <a:cs typeface="Calibri"/>
              </a:rPr>
              <a:t> magnitud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aproximada de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ingresos se que pueden generar, </a:t>
            </a:r>
            <a:r>
              <a:rPr sz="1100" spc="-10" dirty="0">
                <a:latin typeface="Calibri"/>
                <a:cs typeface="Calibri"/>
              </a:rPr>
              <a:t>con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objetivo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dimensionar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preliminarmente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capacidad</a:t>
            </a:r>
            <a:r>
              <a:rPr sz="11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inicial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inversión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asociación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7117" y="4013603"/>
            <a:ext cx="3195955" cy="1459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Estimada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capacidad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inversión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</a:t>
            </a:r>
            <a:r>
              <a:rPr sz="1100" spc="-5" dirty="0">
                <a:latin typeface="Calibri"/>
                <a:cs typeface="Calibri"/>
              </a:rPr>
              <a:t> procede</a:t>
            </a:r>
            <a:r>
              <a:rPr sz="1100" dirty="0">
                <a:latin typeface="Calibri"/>
                <a:cs typeface="Calibri"/>
              </a:rPr>
              <a:t> 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identificar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espacios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intervenir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con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los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recursos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presupuestados para cada uno </a:t>
            </a:r>
            <a:r>
              <a:rPr sz="1100" dirty="0">
                <a:latin typeface="Calibri"/>
                <a:cs typeface="Calibri"/>
              </a:rPr>
              <a:t>, </a:t>
            </a:r>
            <a:r>
              <a:rPr sz="1100" spc="-5" dirty="0">
                <a:latin typeface="Calibri"/>
                <a:cs typeface="Calibri"/>
              </a:rPr>
              <a:t>dando respuesta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 énfasis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(visión)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espacios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 </a:t>
            </a:r>
            <a:r>
              <a:rPr sz="1100" dirty="0">
                <a:latin typeface="Calibri"/>
                <a:cs typeface="Calibri"/>
              </a:rPr>
              <a:t> consideren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prioritarios.</a:t>
            </a:r>
            <a:endParaRPr sz="1100">
              <a:latin typeface="Calibri"/>
              <a:cs typeface="Calibri"/>
            </a:endParaRPr>
          </a:p>
          <a:p>
            <a:pPr marL="12700" marR="5080" indent="-635" algn="just">
              <a:lnSpc>
                <a:spcPct val="100000"/>
              </a:lnSpc>
              <a:spcBef>
                <a:spcPts val="725"/>
              </a:spcBef>
            </a:pPr>
            <a:r>
              <a:rPr sz="1100" dirty="0">
                <a:latin typeface="Calibri"/>
                <a:cs typeface="Calibri"/>
              </a:rPr>
              <a:t>En </a:t>
            </a:r>
            <a:r>
              <a:rPr sz="1100" spc="-10" dirty="0">
                <a:latin typeface="Calibri"/>
                <a:cs typeface="Calibri"/>
              </a:rPr>
              <a:t>principio se </a:t>
            </a:r>
            <a:r>
              <a:rPr sz="1100" spc="-5" dirty="0">
                <a:latin typeface="Calibri"/>
                <a:cs typeface="Calibri"/>
              </a:rPr>
              <a:t>debe diseñar una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estrategia de inversión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orientada al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punto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equilibrio</a:t>
            </a:r>
            <a:r>
              <a:rPr sz="1100" spc="-5" dirty="0">
                <a:latin typeface="Calibri"/>
                <a:cs typeface="Calibri"/>
              </a:rPr>
              <a:t>, </a:t>
            </a:r>
            <a:r>
              <a:rPr sz="1100" spc="-10" dirty="0">
                <a:latin typeface="Calibri"/>
                <a:cs typeface="Calibri"/>
              </a:rPr>
              <a:t>puesto </a:t>
            </a:r>
            <a:r>
              <a:rPr sz="1100" spc="-5" dirty="0">
                <a:latin typeface="Calibri"/>
                <a:cs typeface="Calibri"/>
              </a:rPr>
              <a:t>que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DEMOS </a:t>
            </a:r>
            <a:r>
              <a:rPr sz="1100" dirty="0">
                <a:latin typeface="Calibri"/>
                <a:cs typeface="Calibri"/>
              </a:rPr>
              <a:t> será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ejecutado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 organización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ánimo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lucro.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682995" y="4895088"/>
            <a:ext cx="1125220" cy="462280"/>
            <a:chOff x="5682995" y="4895088"/>
            <a:chExt cx="1125220" cy="462280"/>
          </a:xfrm>
        </p:grpSpPr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82995" y="4977383"/>
              <a:ext cx="380999" cy="29870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45707" y="4895088"/>
              <a:ext cx="461771" cy="46177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24244" y="5009400"/>
              <a:ext cx="283463" cy="281927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865619" y="4956047"/>
            <a:ext cx="399287" cy="37033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7459562" y="5151677"/>
            <a:ext cx="9544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C00000"/>
                </a:solidFill>
                <a:latin typeface="Calibri"/>
                <a:cs typeface="Calibri"/>
              </a:rPr>
              <a:t>INGRESOS</a:t>
            </a:r>
            <a:r>
              <a:rPr sz="700" b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C00000"/>
                </a:solidFill>
                <a:latin typeface="Calibri"/>
                <a:cs typeface="Calibri"/>
              </a:rPr>
              <a:t>–</a:t>
            </a:r>
            <a:r>
              <a:rPr sz="7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C00000"/>
                </a:solidFill>
                <a:latin typeface="Calibri"/>
                <a:cs typeface="Calibri"/>
              </a:rPr>
              <a:t>EGRESOS</a:t>
            </a:r>
            <a:r>
              <a:rPr sz="700" b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C00000"/>
                </a:solidFill>
                <a:latin typeface="Calibri"/>
                <a:cs typeface="Calibri"/>
              </a:rPr>
              <a:t>=</a:t>
            </a:r>
            <a:r>
              <a:rPr sz="7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C00000"/>
                </a:solidFill>
                <a:latin typeface="Calibri"/>
                <a:cs typeface="Calibri"/>
              </a:rPr>
              <a:t>0 </a:t>
            </a:r>
            <a:r>
              <a:rPr sz="700" b="1" spc="-1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C00000"/>
                </a:solidFill>
                <a:latin typeface="Calibri"/>
                <a:cs typeface="Calibri"/>
              </a:rPr>
              <a:t>(PUNTO </a:t>
            </a:r>
            <a:r>
              <a:rPr sz="700" b="1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7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C00000"/>
                </a:solidFill>
                <a:latin typeface="Calibri"/>
                <a:cs typeface="Calibri"/>
              </a:rPr>
              <a:t>EQUILIBRIO)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52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6488" y="1011989"/>
            <a:ext cx="2242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1.</a:t>
            </a:r>
            <a:r>
              <a:rPr sz="1800" spc="36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15" dirty="0">
                <a:solidFill>
                  <a:srgbClr val="C00000"/>
                </a:solidFill>
                <a:latin typeface="Calibri Light"/>
                <a:cs typeface="Calibri Light"/>
              </a:rPr>
              <a:t>¿QUÉ</a:t>
            </a:r>
            <a:r>
              <a:rPr sz="1800" spc="-6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ES</a:t>
            </a:r>
            <a:r>
              <a:rPr sz="1800" spc="-6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UN</a:t>
            </a:r>
            <a:r>
              <a:rPr sz="1800" spc="-5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DEMOS?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1098" y="1556304"/>
            <a:ext cx="12128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1.1.</a:t>
            </a:r>
            <a:r>
              <a:rPr sz="16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Definición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0397" y="2016553"/>
            <a:ext cx="3468370" cy="2800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Un Distrito Especial </a:t>
            </a:r>
            <a:r>
              <a:rPr sz="1100" spc="-10" dirty="0">
                <a:latin typeface="Calibri"/>
                <a:cs typeface="Calibri"/>
              </a:rPr>
              <a:t>de </a:t>
            </a:r>
            <a:r>
              <a:rPr sz="1100" spc="-5" dirty="0">
                <a:latin typeface="Calibri"/>
                <a:cs typeface="Calibri"/>
              </a:rPr>
              <a:t>Mejoramiento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Organización Secto-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rial</a:t>
            </a:r>
            <a:r>
              <a:rPr sz="1100" dirty="0">
                <a:latin typeface="Calibri"/>
                <a:cs typeface="Calibri"/>
              </a:rPr>
              <a:t> es </a:t>
            </a:r>
            <a:r>
              <a:rPr sz="1100" spc="-5" dirty="0">
                <a:latin typeface="Calibri"/>
                <a:cs typeface="Calibri"/>
              </a:rPr>
              <a:t>un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instrumento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gestión </a:t>
            </a:r>
            <a:r>
              <a:rPr sz="1100" spc="-5" dirty="0">
                <a:latin typeface="Calibri"/>
                <a:cs typeface="Calibri"/>
              </a:rPr>
              <a:t>orientado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involucrar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organizaciones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privadas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mejoramiento</a:t>
            </a:r>
            <a:r>
              <a:rPr sz="1100" spc="-5" dirty="0">
                <a:latin typeface="Calibri"/>
                <a:cs typeface="Calibri"/>
              </a:rPr>
              <a:t>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mantenimiento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preservación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espacios</a:t>
            </a:r>
            <a:r>
              <a:rPr sz="1100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públicos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mediante el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aprovechamiento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económico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mismos, en 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marco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esquemas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cooperación</a:t>
            </a:r>
            <a:r>
              <a:rPr sz="1100" spc="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público-privada</a:t>
            </a:r>
            <a:r>
              <a:rPr sz="1100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bajo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principios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inclusión,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sostenibilidad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cohesión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social.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DEMOS define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estructura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acciones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sector </a:t>
            </a:r>
            <a:r>
              <a:rPr sz="1100" spc="-10" dirty="0">
                <a:latin typeface="Calibri"/>
                <a:cs typeface="Calibri"/>
              </a:rPr>
              <a:t>privado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complementarias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intervenciones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actuaciones</a:t>
            </a:r>
            <a:r>
              <a:rPr sz="1100" spc="-5" dirty="0">
                <a:latin typeface="Calibri"/>
                <a:cs typeface="Calibri"/>
              </a:rPr>
              <a:t> que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adelanta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Distrito</a:t>
            </a:r>
            <a:r>
              <a:rPr sz="1100" spc="-5" dirty="0">
                <a:latin typeface="Calibri"/>
                <a:cs typeface="Calibri"/>
              </a:rPr>
              <a:t> Capital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en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espacios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públicos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áreas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delimitadas de la ciudad</a:t>
            </a:r>
            <a:r>
              <a:rPr sz="1100" spc="-5" dirty="0">
                <a:latin typeface="Calibri"/>
                <a:cs typeface="Calibri"/>
              </a:rPr>
              <a:t>. Estas acciones se desarrollan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forma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coordinada,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complementaria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armónica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las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políticas,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programas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competencias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Administración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Distrital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conjunto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aprobación</a:t>
            </a:r>
            <a:r>
              <a:rPr sz="1100" dirty="0">
                <a:latin typeface="Calibri"/>
                <a:cs typeface="Calibri"/>
              </a:rPr>
              <a:t> del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Departamento </a:t>
            </a:r>
            <a:r>
              <a:rPr sz="1100" spc="-10" dirty="0">
                <a:latin typeface="Calibri"/>
                <a:cs typeface="Calibri"/>
              </a:rPr>
              <a:t>Administrativo </a:t>
            </a:r>
            <a:r>
              <a:rPr sz="1100" spc="-5" dirty="0">
                <a:latin typeface="Calibri"/>
                <a:cs typeface="Calibri"/>
              </a:rPr>
              <a:t>de la Defensoría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10" dirty="0">
                <a:latin typeface="Calibri"/>
                <a:cs typeface="Calibri"/>
              </a:rPr>
              <a:t>Espacio </a:t>
            </a:r>
            <a:r>
              <a:rPr sz="1100" spc="-5" dirty="0">
                <a:latin typeface="Calibri"/>
                <a:cs typeface="Calibri"/>
              </a:rPr>
              <a:t> Público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DADEP.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845" y="4990900"/>
            <a:ext cx="9123045" cy="1833880"/>
            <a:chOff x="10845" y="4990900"/>
            <a:chExt cx="9123045" cy="18338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172" y="6059424"/>
              <a:ext cx="2639567" cy="7650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45" y="4990900"/>
              <a:ext cx="9122485" cy="106847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419836" y="4640681"/>
            <a:ext cx="12528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Área DEMOS </a:t>
            </a:r>
            <a:r>
              <a:rPr sz="700" spc="-10" dirty="0">
                <a:latin typeface="Calibri"/>
                <a:cs typeface="Calibri"/>
              </a:rPr>
              <a:t>Centro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Internacional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89162" y="2631239"/>
            <a:ext cx="1247775" cy="17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Plazoleta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1233805" algn="l"/>
              </a:tabLst>
            </a:pP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Sa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n</a:t>
            </a:r>
            <a:r>
              <a:rPr sz="500" spc="-10" dirty="0">
                <a:solidFill>
                  <a:srgbClr val="DE9900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M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r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t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ín </a:t>
            </a:r>
            <a:r>
              <a:rPr sz="500" u="heavy" dirty="0">
                <a:solidFill>
                  <a:srgbClr val="DE99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 	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6593" y="3932970"/>
            <a:ext cx="54356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P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r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qu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e</a:t>
            </a:r>
            <a:r>
              <a:rPr sz="500" spc="-20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Bice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nt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e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na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rio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13165" y="1914221"/>
            <a:ext cx="400050" cy="17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indent="95885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Z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on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spc="-10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ver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d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e  URB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la</a:t>
            </a:r>
            <a:r>
              <a:rPr sz="500" spc="-10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Merced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838700" y="1900427"/>
            <a:ext cx="3441700" cy="2705100"/>
            <a:chOff x="4838700" y="1900427"/>
            <a:chExt cx="3441700" cy="270510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8700" y="1900427"/>
              <a:ext cx="3441192" cy="27050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42888" y="2898653"/>
              <a:ext cx="83820" cy="8229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912861" y="3947160"/>
              <a:ext cx="192405" cy="91440"/>
            </a:xfrm>
            <a:custGeom>
              <a:avLst/>
              <a:gdLst/>
              <a:ahLst/>
              <a:cxnLst/>
              <a:rect l="l" t="t" r="r" b="b"/>
              <a:pathLst>
                <a:path w="192404" h="91439">
                  <a:moveTo>
                    <a:pt x="0" y="0"/>
                  </a:moveTo>
                  <a:lnTo>
                    <a:pt x="63055" y="91439"/>
                  </a:lnTo>
                  <a:lnTo>
                    <a:pt x="192024" y="31432"/>
                  </a:lnTo>
                  <a:lnTo>
                    <a:pt x="174828" y="8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562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11952" y="2699000"/>
              <a:ext cx="276225" cy="170815"/>
            </a:xfrm>
            <a:custGeom>
              <a:avLst/>
              <a:gdLst/>
              <a:ahLst/>
              <a:cxnLst/>
              <a:rect l="l" t="t" r="r" b="b"/>
              <a:pathLst>
                <a:path w="276225" h="170814">
                  <a:moveTo>
                    <a:pt x="66344" y="0"/>
                  </a:moveTo>
                  <a:lnTo>
                    <a:pt x="0" y="45288"/>
                  </a:lnTo>
                  <a:lnTo>
                    <a:pt x="230454" y="170687"/>
                  </a:lnTo>
                  <a:lnTo>
                    <a:pt x="275844" y="160235"/>
                  </a:lnTo>
                  <a:lnTo>
                    <a:pt x="66344" y="0"/>
                  </a:lnTo>
                  <a:close/>
                </a:path>
              </a:pathLst>
            </a:custGeom>
            <a:solidFill>
              <a:srgbClr val="FFC000">
                <a:alpha val="780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91813" y="3380441"/>
              <a:ext cx="185058" cy="1628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95744" y="3675888"/>
              <a:ext cx="73151" cy="716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606796" y="2016264"/>
              <a:ext cx="2152015" cy="1777364"/>
            </a:xfrm>
            <a:custGeom>
              <a:avLst/>
              <a:gdLst/>
              <a:ahLst/>
              <a:cxnLst/>
              <a:rect l="l" t="t" r="r" b="b"/>
              <a:pathLst>
                <a:path w="2152015" h="1777364">
                  <a:moveTo>
                    <a:pt x="73152" y="5537"/>
                  </a:moveTo>
                  <a:lnTo>
                    <a:pt x="67525" y="0"/>
                  </a:lnTo>
                  <a:lnTo>
                    <a:pt x="0" y="22161"/>
                  </a:lnTo>
                  <a:lnTo>
                    <a:pt x="45021" y="60960"/>
                  </a:lnTo>
                  <a:lnTo>
                    <a:pt x="73152" y="5537"/>
                  </a:lnTo>
                  <a:close/>
                </a:path>
                <a:path w="2152015" h="1777364">
                  <a:moveTo>
                    <a:pt x="219456" y="74663"/>
                  </a:moveTo>
                  <a:lnTo>
                    <a:pt x="73152" y="74663"/>
                  </a:lnTo>
                  <a:lnTo>
                    <a:pt x="73152" y="102095"/>
                  </a:lnTo>
                  <a:lnTo>
                    <a:pt x="219456" y="102095"/>
                  </a:lnTo>
                  <a:lnTo>
                    <a:pt x="219456" y="74663"/>
                  </a:lnTo>
                  <a:close/>
                </a:path>
                <a:path w="2152015" h="1777364">
                  <a:moveTo>
                    <a:pt x="1432560" y="1648256"/>
                  </a:moveTo>
                  <a:lnTo>
                    <a:pt x="1401254" y="1626095"/>
                  </a:lnTo>
                  <a:lnTo>
                    <a:pt x="1331976" y="1643278"/>
                  </a:lnTo>
                  <a:lnTo>
                    <a:pt x="1365453" y="1671815"/>
                  </a:lnTo>
                  <a:lnTo>
                    <a:pt x="1432560" y="1648256"/>
                  </a:lnTo>
                  <a:close/>
                </a:path>
                <a:path w="2152015" h="1777364">
                  <a:moveTo>
                    <a:pt x="1639811" y="1335214"/>
                  </a:moveTo>
                  <a:lnTo>
                    <a:pt x="1442262" y="1254277"/>
                  </a:lnTo>
                  <a:lnTo>
                    <a:pt x="1252080" y="1197851"/>
                  </a:lnTo>
                  <a:lnTo>
                    <a:pt x="1208519" y="1223454"/>
                  </a:lnTo>
                  <a:lnTo>
                    <a:pt x="1599819" y="1412735"/>
                  </a:lnTo>
                  <a:lnTo>
                    <a:pt x="1639811" y="1335214"/>
                  </a:lnTo>
                  <a:close/>
                </a:path>
                <a:path w="2152015" h="1777364">
                  <a:moveTo>
                    <a:pt x="1653527" y="1613903"/>
                  </a:moveTo>
                  <a:lnTo>
                    <a:pt x="1604670" y="1584947"/>
                  </a:lnTo>
                  <a:lnTo>
                    <a:pt x="1552943" y="1636420"/>
                  </a:lnTo>
                  <a:lnTo>
                    <a:pt x="1601800" y="1671815"/>
                  </a:lnTo>
                  <a:lnTo>
                    <a:pt x="1653527" y="1613903"/>
                  </a:lnTo>
                  <a:close/>
                </a:path>
                <a:path w="2152015" h="1777364">
                  <a:moveTo>
                    <a:pt x="2151888" y="1677200"/>
                  </a:moveTo>
                  <a:lnTo>
                    <a:pt x="2057704" y="1606296"/>
                  </a:lnTo>
                  <a:lnTo>
                    <a:pt x="1872996" y="1716925"/>
                  </a:lnTo>
                  <a:lnTo>
                    <a:pt x="1967318" y="1776984"/>
                  </a:lnTo>
                  <a:lnTo>
                    <a:pt x="2151888" y="1677200"/>
                  </a:lnTo>
                  <a:close/>
                </a:path>
              </a:pathLst>
            </a:custGeom>
            <a:solidFill>
              <a:srgbClr val="38562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96940" y="2693466"/>
              <a:ext cx="1217930" cy="1112520"/>
            </a:xfrm>
            <a:custGeom>
              <a:avLst/>
              <a:gdLst/>
              <a:ahLst/>
              <a:cxnLst/>
              <a:rect l="l" t="t" r="r" b="b"/>
              <a:pathLst>
                <a:path w="1217929" h="1112520">
                  <a:moveTo>
                    <a:pt x="307848" y="1106538"/>
                  </a:moveTo>
                  <a:lnTo>
                    <a:pt x="202107" y="1002233"/>
                  </a:lnTo>
                  <a:lnTo>
                    <a:pt x="0" y="1111961"/>
                  </a:lnTo>
                  <a:lnTo>
                    <a:pt x="307848" y="1106538"/>
                  </a:lnTo>
                  <a:close/>
                </a:path>
                <a:path w="1217929" h="1112520">
                  <a:moveTo>
                    <a:pt x="690968" y="12496"/>
                  </a:moveTo>
                  <a:lnTo>
                    <a:pt x="673430" y="0"/>
                  </a:lnTo>
                  <a:lnTo>
                    <a:pt x="447916" y="116725"/>
                  </a:lnTo>
                  <a:lnTo>
                    <a:pt x="383070" y="201828"/>
                  </a:lnTo>
                  <a:lnTo>
                    <a:pt x="394449" y="208711"/>
                  </a:lnTo>
                  <a:lnTo>
                    <a:pt x="459981" y="126111"/>
                  </a:lnTo>
                  <a:lnTo>
                    <a:pt x="690968" y="12496"/>
                  </a:lnTo>
                  <a:close/>
                </a:path>
                <a:path w="1217929" h="1112520">
                  <a:moveTo>
                    <a:pt x="763358" y="66052"/>
                  </a:moveTo>
                  <a:lnTo>
                    <a:pt x="745807" y="53555"/>
                  </a:lnTo>
                  <a:lnTo>
                    <a:pt x="408546" y="221869"/>
                  </a:lnTo>
                  <a:lnTo>
                    <a:pt x="422605" y="235445"/>
                  </a:lnTo>
                  <a:lnTo>
                    <a:pt x="763358" y="66052"/>
                  </a:lnTo>
                  <a:close/>
                </a:path>
                <a:path w="1217929" h="1112520">
                  <a:moveTo>
                    <a:pt x="1217663" y="906195"/>
                  </a:moveTo>
                  <a:lnTo>
                    <a:pt x="1191425" y="889457"/>
                  </a:lnTo>
                  <a:lnTo>
                    <a:pt x="1117079" y="962050"/>
                  </a:lnTo>
                  <a:lnTo>
                    <a:pt x="1160195" y="962609"/>
                  </a:lnTo>
                  <a:lnTo>
                    <a:pt x="1217663" y="906195"/>
                  </a:lnTo>
                  <a:close/>
                </a:path>
              </a:pathLst>
            </a:custGeom>
            <a:solidFill>
              <a:srgbClr val="FFC000">
                <a:alpha val="780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025896" y="2833121"/>
              <a:ext cx="378460" cy="251460"/>
            </a:xfrm>
            <a:custGeom>
              <a:avLst/>
              <a:gdLst/>
              <a:ahLst/>
              <a:cxnLst/>
              <a:rect l="l" t="t" r="r" b="b"/>
              <a:pathLst>
                <a:path w="378460" h="251460">
                  <a:moveTo>
                    <a:pt x="31826" y="0"/>
                  </a:moveTo>
                  <a:lnTo>
                    <a:pt x="0" y="37033"/>
                  </a:lnTo>
                  <a:lnTo>
                    <a:pt x="40513" y="55689"/>
                  </a:lnTo>
                  <a:lnTo>
                    <a:pt x="82740" y="82016"/>
                  </a:lnTo>
                  <a:lnTo>
                    <a:pt x="161810" y="126364"/>
                  </a:lnTo>
                  <a:lnTo>
                    <a:pt x="281724" y="219735"/>
                  </a:lnTo>
                  <a:lnTo>
                    <a:pt x="332003" y="251459"/>
                  </a:lnTo>
                  <a:lnTo>
                    <a:pt x="377952" y="209080"/>
                  </a:lnTo>
                  <a:lnTo>
                    <a:pt x="326669" y="172021"/>
                  </a:lnTo>
                  <a:lnTo>
                    <a:pt x="259664" y="128015"/>
                  </a:lnTo>
                  <a:lnTo>
                    <a:pt x="232854" y="121348"/>
                  </a:lnTo>
                  <a:lnTo>
                    <a:pt x="193992" y="97345"/>
                  </a:lnTo>
                  <a:lnTo>
                    <a:pt x="180594" y="93344"/>
                  </a:lnTo>
                  <a:lnTo>
                    <a:pt x="98844" y="52006"/>
                  </a:lnTo>
                  <a:lnTo>
                    <a:pt x="94818" y="24002"/>
                  </a:lnTo>
                  <a:lnTo>
                    <a:pt x="31826" y="0"/>
                  </a:lnTo>
                  <a:close/>
                </a:path>
              </a:pathLst>
            </a:custGeom>
            <a:solidFill>
              <a:srgbClr val="38562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380767" y="4106946"/>
            <a:ext cx="163258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402715" algn="l"/>
              </a:tabLst>
            </a:pP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M.</a:t>
            </a:r>
            <a:r>
              <a:rPr sz="500" spc="-1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spc="5" dirty="0">
                <a:solidFill>
                  <a:srgbClr val="1F9217"/>
                </a:solidFill>
                <a:latin typeface="Calibri"/>
                <a:cs typeface="Calibri"/>
              </a:rPr>
              <a:t>G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e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o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rge</a:t>
            </a:r>
            <a:r>
              <a:rPr sz="500" spc="-20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Wash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i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n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g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to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n </a:t>
            </a:r>
            <a:r>
              <a:rPr sz="500" spc="-3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u="dash" dirty="0">
                <a:solidFill>
                  <a:srgbClr val="1F9217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 	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00">
              <a:latin typeface="Calibri"/>
              <a:cs typeface="Calibri"/>
            </a:endParaRPr>
          </a:p>
          <a:p>
            <a:pPr marL="333375">
              <a:lnSpc>
                <a:spcPct val="100000"/>
              </a:lnSpc>
              <a:tabLst>
                <a:tab pos="1619250" algn="l"/>
              </a:tabLst>
            </a:pP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Pl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z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o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le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t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spc="-4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la</a:t>
            </a:r>
            <a:r>
              <a:rPr sz="500" spc="-10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Re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b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eca</a:t>
            </a:r>
            <a:r>
              <a:rPr sz="500" spc="-30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 	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80713" y="3359717"/>
            <a:ext cx="351790" cy="17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P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r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qu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e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ad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ero  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San</a:t>
            </a:r>
            <a:r>
              <a:rPr sz="500" spc="-2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Diego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29664" y="3650825"/>
            <a:ext cx="1554480" cy="324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Pl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z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o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le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t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a</a:t>
            </a:r>
            <a:r>
              <a:rPr sz="500" spc="-45" dirty="0">
                <a:solidFill>
                  <a:srgbClr val="DE9900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At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rio</a:t>
            </a:r>
            <a:r>
              <a:rPr sz="500" spc="-20" dirty="0">
                <a:solidFill>
                  <a:srgbClr val="DE9900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(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2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)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0">
              <a:latin typeface="Calibri"/>
              <a:cs typeface="Calibri"/>
            </a:endParaRPr>
          </a:p>
          <a:p>
            <a:pPr marL="227965">
              <a:lnSpc>
                <a:spcPct val="100000"/>
              </a:lnSpc>
              <a:tabLst>
                <a:tab pos="1541145" algn="l"/>
              </a:tabLst>
            </a:pPr>
            <a:r>
              <a:rPr sz="500" spc="-10" dirty="0">
                <a:solidFill>
                  <a:srgbClr val="1F9217"/>
                </a:solidFill>
                <a:latin typeface="Calibri"/>
                <a:cs typeface="Calibri"/>
              </a:rPr>
              <a:t>T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ún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el</a:t>
            </a:r>
            <a:r>
              <a:rPr sz="500" spc="-1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Sa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n</a:t>
            </a:r>
            <a:r>
              <a:rPr sz="500" spc="-10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Diego </a:t>
            </a:r>
            <a:r>
              <a:rPr sz="500" spc="-60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 	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08235" y="3433518"/>
            <a:ext cx="21717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2158365" algn="l"/>
              </a:tabLst>
            </a:pP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Pl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z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o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le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t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a</a:t>
            </a:r>
            <a:r>
              <a:rPr sz="500" spc="-45" dirty="0">
                <a:solidFill>
                  <a:srgbClr val="DE9900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S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e</a:t>
            </a:r>
            <a:r>
              <a:rPr sz="500" spc="-10" dirty="0">
                <a:solidFill>
                  <a:srgbClr val="DE9900"/>
                </a:solidFill>
                <a:latin typeface="Calibri"/>
                <a:cs typeface="Calibri"/>
              </a:rPr>
              <a:t>s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qu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ice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nt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e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na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rio 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 </a:t>
            </a:r>
            <a:r>
              <a:rPr sz="500" u="dash" dirty="0">
                <a:solidFill>
                  <a:srgbClr val="DE990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 	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87972" y="2029823"/>
            <a:ext cx="1849120" cy="5118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500" spc="5" dirty="0">
                <a:solidFill>
                  <a:srgbClr val="1F9217"/>
                </a:solidFill>
                <a:latin typeface="Calibri"/>
                <a:cs typeface="Calibri"/>
              </a:rPr>
              <a:t>E</a:t>
            </a:r>
            <a:r>
              <a:rPr sz="500" spc="-10" dirty="0">
                <a:solidFill>
                  <a:srgbClr val="1F9217"/>
                </a:solidFill>
                <a:latin typeface="Calibri"/>
                <a:cs typeface="Calibri"/>
              </a:rPr>
              <a:t>s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c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li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nat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spc="-3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La</a:t>
            </a:r>
            <a:r>
              <a:rPr sz="500" spc="-10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Merced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50">
              <a:latin typeface="Calibri"/>
              <a:cs typeface="Calibri"/>
            </a:endParaRPr>
          </a:p>
          <a:p>
            <a:pPr marL="294640">
              <a:lnSpc>
                <a:spcPct val="100000"/>
              </a:lnSpc>
            </a:pP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B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u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lev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r</a:t>
            </a:r>
            <a:r>
              <a:rPr sz="500" spc="-2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r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t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es</a:t>
            </a:r>
            <a:r>
              <a:rPr sz="500" spc="-1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y</a:t>
            </a:r>
            <a:r>
              <a:rPr sz="500" spc="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C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ie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n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ci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s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650">
              <a:latin typeface="Calibri"/>
              <a:cs typeface="Calibri"/>
            </a:endParaRPr>
          </a:p>
          <a:p>
            <a:pPr marL="705485">
              <a:lnSpc>
                <a:spcPct val="100000"/>
              </a:lnSpc>
            </a:pP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Zona gastronómica,</a:t>
            </a:r>
            <a:r>
              <a:rPr sz="500" spc="-30" dirty="0">
                <a:solidFill>
                  <a:srgbClr val="DE9900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Calle</a:t>
            </a:r>
            <a:r>
              <a:rPr sz="500" spc="-30" dirty="0">
                <a:solidFill>
                  <a:srgbClr val="DE9900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29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 b</a:t>
            </a:r>
            <a:r>
              <a:rPr sz="500" spc="125" dirty="0">
                <a:solidFill>
                  <a:srgbClr val="DE9900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y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 Calle</a:t>
            </a:r>
            <a:r>
              <a:rPr sz="500" spc="-15" dirty="0">
                <a:solidFill>
                  <a:srgbClr val="DE9900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30 (2)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36191" y="2676624"/>
            <a:ext cx="1161415" cy="7854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Pl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z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o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le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t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spc="-4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Wok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50">
              <a:latin typeface="Calibri"/>
              <a:cs typeface="Calibri"/>
            </a:endParaRPr>
          </a:p>
          <a:p>
            <a:pPr marL="272415">
              <a:lnSpc>
                <a:spcPct val="100000"/>
              </a:lnSpc>
            </a:pP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P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r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qu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e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ad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ero</a:t>
            </a:r>
            <a:r>
              <a:rPr sz="500" spc="-35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Sant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spc="-20" dirty="0">
                <a:solidFill>
                  <a:srgbClr val="1F9217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M</a:t>
            </a:r>
            <a:r>
              <a:rPr sz="500" spc="-5" dirty="0">
                <a:solidFill>
                  <a:srgbClr val="1F9217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1F9217"/>
                </a:solidFill>
                <a:latin typeface="Calibri"/>
                <a:cs typeface="Calibri"/>
              </a:rPr>
              <a:t>ría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 marL="422275">
              <a:lnSpc>
                <a:spcPct val="100000"/>
              </a:lnSpc>
              <a:spcBef>
                <a:spcPts val="325"/>
              </a:spcBef>
            </a:pP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Pl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a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z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o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le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t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a</a:t>
            </a:r>
            <a:r>
              <a:rPr sz="500" spc="-45" dirty="0">
                <a:solidFill>
                  <a:srgbClr val="DE9900"/>
                </a:solidFill>
                <a:latin typeface="Calibri"/>
                <a:cs typeface="Calibri"/>
              </a:rPr>
              <a:t> 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c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o</a:t>
            </a:r>
            <a:r>
              <a:rPr sz="500" spc="-10" dirty="0">
                <a:solidFill>
                  <a:srgbClr val="DE9900"/>
                </a:solidFill>
                <a:latin typeface="Calibri"/>
                <a:cs typeface="Calibri"/>
              </a:rPr>
              <a:t>s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tad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o</a:t>
            </a:r>
            <a:r>
              <a:rPr sz="500" spc="-10" dirty="0">
                <a:solidFill>
                  <a:srgbClr val="DE9900"/>
                </a:solidFill>
                <a:latin typeface="Calibri"/>
                <a:cs typeface="Calibri"/>
              </a:rPr>
              <a:t> s</a:t>
            </a:r>
            <a:r>
              <a:rPr sz="500" spc="-5" dirty="0">
                <a:solidFill>
                  <a:srgbClr val="DE9900"/>
                </a:solidFill>
                <a:latin typeface="Calibri"/>
                <a:cs typeface="Calibri"/>
              </a:rPr>
              <a:t>u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r</a:t>
            </a:r>
            <a:r>
              <a:rPr sz="500" spc="10" dirty="0">
                <a:solidFill>
                  <a:srgbClr val="DE9900"/>
                </a:solidFill>
                <a:latin typeface="Calibri"/>
                <a:cs typeface="Calibri"/>
              </a:rPr>
              <a:t> </a:t>
            </a:r>
            <a:r>
              <a:rPr sz="500" spc="5" dirty="0">
                <a:solidFill>
                  <a:srgbClr val="DE9900"/>
                </a:solidFill>
                <a:latin typeface="Calibri"/>
                <a:cs typeface="Calibri"/>
              </a:rPr>
              <a:t>I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gle</a:t>
            </a:r>
            <a:r>
              <a:rPr sz="500" spc="-10" dirty="0">
                <a:solidFill>
                  <a:srgbClr val="DE9900"/>
                </a:solidFill>
                <a:latin typeface="Calibri"/>
                <a:cs typeface="Calibri"/>
              </a:rPr>
              <a:t>s</a:t>
            </a:r>
            <a:r>
              <a:rPr sz="500" dirty="0">
                <a:solidFill>
                  <a:srgbClr val="DE9900"/>
                </a:solidFill>
                <a:latin typeface="Calibri"/>
                <a:cs typeface="Calibri"/>
              </a:rPr>
              <a:t>ia</a:t>
            </a: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50">
              <a:latin typeface="Calibri"/>
              <a:cs typeface="Calibri"/>
            </a:endParaRPr>
          </a:p>
          <a:p>
            <a:pPr marL="109855">
              <a:lnSpc>
                <a:spcPct val="100000"/>
              </a:lnSpc>
              <a:tabLst>
                <a:tab pos="661670" algn="l"/>
              </a:tabLst>
            </a:pPr>
            <a:r>
              <a:rPr sz="500" u="heavy" dirty="0">
                <a:solidFill>
                  <a:srgbClr val="1F9217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 	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37476" y="2668523"/>
            <a:ext cx="153924" cy="152400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4453064" y="1673288"/>
            <a:ext cx="4178935" cy="2934335"/>
            <a:chOff x="4453064" y="1673288"/>
            <a:chExt cx="4178935" cy="2934335"/>
          </a:xfrm>
        </p:grpSpPr>
        <p:sp>
          <p:nvSpPr>
            <p:cNvPr id="30" name="object 30"/>
            <p:cNvSpPr/>
            <p:nvPr/>
          </p:nvSpPr>
          <p:spPr>
            <a:xfrm>
              <a:off x="5041392" y="2017776"/>
              <a:ext cx="594995" cy="0"/>
            </a:xfrm>
            <a:custGeom>
              <a:avLst/>
              <a:gdLst/>
              <a:ahLst/>
              <a:cxnLst/>
              <a:rect l="l" t="t" r="r" b="b"/>
              <a:pathLst>
                <a:path w="594995">
                  <a:moveTo>
                    <a:pt x="0" y="0"/>
                  </a:moveTo>
                  <a:lnTo>
                    <a:pt x="594626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826252" y="2100066"/>
              <a:ext cx="318770" cy="4445"/>
            </a:xfrm>
            <a:custGeom>
              <a:avLst/>
              <a:gdLst/>
              <a:ahLst/>
              <a:cxnLst/>
              <a:rect l="l" t="t" r="r" b="b"/>
              <a:pathLst>
                <a:path w="318770" h="4444">
                  <a:moveTo>
                    <a:pt x="0" y="4292"/>
                  </a:moveTo>
                  <a:lnTo>
                    <a:pt x="318719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118604" y="2732532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244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22136" y="2935224"/>
              <a:ext cx="695960" cy="3810"/>
            </a:xfrm>
            <a:custGeom>
              <a:avLst/>
              <a:gdLst/>
              <a:ahLst/>
              <a:cxnLst/>
              <a:rect l="l" t="t" r="r" b="b"/>
              <a:pathLst>
                <a:path w="695959" h="3810">
                  <a:moveTo>
                    <a:pt x="0" y="0"/>
                  </a:moveTo>
                  <a:lnTo>
                    <a:pt x="695947" y="334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18604" y="2738629"/>
              <a:ext cx="0" cy="204470"/>
            </a:xfrm>
            <a:custGeom>
              <a:avLst/>
              <a:gdLst/>
              <a:ahLst/>
              <a:cxnLst/>
              <a:rect l="l" t="t" r="r" b="b"/>
              <a:pathLst>
                <a:path h="204469">
                  <a:moveTo>
                    <a:pt x="0" y="20393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586728" y="2497838"/>
              <a:ext cx="0" cy="241300"/>
            </a:xfrm>
            <a:custGeom>
              <a:avLst/>
              <a:gdLst/>
              <a:ahLst/>
              <a:cxnLst/>
              <a:rect l="l" t="t" r="r" b="b"/>
              <a:pathLst>
                <a:path h="241300">
                  <a:moveTo>
                    <a:pt x="0" y="24116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685788" y="2505450"/>
              <a:ext cx="0" cy="279400"/>
            </a:xfrm>
            <a:custGeom>
              <a:avLst/>
              <a:gdLst/>
              <a:ahLst/>
              <a:cxnLst/>
              <a:rect l="l" t="t" r="r" b="b"/>
              <a:pathLst>
                <a:path h="279400">
                  <a:moveTo>
                    <a:pt x="0" y="27882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583680" y="2499360"/>
              <a:ext cx="267335" cy="7620"/>
            </a:xfrm>
            <a:custGeom>
              <a:avLst/>
              <a:gdLst/>
              <a:ahLst/>
              <a:cxnLst/>
              <a:rect l="l" t="t" r="r" b="b"/>
              <a:pathLst>
                <a:path w="267334" h="7619">
                  <a:moveTo>
                    <a:pt x="0" y="0"/>
                  </a:moveTo>
                  <a:lnTo>
                    <a:pt x="267335" y="6997"/>
                  </a:lnTo>
                </a:path>
              </a:pathLst>
            </a:custGeom>
            <a:ln w="12699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246620" y="2929133"/>
              <a:ext cx="0" cy="392430"/>
            </a:xfrm>
            <a:custGeom>
              <a:avLst/>
              <a:gdLst/>
              <a:ahLst/>
              <a:cxnLst/>
              <a:rect l="l" t="t" r="r" b="b"/>
              <a:pathLst>
                <a:path h="392429">
                  <a:moveTo>
                    <a:pt x="0" y="39222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45096" y="2930652"/>
              <a:ext cx="267335" cy="7620"/>
            </a:xfrm>
            <a:custGeom>
              <a:avLst/>
              <a:gdLst/>
              <a:ahLst/>
              <a:cxnLst/>
              <a:rect l="l" t="t" r="r" b="b"/>
              <a:pathLst>
                <a:path w="267334" h="7619">
                  <a:moveTo>
                    <a:pt x="0" y="0"/>
                  </a:moveTo>
                  <a:lnTo>
                    <a:pt x="267335" y="6997"/>
                  </a:lnTo>
                </a:path>
              </a:pathLst>
            </a:custGeom>
            <a:ln w="12699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210044" y="3617976"/>
              <a:ext cx="337185" cy="0"/>
            </a:xfrm>
            <a:custGeom>
              <a:avLst/>
              <a:gdLst/>
              <a:ahLst/>
              <a:cxnLst/>
              <a:rect l="l" t="t" r="r" b="b"/>
              <a:pathLst>
                <a:path w="337184">
                  <a:moveTo>
                    <a:pt x="0" y="0"/>
                  </a:moveTo>
                  <a:lnTo>
                    <a:pt x="336931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545324" y="3211063"/>
              <a:ext cx="0" cy="414020"/>
            </a:xfrm>
            <a:custGeom>
              <a:avLst/>
              <a:gdLst/>
              <a:ahLst/>
              <a:cxnLst/>
              <a:rect l="l" t="t" r="r" b="b"/>
              <a:pathLst>
                <a:path h="414020">
                  <a:moveTo>
                    <a:pt x="0" y="41362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546848" y="3204972"/>
              <a:ext cx="275590" cy="7620"/>
            </a:xfrm>
            <a:custGeom>
              <a:avLst/>
              <a:gdLst/>
              <a:ahLst/>
              <a:cxnLst/>
              <a:rect l="l" t="t" r="r" b="b"/>
              <a:pathLst>
                <a:path w="275590" h="7619">
                  <a:moveTo>
                    <a:pt x="0" y="0"/>
                  </a:moveTo>
                  <a:lnTo>
                    <a:pt x="275336" y="7086"/>
                  </a:lnTo>
                </a:path>
              </a:pathLst>
            </a:custGeom>
            <a:ln w="12699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794248" y="3928872"/>
              <a:ext cx="877569" cy="0"/>
            </a:xfrm>
            <a:custGeom>
              <a:avLst/>
              <a:gdLst/>
              <a:ahLst/>
              <a:cxnLst/>
              <a:rect l="l" t="t" r="r" b="b"/>
              <a:pathLst>
                <a:path w="877570">
                  <a:moveTo>
                    <a:pt x="0" y="0"/>
                  </a:moveTo>
                  <a:lnTo>
                    <a:pt x="877087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673596" y="3659121"/>
              <a:ext cx="0" cy="270510"/>
            </a:xfrm>
            <a:custGeom>
              <a:avLst/>
              <a:gdLst/>
              <a:ahLst/>
              <a:cxnLst/>
              <a:rect l="l" t="t" r="r" b="b"/>
              <a:pathLst>
                <a:path h="270510">
                  <a:moveTo>
                    <a:pt x="0" y="27037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609844" y="3695700"/>
              <a:ext cx="589915" cy="3175"/>
            </a:xfrm>
            <a:custGeom>
              <a:avLst/>
              <a:gdLst/>
              <a:ahLst/>
              <a:cxnLst/>
              <a:rect l="l" t="t" r="r" b="b"/>
              <a:pathLst>
                <a:path w="589914" h="3175">
                  <a:moveTo>
                    <a:pt x="0" y="3175"/>
                  </a:moveTo>
                  <a:lnTo>
                    <a:pt x="589356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627620" y="3741420"/>
              <a:ext cx="715645" cy="0"/>
            </a:xfrm>
            <a:custGeom>
              <a:avLst/>
              <a:gdLst/>
              <a:ahLst/>
              <a:cxnLst/>
              <a:rect l="l" t="t" r="r" b="b"/>
              <a:pathLst>
                <a:path w="715645">
                  <a:moveTo>
                    <a:pt x="0" y="0"/>
                  </a:moveTo>
                  <a:lnTo>
                    <a:pt x="715454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334759" y="3736846"/>
              <a:ext cx="8890" cy="194310"/>
            </a:xfrm>
            <a:custGeom>
              <a:avLst/>
              <a:gdLst/>
              <a:ahLst/>
              <a:cxnLst/>
              <a:rect l="l" t="t" r="r" b="b"/>
              <a:pathLst>
                <a:path w="8890" h="194310">
                  <a:moveTo>
                    <a:pt x="4216" y="-6350"/>
                  </a:moveTo>
                  <a:lnTo>
                    <a:pt x="4216" y="200202"/>
                  </a:lnTo>
                </a:path>
              </a:pathLst>
            </a:custGeom>
            <a:ln w="21132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672072" y="3660648"/>
              <a:ext cx="267335" cy="7620"/>
            </a:xfrm>
            <a:custGeom>
              <a:avLst/>
              <a:gdLst/>
              <a:ahLst/>
              <a:cxnLst/>
              <a:rect l="l" t="t" r="r" b="b"/>
              <a:pathLst>
                <a:path w="267334" h="7620">
                  <a:moveTo>
                    <a:pt x="0" y="0"/>
                  </a:moveTo>
                  <a:lnTo>
                    <a:pt x="267335" y="6997"/>
                  </a:lnTo>
                </a:path>
              </a:pathLst>
            </a:custGeom>
            <a:ln w="12699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783324" y="3741420"/>
              <a:ext cx="0" cy="421640"/>
            </a:xfrm>
            <a:custGeom>
              <a:avLst/>
              <a:gdLst/>
              <a:ahLst/>
              <a:cxnLst/>
              <a:rect l="l" t="t" r="r" b="b"/>
              <a:pathLst>
                <a:path h="421639">
                  <a:moveTo>
                    <a:pt x="0" y="42144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784086" y="3720848"/>
              <a:ext cx="307975" cy="12065"/>
            </a:xfrm>
            <a:custGeom>
              <a:avLst/>
              <a:gdLst/>
              <a:ahLst/>
              <a:cxnLst/>
              <a:rect l="l" t="t" r="r" b="b"/>
              <a:pathLst>
                <a:path w="307975" h="12064">
                  <a:moveTo>
                    <a:pt x="0" y="11861"/>
                  </a:moveTo>
                  <a:lnTo>
                    <a:pt x="307848" y="0"/>
                  </a:lnTo>
                </a:path>
              </a:pathLst>
            </a:custGeom>
            <a:ln w="19050">
              <a:solidFill>
                <a:srgbClr val="AEABAB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222492" y="4396740"/>
              <a:ext cx="778510" cy="0"/>
            </a:xfrm>
            <a:custGeom>
              <a:avLst/>
              <a:gdLst/>
              <a:ahLst/>
              <a:cxnLst/>
              <a:rect l="l" t="t" r="r" b="b"/>
              <a:pathLst>
                <a:path w="778509">
                  <a:moveTo>
                    <a:pt x="0" y="0"/>
                  </a:moveTo>
                  <a:lnTo>
                    <a:pt x="778078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976877" y="4021837"/>
              <a:ext cx="1905" cy="380365"/>
            </a:xfrm>
            <a:custGeom>
              <a:avLst/>
              <a:gdLst/>
              <a:ahLst/>
              <a:cxnLst/>
              <a:rect l="l" t="t" r="r" b="b"/>
              <a:pathLst>
                <a:path w="1904" h="380364">
                  <a:moveTo>
                    <a:pt x="1524" y="380326"/>
                  </a:moveTo>
                  <a:lnTo>
                    <a:pt x="0" y="0"/>
                  </a:lnTo>
                </a:path>
              </a:pathLst>
            </a:custGeom>
            <a:ln w="12699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56932" y="2773680"/>
              <a:ext cx="257555" cy="25449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55864" y="3296412"/>
              <a:ext cx="256031" cy="256031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150864" y="2310384"/>
              <a:ext cx="287020" cy="581025"/>
            </a:xfrm>
            <a:custGeom>
              <a:avLst/>
              <a:gdLst/>
              <a:ahLst/>
              <a:cxnLst/>
              <a:rect l="l" t="t" r="r" b="b"/>
              <a:pathLst>
                <a:path w="287020" h="581025">
                  <a:moveTo>
                    <a:pt x="0" y="580644"/>
                  </a:moveTo>
                  <a:lnTo>
                    <a:pt x="11023" y="0"/>
                  </a:lnTo>
                  <a:lnTo>
                    <a:pt x="286512" y="12230"/>
                  </a:lnTo>
                </a:path>
              </a:pathLst>
            </a:custGeom>
            <a:ln w="1270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454652" y="1674876"/>
              <a:ext cx="4175760" cy="2931160"/>
            </a:xfrm>
            <a:custGeom>
              <a:avLst/>
              <a:gdLst/>
              <a:ahLst/>
              <a:cxnLst/>
              <a:rect l="l" t="t" r="r" b="b"/>
              <a:pathLst>
                <a:path w="4175759" h="2931160">
                  <a:moveTo>
                    <a:pt x="0" y="0"/>
                  </a:moveTo>
                  <a:lnTo>
                    <a:pt x="4175759" y="0"/>
                  </a:lnTo>
                  <a:lnTo>
                    <a:pt x="4175759" y="2930652"/>
                  </a:lnTo>
                  <a:lnTo>
                    <a:pt x="0" y="293065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61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26481" y="5875714"/>
            <a:ext cx="251904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Ejemplo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Tablas</a:t>
            </a:r>
            <a:r>
              <a:rPr sz="700" spc="19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Estrategia</a:t>
            </a:r>
            <a:r>
              <a:rPr sz="700" spc="5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inversión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para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un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espacio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específico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9647" y="1356623"/>
            <a:ext cx="3195955" cy="406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390" indent="-1727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00025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Espacios,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ingresos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egresos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165"/>
              </a:spcBef>
            </a:pP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Estrategia de inversión para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DEMOS </a:t>
            </a:r>
            <a:r>
              <a:rPr sz="1100" spc="-10" dirty="0">
                <a:latin typeface="Calibri"/>
                <a:cs typeface="Calibri"/>
              </a:rPr>
              <a:t>se construye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-5" dirty="0">
                <a:latin typeface="Calibri"/>
                <a:cs typeface="Calibri"/>
              </a:rPr>
              <a:t> 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suma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las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estrategias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individuales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diseñen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espacios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aprovechamiento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económico.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estrategia debe definir la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magnitud de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ingresos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esperados </a:t>
            </a:r>
            <a:r>
              <a:rPr sz="1100" spc="-5" dirty="0">
                <a:latin typeface="Calibri"/>
                <a:cs typeface="Calibri"/>
              </a:rPr>
              <a:t>por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aprovechamiento </a:t>
            </a:r>
            <a:r>
              <a:rPr sz="1100" spc="-10" dirty="0">
                <a:latin typeface="Calibri"/>
                <a:cs typeface="Calibri"/>
              </a:rPr>
              <a:t>económico de </a:t>
            </a:r>
            <a:r>
              <a:rPr sz="1100" spc="-5" dirty="0">
                <a:latin typeface="Calibri"/>
                <a:cs typeface="Calibri"/>
              </a:rPr>
              <a:t>cada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durante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los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5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años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vigencia</a:t>
            </a:r>
            <a:r>
              <a:rPr sz="1100" dirty="0">
                <a:latin typeface="Calibri"/>
                <a:cs typeface="Calibri"/>
              </a:rPr>
              <a:t> del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en: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Tipo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actividad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prevista</a:t>
            </a:r>
            <a:endParaRPr sz="1100">
              <a:latin typeface="Calibri"/>
              <a:cs typeface="Calibri"/>
            </a:endParaRPr>
          </a:p>
          <a:p>
            <a:pPr marL="184785" marR="5080" indent="-172085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Cantidad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eventos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elementos</a:t>
            </a:r>
            <a:r>
              <a:rPr sz="1100" spc="2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físicos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aprovechamiento</a:t>
            </a:r>
            <a:endParaRPr sz="11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Ingresos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espera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generar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cobro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aprovechamiento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económico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realizado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terceros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Los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ingresos</a:t>
            </a:r>
            <a:r>
              <a:rPr sz="1100" spc="-5" dirty="0">
                <a:latin typeface="Calibri"/>
                <a:cs typeface="Calibri"/>
              </a:rPr>
              <a:t> generados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deben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confrontar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</a:t>
            </a:r>
            <a:r>
              <a:rPr sz="1100" dirty="0">
                <a:latin typeface="Calibri"/>
                <a:cs typeface="Calibri"/>
              </a:rPr>
              <a:t> 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cálculo de los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costos de</a:t>
            </a:r>
            <a:r>
              <a:rPr sz="1100" spc="2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las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acciones de mantenimiento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mejoramiento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previstos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 </a:t>
            </a:r>
            <a:r>
              <a:rPr sz="1100" spc="-5" dirty="0">
                <a:latin typeface="Calibri"/>
                <a:cs typeface="Calibri"/>
              </a:rPr>
              <a:t> específico durante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dirty="0">
                <a:latin typeface="Calibri"/>
                <a:cs typeface="Calibri"/>
              </a:rPr>
              <a:t>5 </a:t>
            </a:r>
            <a:r>
              <a:rPr sz="1100" spc="-5" dirty="0">
                <a:latin typeface="Calibri"/>
                <a:cs typeface="Calibri"/>
              </a:rPr>
              <a:t>años.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esta </a:t>
            </a:r>
            <a:r>
              <a:rPr sz="1100" spc="-10" dirty="0">
                <a:latin typeface="Calibri"/>
                <a:cs typeface="Calibri"/>
              </a:rPr>
              <a:t>etapa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DADEP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apoyará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spc="-10" dirty="0">
                <a:latin typeface="Calibri"/>
                <a:cs typeface="Calibri"/>
              </a:rPr>
              <a:t>Asociación </a:t>
            </a:r>
            <a:r>
              <a:rPr sz="1100" spc="-5" dirty="0">
                <a:latin typeface="Calibri"/>
                <a:cs typeface="Calibri"/>
              </a:rPr>
              <a:t>DEMOS con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10" dirty="0">
                <a:latin typeface="Calibri"/>
                <a:cs typeface="Calibri"/>
              </a:rPr>
              <a:t>suministro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precios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unitarios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referencia </a:t>
            </a:r>
            <a:r>
              <a:rPr sz="1100" spc="-5" dirty="0">
                <a:latin typeface="Calibri"/>
                <a:cs typeface="Calibri"/>
              </a:rPr>
              <a:t>para establecer </a:t>
            </a:r>
            <a:r>
              <a:rPr sz="1100" spc="-1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magnitud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costos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actividades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previstas.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632769" y="1182242"/>
          <a:ext cx="3883657" cy="46825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3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0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7628">
                <a:tc gridSpan="7">
                  <a:txBody>
                    <a:bodyPr/>
                    <a:lstStyle/>
                    <a:p>
                      <a:pPr marL="12211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50" spc="30" dirty="0">
                          <a:latin typeface="Calibri Light"/>
                          <a:cs typeface="Calibri Light"/>
                        </a:rPr>
                        <a:t>ESTRATEGIA</a:t>
                      </a:r>
                      <a:r>
                        <a:rPr sz="950" spc="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50" spc="20" dirty="0">
                          <a:latin typeface="Calibri Light"/>
                          <a:cs typeface="Calibri Light"/>
                        </a:rPr>
                        <a:t>DE</a:t>
                      </a:r>
                      <a:r>
                        <a:rPr sz="950" spc="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50" spc="35" dirty="0">
                          <a:latin typeface="Calibri Light"/>
                          <a:cs typeface="Calibri Light"/>
                        </a:rPr>
                        <a:t>INVERSIÓN</a:t>
                      </a:r>
                      <a:endParaRPr sz="950">
                        <a:latin typeface="Calibri Light"/>
                        <a:cs typeface="Calibri Light"/>
                      </a:endParaRPr>
                    </a:p>
                  </a:txBody>
                  <a:tcPr marL="0" marR="0" marT="381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9525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954">
                <a:tc gridSpan="2"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550" spc="-2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550" spc="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5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550" spc="-5" dirty="0">
                          <a:latin typeface="Calibri"/>
                          <a:cs typeface="Calibri"/>
                        </a:rPr>
                        <a:t>BR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55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5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550" spc="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S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550" spc="45" dirty="0">
                          <a:latin typeface="Calibri Light"/>
                          <a:cs typeface="Calibri Light"/>
                        </a:rPr>
                        <a:t>FECHA</a:t>
                      </a:r>
                      <a:endParaRPr sz="550">
                        <a:latin typeface="Calibri Light"/>
                        <a:cs typeface="Calibri Light"/>
                      </a:endParaRPr>
                    </a:p>
                  </a:txBody>
                  <a:tcPr marL="0" marR="0" marT="355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225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550" spc="25" dirty="0">
                          <a:latin typeface="Calibri"/>
                          <a:cs typeface="Calibri"/>
                        </a:rPr>
                        <a:t>26/12/2022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16">
                <a:tc gridSpan="7">
                  <a:txBody>
                    <a:bodyPr/>
                    <a:lstStyle/>
                    <a:p>
                      <a:pPr marL="85534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650" b="1" spc="1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 T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50" b="1" spc="-2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65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CIO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65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65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650" b="1" spc="-5" dirty="0">
                          <a:latin typeface="Calibri"/>
                          <a:cs typeface="Calibri"/>
                        </a:rPr>
                        <a:t>S)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9525">
                      <a:solidFill>
                        <a:srgbClr val="BEBEBE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53">
                <a:tc>
                  <a:txBody>
                    <a:bodyPr/>
                    <a:lstStyle/>
                    <a:p>
                      <a:pPr marL="6350" algn="ctr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20" dirty="0">
                          <a:latin typeface="Calibri"/>
                          <a:cs typeface="Calibri"/>
                        </a:rPr>
                        <a:t>ZONA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10" dirty="0">
                          <a:latin typeface="Calibri"/>
                          <a:cs typeface="Calibri"/>
                        </a:rPr>
                        <a:t>TRAMO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5" dirty="0">
                          <a:latin typeface="Calibri"/>
                          <a:cs typeface="Calibri"/>
                        </a:rPr>
                        <a:t>SEGMENTO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9705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5" dirty="0">
                          <a:latin typeface="Calibri"/>
                          <a:cs typeface="Calibri"/>
                        </a:rPr>
                        <a:t>ACTIVIDADES </a:t>
                      </a:r>
                      <a:r>
                        <a:rPr sz="550" b="1" spc="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5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b="1" spc="10" dirty="0">
                          <a:latin typeface="Calibri"/>
                          <a:cs typeface="Calibri"/>
                        </a:rPr>
                        <a:t>APROVECHAMIENTO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15" dirty="0">
                          <a:latin typeface="Calibri"/>
                          <a:cs typeface="Calibri"/>
                        </a:rPr>
                        <a:t>CANTIDAD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5" dirty="0">
                          <a:latin typeface="Calibri"/>
                          <a:cs typeface="Calibri"/>
                        </a:rPr>
                        <a:t>INGRESO</a:t>
                      </a:r>
                      <a:r>
                        <a:rPr sz="5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b="1" spc="20" dirty="0">
                          <a:latin typeface="Calibri"/>
                          <a:cs typeface="Calibri"/>
                        </a:rPr>
                        <a:t>($000)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53">
                <a:tc row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50">
                        <a:latin typeface="Times New Roman"/>
                        <a:cs typeface="Times New Roman"/>
                      </a:endParaRPr>
                    </a:p>
                    <a:p>
                      <a:pPr marL="111125">
                        <a:lnSpc>
                          <a:spcPct val="100000"/>
                        </a:lnSpc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CL 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KR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14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12.1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trucks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BACA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2,0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$0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2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Actividades</a:t>
                      </a:r>
                      <a:r>
                        <a:rPr sz="5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itinerantes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3,0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Muppis</a:t>
                      </a:r>
                      <a:r>
                        <a:rPr sz="5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o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publicidad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12.2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trucks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BACA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2,0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Muppis</a:t>
                      </a:r>
                      <a:r>
                        <a:rPr sz="5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o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publicidad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42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Actividades</a:t>
                      </a:r>
                      <a:r>
                        <a:rPr sz="5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itinerantes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3,0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12.3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trucks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BACA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4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Muppis</a:t>
                      </a:r>
                      <a:r>
                        <a:rPr sz="5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o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publicidad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Actividades</a:t>
                      </a:r>
                      <a:r>
                        <a:rPr sz="5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itinerantes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3,0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12.4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trucks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BACA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2,0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42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Muppis</a:t>
                      </a:r>
                      <a:r>
                        <a:rPr sz="5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o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publicidad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4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Actividades</a:t>
                      </a:r>
                      <a:r>
                        <a:rPr sz="5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itinerantes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3,0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4253">
                <a:tc gridSpan="6"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500" b="1" spc="20" dirty="0">
                          <a:latin typeface="Calibri"/>
                          <a:cs typeface="Calibri"/>
                        </a:rPr>
                        <a:t>SUBTOTAL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20" dirty="0">
                          <a:latin typeface="Calibri"/>
                          <a:cs typeface="Calibri"/>
                        </a:rPr>
                        <a:t>INGRESOS</a:t>
                      </a:r>
                      <a:r>
                        <a:rPr sz="5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20" dirty="0">
                          <a:latin typeface="Calibri"/>
                          <a:cs typeface="Calibri"/>
                        </a:rPr>
                        <a:t>PRESUPUESTADOS</a:t>
                      </a:r>
                      <a:r>
                        <a:rPr sz="5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20" dirty="0">
                          <a:latin typeface="Calibri"/>
                          <a:cs typeface="Calibri"/>
                        </a:rPr>
                        <a:t>ZONA</a:t>
                      </a:r>
                      <a:r>
                        <a:rPr sz="5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2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b="1" spc="15" dirty="0">
                          <a:latin typeface="Calibri"/>
                          <a:cs typeface="Calibri"/>
                        </a:rPr>
                        <a:t>$0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9954">
                <a:tc gridSpan="6"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50" b="1" spc="5" dirty="0">
                          <a:latin typeface="Calibri"/>
                          <a:cs typeface="Calibri"/>
                        </a:rPr>
                        <a:t>INGRESOS</a:t>
                      </a:r>
                      <a:r>
                        <a:rPr sz="6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TOTALES</a:t>
                      </a:r>
                      <a:r>
                        <a:rPr sz="6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PRESUPUESTADOS</a:t>
                      </a:r>
                      <a:r>
                        <a:rPr sz="6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APROVECHAMIENTO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0" dirty="0">
                          <a:latin typeface="Calibri"/>
                          <a:cs typeface="Calibri"/>
                        </a:rPr>
                        <a:t>ECONÓMICO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ts val="755"/>
                        </a:lnSpc>
                        <a:spcBef>
                          <a:spcPts val="405"/>
                        </a:spcBef>
                      </a:pPr>
                      <a:r>
                        <a:rPr sz="650" b="1" spc="-20" dirty="0">
                          <a:latin typeface="Calibri"/>
                          <a:cs typeface="Calibri"/>
                        </a:rPr>
                        <a:t>$0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9942">
                <a:tc gridSpan="7">
                  <a:txBody>
                    <a:bodyPr/>
                    <a:lstStyle/>
                    <a:p>
                      <a:pPr marL="122110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950" spc="30" dirty="0">
                          <a:latin typeface="Calibri Light"/>
                          <a:cs typeface="Calibri Light"/>
                        </a:rPr>
                        <a:t>ESTRATEGIA</a:t>
                      </a:r>
                      <a:r>
                        <a:rPr sz="950" spc="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50" spc="20" dirty="0">
                          <a:latin typeface="Calibri Light"/>
                          <a:cs typeface="Calibri Light"/>
                        </a:rPr>
                        <a:t>DE</a:t>
                      </a:r>
                      <a:r>
                        <a:rPr sz="950" spc="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950" spc="35" dirty="0">
                          <a:latin typeface="Calibri Light"/>
                          <a:cs typeface="Calibri Light"/>
                        </a:rPr>
                        <a:t>INVERSIÓN</a:t>
                      </a:r>
                      <a:endParaRPr sz="950">
                        <a:latin typeface="Calibri Light"/>
                        <a:cs typeface="Calibri Light"/>
                      </a:endParaRPr>
                    </a:p>
                  </a:txBody>
                  <a:tcPr marL="0" marR="0" marT="1905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4253">
                <a:tc gridSpan="2"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50" spc="-2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550" spc="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5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550" spc="-5" dirty="0">
                          <a:latin typeface="Calibri"/>
                          <a:cs typeface="Calibri"/>
                        </a:rPr>
                        <a:t>BR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55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5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550" spc="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50" dirty="0">
                          <a:latin typeface="Calibri"/>
                          <a:cs typeface="Calibri"/>
                        </a:rPr>
                        <a:t>S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50" spc="45" dirty="0">
                          <a:latin typeface="Calibri Light"/>
                          <a:cs typeface="Calibri Light"/>
                        </a:rPr>
                        <a:t>FECHA</a:t>
                      </a:r>
                      <a:endParaRPr sz="550">
                        <a:latin typeface="Calibri Light"/>
                        <a:cs typeface="Calibri Light"/>
                      </a:endParaRPr>
                    </a:p>
                  </a:txBody>
                  <a:tcPr marL="0" marR="0" marT="1270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225" algn="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550" spc="25" dirty="0">
                          <a:latin typeface="Calibri"/>
                          <a:cs typeface="Calibri"/>
                        </a:rPr>
                        <a:t>26/12/2022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1382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 spc="5" dirty="0">
                          <a:latin typeface="Calibri"/>
                          <a:cs typeface="Calibri"/>
                        </a:rPr>
                        <a:t>GASTOS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dirty="0">
                          <a:latin typeface="Calibri"/>
                          <a:cs typeface="Calibri"/>
                        </a:rPr>
                        <a:t>TOTALES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MEJORAMIENTO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0" dirty="0">
                          <a:latin typeface="Calibri"/>
                          <a:cs typeface="Calibri"/>
                        </a:rPr>
                        <a:t>FÍSICO</a:t>
                      </a:r>
                      <a:r>
                        <a:rPr sz="650" b="1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PRESUPUESTADOS</a:t>
                      </a:r>
                      <a:r>
                        <a:rPr sz="6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0" dirty="0">
                          <a:latin typeface="Calibri"/>
                          <a:cs typeface="Calibri"/>
                        </a:rPr>
                        <a:t>POR</a:t>
                      </a:r>
                      <a:r>
                        <a:rPr sz="65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ESPACIO</a:t>
                      </a:r>
                      <a:r>
                        <a:rPr sz="6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15" dirty="0">
                          <a:latin typeface="Calibri"/>
                          <a:cs typeface="Calibri"/>
                        </a:rPr>
                        <a:t>(5</a:t>
                      </a:r>
                      <a:r>
                        <a:rPr sz="65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50" b="1" spc="5" dirty="0">
                          <a:latin typeface="Calibri"/>
                          <a:cs typeface="Calibri"/>
                        </a:rPr>
                        <a:t>AÑOS)</a:t>
                      </a:r>
                      <a:endParaRPr sz="65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9525">
                      <a:solidFill>
                        <a:srgbClr val="BEBEBE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4250">
                <a:tc>
                  <a:txBody>
                    <a:bodyPr/>
                    <a:lstStyle/>
                    <a:p>
                      <a:pPr marL="6350" algn="ctr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20" dirty="0">
                          <a:latin typeface="Calibri"/>
                          <a:cs typeface="Calibri"/>
                        </a:rPr>
                        <a:t>ZONA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10" dirty="0">
                          <a:latin typeface="Calibri"/>
                          <a:cs typeface="Calibri"/>
                        </a:rPr>
                        <a:t>TRAMO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5" dirty="0">
                          <a:latin typeface="Calibri"/>
                          <a:cs typeface="Calibri"/>
                        </a:rPr>
                        <a:t>SEGMENTO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5" dirty="0">
                          <a:latin typeface="Calibri"/>
                          <a:cs typeface="Calibri"/>
                        </a:rPr>
                        <a:t>TIPO </a:t>
                      </a:r>
                      <a:r>
                        <a:rPr sz="550" b="1" spc="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5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b="1" spc="5" dirty="0">
                          <a:latin typeface="Calibri"/>
                          <a:cs typeface="Calibri"/>
                        </a:rPr>
                        <a:t>MEJORAMIENTO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dirty="0">
                          <a:latin typeface="Calibri"/>
                          <a:cs typeface="Calibri"/>
                        </a:rPr>
                        <a:t>MEDIDA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15" dirty="0">
                          <a:latin typeface="Calibri"/>
                          <a:cs typeface="Calibri"/>
                        </a:rPr>
                        <a:t>CANTIDAD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655"/>
                        </a:lnSpc>
                        <a:spcBef>
                          <a:spcPts val="145"/>
                        </a:spcBef>
                      </a:pPr>
                      <a:r>
                        <a:rPr sz="550" b="1" spc="10" dirty="0">
                          <a:latin typeface="Calibri"/>
                          <a:cs typeface="Calibri"/>
                        </a:rPr>
                        <a:t>GASTO</a:t>
                      </a:r>
                      <a:r>
                        <a:rPr sz="5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50" b="1" spc="20" dirty="0">
                          <a:latin typeface="Calibri"/>
                          <a:cs typeface="Calibri"/>
                        </a:rPr>
                        <a:t>($000)</a:t>
                      </a:r>
                      <a:endParaRPr sz="55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4253">
                <a:tc rowSpan="1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</a:pPr>
                      <a:r>
                        <a:rPr sz="500" spc="5" dirty="0">
                          <a:latin typeface="Calibri"/>
                          <a:cs typeface="Calibri"/>
                        </a:rPr>
                        <a:t>CL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KR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10-14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1.1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Reconstrucción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andenes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"/>
                        </a:lnSpc>
                      </a:pPr>
                      <a:r>
                        <a:rPr sz="750" spc="15" baseline="-27777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spc="10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403,0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$0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protectores</a:t>
                      </a:r>
                      <a:r>
                        <a:rPr sz="5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5" dirty="0">
                          <a:latin typeface="Calibri"/>
                          <a:cs typeface="Calibri"/>
                        </a:rPr>
                        <a:t>arbolado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4,0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Pintura</a:t>
                      </a:r>
                      <a:r>
                        <a:rPr sz="5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pisos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5" dirty="0">
                          <a:latin typeface="Calibri"/>
                          <a:cs typeface="Calibri"/>
                        </a:rPr>
                        <a:t>(urbanismo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táctico)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"/>
                        </a:lnSpc>
                      </a:pPr>
                      <a:r>
                        <a:rPr sz="750" spc="15" baseline="-27777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spc="10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852,0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142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jardineras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15,0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4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1.2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Reconstrucción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andenes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"/>
                        </a:lnSpc>
                      </a:pPr>
                      <a:r>
                        <a:rPr sz="750" spc="15" baseline="-27777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spc="10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2.675,9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protectores</a:t>
                      </a:r>
                      <a:r>
                        <a:rPr sz="5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5" dirty="0">
                          <a:latin typeface="Calibri"/>
                          <a:cs typeface="Calibri"/>
                        </a:rPr>
                        <a:t>arbolado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30,0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Pintura</a:t>
                      </a:r>
                      <a:r>
                        <a:rPr sz="5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pisos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5" dirty="0">
                          <a:latin typeface="Calibri"/>
                          <a:cs typeface="Calibri"/>
                        </a:rPr>
                        <a:t>(urbanismo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táctico)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"/>
                        </a:lnSpc>
                      </a:pPr>
                      <a:r>
                        <a:rPr sz="750" spc="15" baseline="-27777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spc="10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365,0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142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jardineras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9,0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14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Demarcación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ciclovía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1.3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35" dirty="0">
                          <a:latin typeface="Calibri"/>
                          <a:cs typeface="Calibri"/>
                        </a:rPr>
                        <a:t>Reconstrucción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andenes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0"/>
                        </a:lnSpc>
                      </a:pPr>
                      <a:r>
                        <a:rPr sz="750" spc="15" baseline="-27777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spc="10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0" dirty="0">
                          <a:latin typeface="Calibri"/>
                          <a:cs typeface="Calibri"/>
                        </a:rPr>
                        <a:t>1.944,5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protectores</a:t>
                      </a:r>
                      <a:r>
                        <a:rPr sz="5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5" dirty="0">
                          <a:latin typeface="Calibri"/>
                          <a:cs typeface="Calibri"/>
                        </a:rPr>
                        <a:t>arbolado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31,0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Pintura</a:t>
                      </a:r>
                      <a:r>
                        <a:rPr sz="5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pisos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5" dirty="0">
                          <a:latin typeface="Calibri"/>
                          <a:cs typeface="Calibri"/>
                        </a:rPr>
                        <a:t>(urbanismo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táctico)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-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0,0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142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Instalación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jardineras</a:t>
                      </a:r>
                      <a:r>
                        <a:rPr sz="500" spc="-60" dirty="0">
                          <a:latin typeface="Calibri"/>
                          <a:cs typeface="Calibri"/>
                        </a:rPr>
                        <a:t> 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6,0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142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0" dirty="0">
                          <a:latin typeface="Calibri"/>
                          <a:cs typeface="Calibri"/>
                        </a:rPr>
                        <a:t>Demarcación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ciclovía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1,0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142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25" dirty="0">
                          <a:latin typeface="Calibri"/>
                          <a:cs typeface="Calibri"/>
                        </a:rPr>
                        <a:t>Pintura</a:t>
                      </a:r>
                      <a:r>
                        <a:rPr sz="5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pasos</a:t>
                      </a:r>
                      <a:r>
                        <a:rPr sz="5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peatonales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spc="45" dirty="0">
                          <a:latin typeface="Calibri"/>
                          <a:cs typeface="Calibri"/>
                        </a:rPr>
                        <a:t>Unidad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15" dirty="0">
                          <a:latin typeface="Calibri"/>
                          <a:cs typeface="Calibri"/>
                        </a:rPr>
                        <a:t>4,0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38987">
                <a:tc gridSpan="6"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500" b="1" spc="20" dirty="0">
                          <a:latin typeface="Calibri"/>
                          <a:cs typeface="Calibri"/>
                        </a:rPr>
                        <a:t>SUBTOTAL</a:t>
                      </a:r>
                      <a:r>
                        <a:rPr sz="5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20" dirty="0">
                          <a:latin typeface="Calibri"/>
                          <a:cs typeface="Calibri"/>
                        </a:rPr>
                        <a:t>GASTOS</a:t>
                      </a:r>
                      <a:r>
                        <a:rPr sz="5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20" dirty="0">
                          <a:latin typeface="Calibri"/>
                          <a:cs typeface="Calibri"/>
                        </a:rPr>
                        <a:t>PRESUPUESTADOS</a:t>
                      </a:r>
                      <a:r>
                        <a:rPr sz="5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20" dirty="0">
                          <a:latin typeface="Calibri"/>
                          <a:cs typeface="Calibri"/>
                        </a:rPr>
                        <a:t>ZONA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2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500" b="1" spc="15" dirty="0">
                          <a:latin typeface="Calibri"/>
                          <a:cs typeface="Calibri"/>
                        </a:rPr>
                        <a:t>$0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4588" y="1018294"/>
            <a:ext cx="22409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4.4.</a:t>
            </a:r>
            <a:r>
              <a:rPr spc="-15" dirty="0"/>
              <a:t> </a:t>
            </a:r>
            <a:r>
              <a:rPr spc="-10" dirty="0"/>
              <a:t>Estrategia</a:t>
            </a:r>
            <a:r>
              <a:rPr spc="-25" dirty="0"/>
              <a:t> </a:t>
            </a:r>
            <a:r>
              <a:rPr spc="-5" dirty="0"/>
              <a:t>de </a:t>
            </a:r>
            <a:r>
              <a:rPr spc="-15" dirty="0"/>
              <a:t>inversión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8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4588" y="1018294"/>
            <a:ext cx="37757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4.5. </a:t>
            </a:r>
            <a:r>
              <a:rPr spc="-15" dirty="0">
                <a:solidFill>
                  <a:srgbClr val="C00000"/>
                </a:solidFill>
              </a:rPr>
              <a:t>Cronograma</a:t>
            </a:r>
            <a:r>
              <a:rPr spc="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y</a:t>
            </a:r>
            <a:r>
              <a:rPr spc="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presupuestos</a:t>
            </a:r>
            <a:r>
              <a:rPr spc="1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spc="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ejecución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4588" y="1356623"/>
            <a:ext cx="26111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Proceso</a:t>
            </a:r>
            <a:r>
              <a:rPr sz="12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ejecución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física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financiera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14594" y="1694307"/>
          <a:ext cx="7990830" cy="2741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9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2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2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25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25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25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25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25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8801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2923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49554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</a:tblGrid>
              <a:tr h="132715">
                <a:tc gridSpan="28">
                  <a:txBody>
                    <a:bodyPr/>
                    <a:lstStyle/>
                    <a:p>
                      <a:pPr marL="776605">
                        <a:lnSpc>
                          <a:spcPct val="100000"/>
                        </a:lnSpc>
                        <a:spcBef>
                          <a:spcPts val="30"/>
                        </a:spcBef>
                        <a:tabLst>
                          <a:tab pos="4749165" algn="l"/>
                        </a:tabLst>
                      </a:pPr>
                      <a:r>
                        <a:rPr sz="750" spc="25" dirty="0">
                          <a:latin typeface="Calibri Light"/>
                          <a:cs typeface="Calibri Light"/>
                        </a:rPr>
                        <a:t>PLAN</a:t>
                      </a:r>
                      <a:r>
                        <a:rPr sz="750" spc="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15" dirty="0">
                          <a:latin typeface="Calibri Light"/>
                          <a:cs typeface="Calibri Light"/>
                        </a:rPr>
                        <a:t>DE</a:t>
                      </a:r>
                      <a:r>
                        <a:rPr sz="750" spc="7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20" dirty="0">
                          <a:latin typeface="Calibri Light"/>
                          <a:cs typeface="Calibri Light"/>
                        </a:rPr>
                        <a:t>ACCIÓN</a:t>
                      </a:r>
                      <a:r>
                        <a:rPr sz="750" spc="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-5" dirty="0"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750" spc="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25" dirty="0">
                          <a:latin typeface="Calibri Light"/>
                          <a:cs typeface="Calibri Light"/>
                        </a:rPr>
                        <a:t>MEJORAMIENTO</a:t>
                      </a:r>
                      <a:r>
                        <a:rPr sz="750" spc="9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15" dirty="0">
                          <a:latin typeface="Calibri Light"/>
                          <a:cs typeface="Calibri Light"/>
                        </a:rPr>
                        <a:t>DEL</a:t>
                      </a:r>
                      <a:r>
                        <a:rPr sz="750" spc="9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25" dirty="0">
                          <a:latin typeface="Calibri Light"/>
                          <a:cs typeface="Calibri Light"/>
                        </a:rPr>
                        <a:t>ESPACIO</a:t>
                      </a:r>
                      <a:r>
                        <a:rPr sz="750" spc="9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20" dirty="0">
                          <a:latin typeface="Calibri Light"/>
                          <a:cs typeface="Calibri Light"/>
                        </a:rPr>
                        <a:t>PÚBLICO	</a:t>
                      </a:r>
                      <a:r>
                        <a:rPr sz="750" spc="25" dirty="0">
                          <a:latin typeface="Calibri Light"/>
                          <a:cs typeface="Calibri Light"/>
                        </a:rPr>
                        <a:t>PLAN</a:t>
                      </a:r>
                      <a:r>
                        <a:rPr sz="750" spc="5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15" dirty="0">
                          <a:latin typeface="Calibri Light"/>
                          <a:cs typeface="Calibri Light"/>
                        </a:rPr>
                        <a:t>DE</a:t>
                      </a:r>
                      <a:r>
                        <a:rPr sz="750" spc="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20" dirty="0">
                          <a:latin typeface="Calibri Light"/>
                          <a:cs typeface="Calibri Light"/>
                        </a:rPr>
                        <a:t>ACCIÓN</a:t>
                      </a:r>
                      <a:r>
                        <a:rPr sz="750" spc="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-5" dirty="0"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750" spc="2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25" dirty="0">
                          <a:latin typeface="Calibri Light"/>
                          <a:cs typeface="Calibri Light"/>
                        </a:rPr>
                        <a:t>MEJORAMIENTO</a:t>
                      </a:r>
                      <a:r>
                        <a:rPr sz="750" spc="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15" dirty="0">
                          <a:latin typeface="Calibri Light"/>
                          <a:cs typeface="Calibri Light"/>
                        </a:rPr>
                        <a:t>DEL</a:t>
                      </a:r>
                      <a:r>
                        <a:rPr sz="750" spc="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25" dirty="0">
                          <a:latin typeface="Calibri Light"/>
                          <a:cs typeface="Calibri Light"/>
                        </a:rPr>
                        <a:t>ESPACIO</a:t>
                      </a:r>
                      <a:r>
                        <a:rPr sz="750" spc="8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750" spc="20" dirty="0">
                          <a:latin typeface="Calibri Light"/>
                          <a:cs typeface="Calibri Light"/>
                        </a:rPr>
                        <a:t>PÚBLICO</a:t>
                      </a:r>
                      <a:endParaRPr sz="750">
                        <a:latin typeface="Calibri Light"/>
                        <a:cs typeface="Calibri Light"/>
                      </a:endParaRPr>
                    </a:p>
                  </a:txBody>
                  <a:tcPr marL="0" marR="0" marT="381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9525">
                      <a:solidFill>
                        <a:srgbClr val="BEBEBE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91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b="1" spc="1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50" b="1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50" b="1" spc="-15" dirty="0">
                          <a:latin typeface="Calibri"/>
                          <a:cs typeface="Calibri"/>
                        </a:rPr>
                        <a:t>MBR</a:t>
                      </a:r>
                      <a:r>
                        <a:rPr sz="45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50" b="1" spc="-10" dirty="0">
                          <a:latin typeface="Calibri"/>
                          <a:cs typeface="Calibri"/>
                        </a:rPr>
                        <a:t> D</a:t>
                      </a:r>
                      <a:r>
                        <a:rPr sz="450" b="1" spc="-1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450" b="1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50" b="1" dirty="0">
                          <a:latin typeface="Calibri"/>
                          <a:cs typeface="Calibri"/>
                        </a:rPr>
                        <a:t>S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spc="30" dirty="0">
                          <a:latin typeface="Calibri Light"/>
                          <a:cs typeface="Calibri Light"/>
                        </a:rPr>
                        <a:t>ASOCIACIÓN</a:t>
                      </a:r>
                      <a:endParaRPr sz="450">
                        <a:latin typeface="Calibri Light"/>
                        <a:cs typeface="Calibri Light"/>
                      </a:endParaRPr>
                    </a:p>
                  </a:txBody>
                  <a:tcPr marL="0" marR="0" marT="762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spc="25" dirty="0">
                          <a:latin typeface="Calibri Light"/>
                          <a:cs typeface="Calibri Light"/>
                        </a:rPr>
                        <a:t>FECHA</a:t>
                      </a:r>
                      <a:endParaRPr sz="450">
                        <a:latin typeface="Calibri Light"/>
                        <a:cs typeface="Calibri Light"/>
                      </a:endParaRPr>
                    </a:p>
                  </a:txBody>
                  <a:tcPr marL="0" marR="0" marT="762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spc="10" dirty="0">
                          <a:latin typeface="Calibri"/>
                          <a:cs typeface="Calibri"/>
                        </a:rPr>
                        <a:t>26/12/2022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b="1" spc="1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450" b="1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50" b="1" spc="-15" dirty="0">
                          <a:latin typeface="Calibri"/>
                          <a:cs typeface="Calibri"/>
                        </a:rPr>
                        <a:t>MBR</a:t>
                      </a:r>
                      <a:r>
                        <a:rPr sz="45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450" b="1" spc="-10" dirty="0">
                          <a:latin typeface="Calibri"/>
                          <a:cs typeface="Calibri"/>
                        </a:rPr>
                        <a:t> D</a:t>
                      </a:r>
                      <a:r>
                        <a:rPr sz="450" b="1" spc="-1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450" b="1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450" b="1" dirty="0">
                          <a:latin typeface="Calibri"/>
                          <a:cs typeface="Calibri"/>
                        </a:rPr>
                        <a:t>S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spc="30" dirty="0">
                          <a:latin typeface="Calibri Light"/>
                          <a:cs typeface="Calibri Light"/>
                        </a:rPr>
                        <a:t>ASOCIACIÓN</a:t>
                      </a:r>
                      <a:endParaRPr sz="450">
                        <a:latin typeface="Calibri Light"/>
                        <a:cs typeface="Calibri Light"/>
                      </a:endParaRPr>
                    </a:p>
                  </a:txBody>
                  <a:tcPr marL="0" marR="0" marT="762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57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spc="25" dirty="0">
                          <a:latin typeface="Calibri Light"/>
                          <a:cs typeface="Calibri Light"/>
                        </a:rPr>
                        <a:t>FECHA</a:t>
                      </a:r>
                      <a:endParaRPr sz="450">
                        <a:latin typeface="Calibri Light"/>
                        <a:cs typeface="Calibri Light"/>
                      </a:endParaRPr>
                    </a:p>
                  </a:txBody>
                  <a:tcPr marL="0" marR="0" marT="762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spc="10" dirty="0">
                          <a:latin typeface="Calibri"/>
                          <a:cs typeface="Calibri"/>
                        </a:rPr>
                        <a:t>26/12/2022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18">
                <a:tc gridSpan="28">
                  <a:txBody>
                    <a:bodyPr/>
                    <a:lstStyle/>
                    <a:p>
                      <a:pPr marL="978535">
                        <a:lnSpc>
                          <a:spcPct val="100000"/>
                        </a:lnSpc>
                        <a:spcBef>
                          <a:spcPts val="150"/>
                        </a:spcBef>
                        <a:tabLst>
                          <a:tab pos="4789805" algn="l"/>
                        </a:tabLst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PROGRAMACIÓN</a:t>
                      </a:r>
                      <a:r>
                        <a:rPr sz="500" b="1" spc="5" dirty="0">
                          <a:latin typeface="Calibri"/>
                          <a:cs typeface="Calibri"/>
                        </a:rPr>
                        <a:t> SEMESTRAL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EJECUCIÓN FÍSICA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5" dirty="0">
                          <a:latin typeface="Calibri"/>
                          <a:cs typeface="Calibri"/>
                        </a:rPr>
                        <a:t>SEGÚN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 ESPACIO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PÚBLICO	PROGRAMACIÓN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5" dirty="0">
                          <a:latin typeface="Calibri"/>
                          <a:cs typeface="Calibri"/>
                        </a:rPr>
                        <a:t>SEMESTRAL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EJECUCIÓN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FINANCIERA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5" dirty="0">
                          <a:latin typeface="Calibri"/>
                          <a:cs typeface="Calibri"/>
                        </a:rPr>
                        <a:t>SEGÚN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ESPACIO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PÚBLICO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($000)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BEBEBE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791">
                <a:tc gridSpan="2">
                  <a:txBody>
                    <a:bodyPr/>
                    <a:lstStyle/>
                    <a:p>
                      <a:pPr marL="17780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CIO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560"/>
                        </a:lnSpc>
                        <a:spcBef>
                          <a:spcPts val="45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ZONA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86995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-20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/D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CCI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2550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SEGMENTO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795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CIO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560"/>
                        </a:lnSpc>
                        <a:spcBef>
                          <a:spcPts val="45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ZONA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86995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-20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/D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CCI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2550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SEGMENTO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33">
                <a:tc rowSpan="2" gridSpan="2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PC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50" b="1" spc="-2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3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CC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50" b="1" spc="-2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3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35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50" b="1" spc="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ID</a:t>
                      </a: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D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350" b="1" spc="25" dirty="0">
                          <a:latin typeface="Calibri"/>
                          <a:cs typeface="Calibri"/>
                        </a:rPr>
                        <a:t>Medida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Cant.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1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3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4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PC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50" b="1" spc="-2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3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CC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50" b="1" spc="-2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3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35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50" b="1" spc="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ID</a:t>
                      </a: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D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Á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350" b="1" spc="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/</a:t>
                      </a:r>
                      <a:endParaRPr sz="350">
                        <a:latin typeface="Calibri"/>
                        <a:cs typeface="Calibri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Cant.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350" b="1" spc="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r.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 U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350" b="1" spc="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.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1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2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3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1270" algn="ct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350" b="1" spc="-10" dirty="0">
                          <a:latin typeface="Calibri"/>
                          <a:cs typeface="Calibri"/>
                        </a:rPr>
                        <a:t>Ñ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3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4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33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409"/>
                        </a:lnSpc>
                        <a:spcBef>
                          <a:spcPts val="55"/>
                        </a:spcBef>
                      </a:pPr>
                      <a:r>
                        <a:rPr sz="350" b="1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35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3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50" b="1" dirty="0">
                          <a:latin typeface="Calibri"/>
                          <a:cs typeface="Calibri"/>
                        </a:rPr>
                        <a:t>II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8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831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83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83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83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18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1831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183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9791">
                <a:tc gridSpan="3"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b="1" spc="-5" dirty="0">
                          <a:latin typeface="Calibri"/>
                          <a:cs typeface="Calibri"/>
                        </a:rPr>
                        <a:t>SUBTOTALES</a:t>
                      </a:r>
                      <a:r>
                        <a:rPr sz="4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b="1" spc="-5" dirty="0">
                          <a:latin typeface="Calibri"/>
                          <a:cs typeface="Calibri"/>
                        </a:rPr>
                        <a:t>ESPACIO</a:t>
                      </a:r>
                      <a:r>
                        <a:rPr sz="4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b="1" dirty="0">
                          <a:latin typeface="Calibri"/>
                          <a:cs typeface="Calibri"/>
                        </a:rPr>
                        <a:t>1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b="1" spc="-5" dirty="0">
                          <a:latin typeface="Calibri"/>
                          <a:cs typeface="Calibri"/>
                        </a:rPr>
                        <a:t>SUBTOTALES</a:t>
                      </a:r>
                      <a:r>
                        <a:rPr sz="4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b="1" spc="-5" dirty="0">
                          <a:latin typeface="Calibri"/>
                          <a:cs typeface="Calibri"/>
                        </a:rPr>
                        <a:t>ESPACIO</a:t>
                      </a:r>
                      <a:r>
                        <a:rPr sz="4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b="1" dirty="0">
                          <a:latin typeface="Calibri"/>
                          <a:cs typeface="Calibri"/>
                        </a:rPr>
                        <a:t>1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9794">
                <a:tc gridSpan="2">
                  <a:txBody>
                    <a:bodyPr/>
                    <a:lstStyle/>
                    <a:p>
                      <a:pPr marL="17780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CIO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560"/>
                        </a:lnSpc>
                        <a:spcBef>
                          <a:spcPts val="45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ZONA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86995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-20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/D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CCI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2550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SEGMENTO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795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CIO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ts val="560"/>
                        </a:lnSpc>
                        <a:spcBef>
                          <a:spcPts val="45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ZONA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86995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-20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/D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CCI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2550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SEGMENTO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71831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7632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7183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7183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718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71831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7183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07752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5706">
                <a:tc gridSpan="2">
                  <a:txBody>
                    <a:bodyPr/>
                    <a:lstStyle/>
                    <a:p>
                      <a:pPr marL="17780">
                        <a:lnSpc>
                          <a:spcPts val="250"/>
                        </a:lnSpc>
                      </a:pPr>
                      <a:r>
                        <a:rPr sz="450" b="1" spc="-5" dirty="0">
                          <a:latin typeface="Calibri"/>
                          <a:cs typeface="Calibri"/>
                        </a:rPr>
                        <a:t>SUBTOTALES</a:t>
                      </a:r>
                      <a:r>
                        <a:rPr sz="4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b="1" spc="-5" dirty="0">
                          <a:latin typeface="Calibri"/>
                          <a:cs typeface="Calibri"/>
                        </a:rPr>
                        <a:t>ESPACIO</a:t>
                      </a:r>
                      <a:r>
                        <a:rPr sz="4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b="1" dirty="0">
                          <a:latin typeface="Calibri"/>
                          <a:cs typeface="Calibri"/>
                        </a:rPr>
                        <a:t>2</a:t>
                      </a:r>
                      <a:endParaRPr sz="450">
                        <a:latin typeface="Calibri"/>
                        <a:cs typeface="Calibri"/>
                      </a:endParaRPr>
                    </a:p>
                    <a:p>
                      <a:pPr marL="17780">
                        <a:lnSpc>
                          <a:spcPts val="595"/>
                        </a:lnSpc>
                        <a:spcBef>
                          <a:spcPts val="45"/>
                        </a:spcBef>
                      </a:pP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CIO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560"/>
                        </a:lnSpc>
                        <a:spcBef>
                          <a:spcPts val="330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ZONA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99390">
                        <a:lnSpc>
                          <a:spcPts val="250"/>
                        </a:lnSpc>
                        <a:tabLst>
                          <a:tab pos="441959" algn="l"/>
                          <a:tab pos="683895" algn="l"/>
                        </a:tabLst>
                      </a:pPr>
                      <a:r>
                        <a:rPr sz="450" b="1" dirty="0">
                          <a:latin typeface="Calibri"/>
                          <a:cs typeface="Calibri"/>
                        </a:rPr>
                        <a:t>0	0	0</a:t>
                      </a:r>
                      <a:endParaRPr sz="450">
                        <a:latin typeface="Calibri"/>
                        <a:cs typeface="Calibri"/>
                      </a:endParaRPr>
                    </a:p>
                    <a:p>
                      <a:pPr marL="86995">
                        <a:lnSpc>
                          <a:spcPts val="595"/>
                        </a:lnSpc>
                        <a:spcBef>
                          <a:spcPts val="45"/>
                        </a:spcBef>
                      </a:pPr>
                      <a:r>
                        <a:rPr sz="500" b="1" spc="-20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/D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CCI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199390">
                        <a:lnSpc>
                          <a:spcPts val="250"/>
                        </a:lnSpc>
                        <a:tabLst>
                          <a:tab pos="441959" algn="l"/>
                          <a:tab pos="683895" algn="l"/>
                          <a:tab pos="926465" algn="l"/>
                        </a:tabLst>
                      </a:pPr>
                      <a:r>
                        <a:rPr sz="450" b="1" dirty="0">
                          <a:latin typeface="Calibri"/>
                          <a:cs typeface="Calibri"/>
                        </a:rPr>
                        <a:t>0	0	0	0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99390">
                        <a:lnSpc>
                          <a:spcPts val="250"/>
                        </a:lnSpc>
                        <a:tabLst>
                          <a:tab pos="441959" algn="l"/>
                        </a:tabLst>
                      </a:pPr>
                      <a:r>
                        <a:rPr sz="450" b="1" dirty="0">
                          <a:latin typeface="Calibri"/>
                          <a:cs typeface="Calibri"/>
                        </a:rPr>
                        <a:t>0	0</a:t>
                      </a:r>
                      <a:endParaRPr sz="450">
                        <a:latin typeface="Calibri"/>
                        <a:cs typeface="Calibri"/>
                      </a:endParaRPr>
                    </a:p>
                    <a:p>
                      <a:pPr marL="82550">
                        <a:lnSpc>
                          <a:spcPts val="595"/>
                        </a:lnSpc>
                        <a:spcBef>
                          <a:spcPts val="45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SEGMENTO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250"/>
                        </a:lnSpc>
                      </a:pPr>
                      <a:r>
                        <a:rPr sz="450" b="1" dirty="0">
                          <a:latin typeface="Calibri"/>
                          <a:cs typeface="Calibri"/>
                        </a:rPr>
                        <a:t>0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795">
                        <a:lnSpc>
                          <a:spcPts val="285"/>
                        </a:lnSpc>
                      </a:pPr>
                      <a:r>
                        <a:rPr sz="450" b="1" spc="-5" dirty="0">
                          <a:latin typeface="Calibri"/>
                          <a:cs typeface="Calibri"/>
                        </a:rPr>
                        <a:t>SUBTOTALES</a:t>
                      </a:r>
                      <a:r>
                        <a:rPr sz="4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b="1" spc="-5" dirty="0">
                          <a:latin typeface="Calibri"/>
                          <a:cs typeface="Calibri"/>
                        </a:rPr>
                        <a:t>ESPACIO</a:t>
                      </a:r>
                      <a:r>
                        <a:rPr sz="4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b="1" dirty="0">
                          <a:latin typeface="Calibri"/>
                          <a:cs typeface="Calibri"/>
                        </a:rPr>
                        <a:t>2</a:t>
                      </a:r>
                      <a:endParaRPr sz="450">
                        <a:latin typeface="Calibri"/>
                        <a:cs typeface="Calibri"/>
                      </a:endParaRPr>
                    </a:p>
                    <a:p>
                      <a:pPr marL="10795">
                        <a:lnSpc>
                          <a:spcPts val="595"/>
                        </a:lnSpc>
                        <a:spcBef>
                          <a:spcPts val="10"/>
                        </a:spcBef>
                      </a:pP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CIO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ts val="560"/>
                        </a:lnSpc>
                        <a:spcBef>
                          <a:spcPts val="330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ZONA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99390">
                        <a:lnSpc>
                          <a:spcPts val="250"/>
                        </a:lnSpc>
                        <a:tabLst>
                          <a:tab pos="441959" algn="l"/>
                          <a:tab pos="683895" algn="l"/>
                        </a:tabLst>
                      </a:pPr>
                      <a:r>
                        <a:rPr sz="450" b="1" dirty="0">
                          <a:latin typeface="Calibri"/>
                          <a:cs typeface="Calibri"/>
                        </a:rPr>
                        <a:t>0	0	0</a:t>
                      </a:r>
                      <a:endParaRPr sz="450">
                        <a:latin typeface="Calibri"/>
                        <a:cs typeface="Calibri"/>
                      </a:endParaRPr>
                    </a:p>
                    <a:p>
                      <a:pPr marL="86995">
                        <a:lnSpc>
                          <a:spcPts val="595"/>
                        </a:lnSpc>
                        <a:spcBef>
                          <a:spcPts val="45"/>
                        </a:spcBef>
                      </a:pPr>
                      <a:r>
                        <a:rPr sz="500" b="1" spc="-20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/D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500" b="1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CCI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199390">
                        <a:lnSpc>
                          <a:spcPts val="250"/>
                        </a:lnSpc>
                        <a:tabLst>
                          <a:tab pos="441959" algn="l"/>
                          <a:tab pos="683895" algn="l"/>
                          <a:tab pos="926465" algn="l"/>
                        </a:tabLst>
                      </a:pPr>
                      <a:r>
                        <a:rPr sz="450" b="1" dirty="0">
                          <a:latin typeface="Calibri"/>
                          <a:cs typeface="Calibri"/>
                        </a:rPr>
                        <a:t>0	0	0	0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99390">
                        <a:lnSpc>
                          <a:spcPts val="250"/>
                        </a:lnSpc>
                        <a:tabLst>
                          <a:tab pos="441959" algn="l"/>
                        </a:tabLst>
                      </a:pPr>
                      <a:r>
                        <a:rPr sz="450" b="1" dirty="0">
                          <a:latin typeface="Calibri"/>
                          <a:cs typeface="Calibri"/>
                        </a:rPr>
                        <a:t>0	0</a:t>
                      </a:r>
                      <a:endParaRPr sz="450">
                        <a:latin typeface="Calibri"/>
                        <a:cs typeface="Calibri"/>
                      </a:endParaRPr>
                    </a:p>
                    <a:p>
                      <a:pPr marL="82550">
                        <a:lnSpc>
                          <a:spcPts val="595"/>
                        </a:lnSpc>
                        <a:spcBef>
                          <a:spcPts val="45"/>
                        </a:spcBef>
                      </a:pPr>
                      <a:r>
                        <a:rPr sz="500" b="1" spc="10" dirty="0">
                          <a:latin typeface="Calibri"/>
                          <a:cs typeface="Calibri"/>
                        </a:rPr>
                        <a:t>SEGMENTO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r">
                        <a:lnSpc>
                          <a:spcPts val="250"/>
                        </a:lnSpc>
                      </a:pPr>
                      <a:r>
                        <a:rPr sz="450" b="1" dirty="0">
                          <a:latin typeface="Calibri"/>
                          <a:cs typeface="Calibri"/>
                        </a:rPr>
                        <a:t>0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718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71831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7183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7183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7183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718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71831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7183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BEBEBE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A6A6A6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94544">
                <a:tc gridSpan="2"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b="1" spc="-5" dirty="0">
                          <a:latin typeface="Calibri"/>
                          <a:cs typeface="Calibri"/>
                        </a:rPr>
                        <a:t>SUBTOTALES</a:t>
                      </a:r>
                      <a:r>
                        <a:rPr sz="4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b="1" spc="-5" dirty="0">
                          <a:latin typeface="Calibri"/>
                          <a:cs typeface="Calibri"/>
                        </a:rPr>
                        <a:t>ESPACIO </a:t>
                      </a:r>
                      <a:r>
                        <a:rPr sz="450" b="1" dirty="0">
                          <a:latin typeface="Calibri"/>
                          <a:cs typeface="Calibri"/>
                        </a:rPr>
                        <a:t>3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BEBEBE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50" b="1" spc="-5" dirty="0">
                          <a:latin typeface="Calibri"/>
                          <a:cs typeface="Calibri"/>
                        </a:rPr>
                        <a:t>SUBTOTALES</a:t>
                      </a:r>
                      <a:r>
                        <a:rPr sz="4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50" b="1" spc="-5" dirty="0">
                          <a:latin typeface="Calibri"/>
                          <a:cs typeface="Calibri"/>
                        </a:rPr>
                        <a:t>ESPACIO </a:t>
                      </a:r>
                      <a:r>
                        <a:rPr sz="450" b="1" dirty="0">
                          <a:latin typeface="Calibri"/>
                          <a:cs typeface="Calibri"/>
                        </a:rPr>
                        <a:t>3</a:t>
                      </a:r>
                      <a:endParaRPr sz="4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6350">
                      <a:solidFill>
                        <a:srgbClr val="A6A6A6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350" b="1" dirty="0">
                          <a:latin typeface="Calibri"/>
                          <a:cs typeface="Calibri"/>
                        </a:rPr>
                        <a:t>0</a:t>
                      </a:r>
                      <a:endParaRPr sz="3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6350">
                      <a:solidFill>
                        <a:srgbClr val="A6A6A6"/>
                      </a:solidFill>
                      <a:prstDash val="solid"/>
                    </a:lnL>
                    <a:lnR w="9525">
                      <a:solidFill>
                        <a:srgbClr val="BEBEBE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27341" y="4632980"/>
            <a:ext cx="3868420" cy="864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estructuración del Plan de Acción se </a:t>
            </a:r>
            <a:r>
              <a:rPr sz="1100" spc="-10" dirty="0">
                <a:latin typeface="Calibri"/>
                <a:cs typeface="Calibri"/>
              </a:rPr>
              <a:t>consolida </a:t>
            </a:r>
            <a:r>
              <a:rPr sz="1100" spc="-5" dirty="0">
                <a:latin typeface="Calibri"/>
                <a:cs typeface="Calibri"/>
              </a:rPr>
              <a:t>con la elaboración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presupuestos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semestrales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ejecución,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realizar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incluyendo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actividades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 rutinario, mejoramiento periódico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mejoramiento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físico.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7341" y="5562839"/>
            <a:ext cx="386587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Los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egresos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presupuestados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deben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programarse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base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7341" y="5730528"/>
            <a:ext cx="38677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7540" algn="l"/>
                <a:tab pos="1691639" algn="l"/>
                <a:tab pos="2042160" algn="l"/>
                <a:tab pos="3194685" algn="l"/>
              </a:tabLst>
            </a:pPr>
            <a:r>
              <a:rPr sz="1100" spc="-5" dirty="0">
                <a:latin typeface="Calibri"/>
                <a:cs typeface="Calibri"/>
              </a:rPr>
              <a:t>ingresos	presupuestados	</a:t>
            </a:r>
            <a:r>
              <a:rPr sz="1100" dirty="0">
                <a:latin typeface="Calibri"/>
                <a:cs typeface="Calibri"/>
              </a:rPr>
              <a:t>por	</a:t>
            </a:r>
            <a:r>
              <a:rPr sz="1100" spc="-5" dirty="0">
                <a:latin typeface="Calibri"/>
                <a:cs typeface="Calibri"/>
              </a:rPr>
              <a:t>aprovechamiento	económico,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341" y="5898217"/>
            <a:ext cx="30937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garantizando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adecuada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gestión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los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flujos</a:t>
            </a:r>
            <a:r>
              <a:rPr sz="11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caja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695049" y="4632980"/>
            <a:ext cx="3867785" cy="864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Para </a:t>
            </a:r>
            <a:r>
              <a:rPr sz="1100" spc="-5" dirty="0">
                <a:latin typeface="Calibri"/>
                <a:cs typeface="Calibri"/>
              </a:rPr>
              <a:t>efectos </a:t>
            </a:r>
            <a:r>
              <a:rPr sz="1100" spc="-10" dirty="0">
                <a:latin typeface="Calibri"/>
                <a:cs typeface="Calibri"/>
              </a:rPr>
              <a:t>de </a:t>
            </a:r>
            <a:r>
              <a:rPr sz="1100" spc="-5" dirty="0">
                <a:latin typeface="Calibri"/>
                <a:cs typeface="Calibri"/>
              </a:rPr>
              <a:t>seguimiento del proceso se debe establecer con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claridad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relación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presupuesto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ejecución</a:t>
            </a:r>
            <a:r>
              <a:rPr sz="1100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física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(cantidades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obras,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procesos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productos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semestre)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presupuesto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ejecución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financiera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(egresos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presupuestados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concepto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ejecución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física).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95190" y="5562839"/>
            <a:ext cx="3867785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Finalmente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estos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presupuestos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resumen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un</a:t>
            </a:r>
            <a:r>
              <a:rPr sz="1100" spc="1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formato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Modelo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Financiamiento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suministrado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DADEP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06819" y="4437227"/>
            <a:ext cx="192976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Formato</a:t>
            </a:r>
            <a:r>
              <a:rPr sz="700" spc="4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Cronograma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ejecución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física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y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financiera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4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5327" y="608745"/>
            <a:ext cx="2916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5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.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A</a:t>
            </a: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P</a:t>
            </a:r>
            <a:r>
              <a:rPr sz="1800" spc="-25" dirty="0">
                <a:solidFill>
                  <a:srgbClr val="C00000"/>
                </a:solidFill>
                <a:latin typeface="Calibri Light"/>
                <a:cs typeface="Calibri Light"/>
              </a:rPr>
              <a:t>R</a:t>
            </a:r>
            <a:r>
              <a:rPr sz="1800" spc="-30" dirty="0">
                <a:solidFill>
                  <a:srgbClr val="C00000"/>
                </a:solidFill>
                <a:latin typeface="Calibri Light"/>
                <a:cs typeface="Calibri Light"/>
              </a:rPr>
              <a:t>O</a:t>
            </a:r>
            <a:r>
              <a:rPr sz="1800" spc="-40" dirty="0">
                <a:solidFill>
                  <a:srgbClr val="C00000"/>
                </a:solidFill>
                <a:latin typeface="Calibri Light"/>
                <a:cs typeface="Calibri Light"/>
              </a:rPr>
              <a:t>B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AC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800" spc="-30" dirty="0">
                <a:solidFill>
                  <a:srgbClr val="C00000"/>
                </a:solidFill>
                <a:latin typeface="Calibri Light"/>
                <a:cs typeface="Calibri Light"/>
              </a:rPr>
              <a:t>Ó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800" spc="-70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800" spc="-25" dirty="0">
                <a:solidFill>
                  <a:srgbClr val="C00000"/>
                </a:solidFill>
                <a:latin typeface="Calibri Light"/>
                <a:cs typeface="Calibri Light"/>
              </a:rPr>
              <a:t>S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TIT</a:t>
            </a:r>
            <a:r>
              <a:rPr sz="1800" spc="-30" dirty="0">
                <a:solidFill>
                  <a:srgbClr val="C00000"/>
                </a:solidFill>
                <a:latin typeface="Calibri Light"/>
                <a:cs typeface="Calibri Light"/>
              </a:rPr>
              <a:t>U</a:t>
            </a: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C</a:t>
            </a:r>
            <a:r>
              <a:rPr sz="1800" spc="-10" dirty="0">
                <a:solidFill>
                  <a:srgbClr val="C00000"/>
                </a:solidFill>
                <a:latin typeface="Calibri Light"/>
                <a:cs typeface="Calibri Light"/>
              </a:rPr>
              <a:t>I</a:t>
            </a:r>
            <a:r>
              <a:rPr sz="1800" spc="-30" dirty="0">
                <a:solidFill>
                  <a:srgbClr val="C00000"/>
                </a:solidFill>
                <a:latin typeface="Calibri Light"/>
                <a:cs typeface="Calibri Light"/>
              </a:rPr>
              <a:t>O</a:t>
            </a:r>
            <a:r>
              <a:rPr sz="1800" spc="-25" dirty="0">
                <a:solidFill>
                  <a:srgbClr val="C00000"/>
                </a:solidFill>
                <a:latin typeface="Calibri Light"/>
                <a:cs typeface="Calibri Light"/>
              </a:rPr>
              <a:t>N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A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L</a:t>
            </a:r>
            <a:endParaRPr sz="18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934711" y="522731"/>
            <a:ext cx="3653154" cy="6291580"/>
            <a:chOff x="4934711" y="522731"/>
            <a:chExt cx="3653154" cy="62915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172" y="6047231"/>
              <a:ext cx="2639567" cy="76655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934711" y="522731"/>
              <a:ext cx="3568065" cy="163195"/>
            </a:xfrm>
            <a:custGeom>
              <a:avLst/>
              <a:gdLst/>
              <a:ahLst/>
              <a:cxnLst/>
              <a:rect l="l" t="t" r="r" b="b"/>
              <a:pathLst>
                <a:path w="3568065" h="163195">
                  <a:moveTo>
                    <a:pt x="3567684" y="0"/>
                  </a:moveTo>
                  <a:lnTo>
                    <a:pt x="0" y="0"/>
                  </a:lnTo>
                  <a:lnTo>
                    <a:pt x="0" y="163067"/>
                  </a:lnTo>
                  <a:lnTo>
                    <a:pt x="3567684" y="163067"/>
                  </a:lnTo>
                  <a:lnTo>
                    <a:pt x="3567684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5327" y="1266855"/>
            <a:ext cx="31965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Una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vez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equipo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</a:t>
            </a:r>
            <a:r>
              <a:rPr sz="1100" spc="-5" dirty="0">
                <a:latin typeface="Calibri"/>
                <a:cs typeface="Calibri"/>
              </a:rPr>
              <a:t> Subdirección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Gestión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Inmobiliaria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DADEP (SAI) expide </a:t>
            </a:r>
            <a:r>
              <a:rPr sz="1100" spc="-1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certificación 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viabilidad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técnica,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jurídica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financiera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proyecto </a:t>
            </a:r>
            <a:r>
              <a:rPr sz="1100" dirty="0">
                <a:latin typeface="Calibri"/>
                <a:cs typeface="Calibri"/>
              </a:rPr>
              <a:t> DEMOS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 inicia la etapa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aprobación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institucional.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5467" y="2029026"/>
            <a:ext cx="3196590" cy="8648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Esta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etapa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compone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serie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ordenada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trámites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realiza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DADEP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otras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entidades </a:t>
            </a:r>
            <a:r>
              <a:rPr sz="1100" spc="-5" dirty="0">
                <a:latin typeface="Calibri"/>
                <a:cs typeface="Calibri"/>
              </a:rPr>
              <a:t> distritales </a:t>
            </a:r>
            <a:r>
              <a:rPr sz="1100" spc="-10" dirty="0">
                <a:latin typeface="Calibri"/>
                <a:cs typeface="Calibri"/>
              </a:rPr>
              <a:t>que </a:t>
            </a:r>
            <a:r>
              <a:rPr sz="1100" dirty="0">
                <a:latin typeface="Calibri"/>
                <a:cs typeface="Calibri"/>
              </a:rPr>
              <a:t>por sus </a:t>
            </a:r>
            <a:r>
              <a:rPr sz="1100" spc="-5" dirty="0">
                <a:latin typeface="Calibri"/>
                <a:cs typeface="Calibri"/>
              </a:rPr>
              <a:t>funciones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misionalidad </a:t>
            </a:r>
            <a:r>
              <a:rPr sz="1100" spc="-5" dirty="0">
                <a:latin typeface="Calibri"/>
                <a:cs typeface="Calibri"/>
              </a:rPr>
              <a:t>deben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participar de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5" dirty="0">
                <a:latin typeface="Calibri"/>
                <a:cs typeface="Calibri"/>
              </a:rPr>
              <a:t>decisiones relacionadas con la gestión 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5748" y="2958885"/>
            <a:ext cx="319532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El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proceso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aprobación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institucional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comprende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siguientes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actividades: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5327" y="3385215"/>
            <a:ext cx="319595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indent="-17208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Análisis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aprobación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Oficina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Asesora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Jurídica;</a:t>
            </a:r>
            <a:endParaRPr sz="11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715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Presentación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parte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SAI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ante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Comité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5327" y="4238655"/>
            <a:ext cx="3195320" cy="78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5080" indent="-1720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Presentación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parte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SAI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Comisión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Intersectorial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Público;</a:t>
            </a:r>
            <a:endParaRPr sz="1100">
              <a:latin typeface="Calibri"/>
              <a:cs typeface="Calibri"/>
            </a:endParaRPr>
          </a:p>
          <a:p>
            <a:pPr marL="184150" marR="6985" indent="-172085">
              <a:lnSpc>
                <a:spcPct val="100000"/>
              </a:lnSpc>
              <a:spcBef>
                <a:spcPts val="725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Socialización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ante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Instituto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Distrital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Participación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Comunal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IDPAC;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5327" y="5001263"/>
            <a:ext cx="2643505" cy="54356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Resolución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aprobación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DEMOS;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Publicación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página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web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DADEP.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64126" y="1073278"/>
            <a:ext cx="1016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latin typeface="Trebuchet MS"/>
                <a:cs typeface="Trebuchet MS"/>
              </a:rPr>
              <a:t>36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64126" y="1566971"/>
            <a:ext cx="1016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latin typeface="Trebuchet MS"/>
                <a:cs typeface="Trebuchet MS"/>
              </a:rPr>
              <a:t>37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64126" y="2105151"/>
            <a:ext cx="1016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latin typeface="Trebuchet MS"/>
                <a:cs typeface="Trebuchet MS"/>
              </a:rPr>
              <a:t>38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64126" y="2481390"/>
            <a:ext cx="1016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latin typeface="Trebuchet MS"/>
                <a:cs typeface="Trebuchet MS"/>
              </a:rPr>
              <a:t>39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64126" y="2846491"/>
            <a:ext cx="1016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latin typeface="Trebuchet MS"/>
                <a:cs typeface="Trebuchet MS"/>
              </a:rPr>
              <a:t>40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64126" y="3170372"/>
            <a:ext cx="1016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latin typeface="Trebuchet MS"/>
                <a:cs typeface="Trebuchet MS"/>
              </a:rPr>
              <a:t>41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64126" y="3586296"/>
            <a:ext cx="1016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latin typeface="Trebuchet MS"/>
                <a:cs typeface="Trebuchet MS"/>
              </a:rPr>
              <a:t>42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64126" y="4137149"/>
            <a:ext cx="1016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dirty="0">
                <a:latin typeface="Trebuchet MS"/>
                <a:cs typeface="Trebuchet MS"/>
              </a:rPr>
              <a:t>43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64126" y="4602295"/>
            <a:ext cx="1016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dirty="0">
                <a:latin typeface="Trebuchet MS"/>
                <a:cs typeface="Trebuchet MS"/>
              </a:rPr>
              <a:t>44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64126" y="4975333"/>
            <a:ext cx="1016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dirty="0">
                <a:latin typeface="Trebuchet MS"/>
                <a:cs typeface="Trebuchet MS"/>
              </a:rPr>
              <a:t>45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64126" y="5299214"/>
            <a:ext cx="1016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latin typeface="Trebuchet MS"/>
                <a:cs typeface="Trebuchet MS"/>
              </a:rPr>
              <a:t>46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64126" y="5589746"/>
            <a:ext cx="1016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latin typeface="Trebuchet MS"/>
                <a:cs typeface="Trebuchet MS"/>
              </a:rPr>
              <a:t>47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64126" y="5856468"/>
            <a:ext cx="1016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latin typeface="Trebuchet MS"/>
                <a:cs typeface="Trebuchet MS"/>
              </a:rPr>
              <a:t>48</a:t>
            </a:r>
            <a:endParaRPr sz="5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40463" y="524130"/>
            <a:ext cx="109283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E7E6E6"/>
                </a:solidFill>
                <a:latin typeface="Calibri Light"/>
                <a:cs typeface="Calibri Light"/>
              </a:rPr>
              <a:t>AC</a:t>
            </a:r>
            <a:r>
              <a:rPr sz="800" spc="-5" dirty="0">
                <a:solidFill>
                  <a:srgbClr val="E7E6E6"/>
                </a:solidFill>
                <a:latin typeface="Calibri Light"/>
                <a:cs typeface="Calibri Light"/>
              </a:rPr>
              <a:t>TI</a:t>
            </a:r>
            <a:r>
              <a:rPr sz="800" spc="-15" dirty="0">
                <a:solidFill>
                  <a:srgbClr val="E7E6E6"/>
                </a:solidFill>
                <a:latin typeface="Calibri Light"/>
                <a:cs typeface="Calibri Light"/>
              </a:rPr>
              <a:t>V</a:t>
            </a:r>
            <a:r>
              <a:rPr sz="800" spc="-5" dirty="0">
                <a:solidFill>
                  <a:srgbClr val="E7E6E6"/>
                </a:solidFill>
                <a:latin typeface="Calibri Light"/>
                <a:cs typeface="Calibri Light"/>
              </a:rPr>
              <a:t>I</a:t>
            </a:r>
            <a:r>
              <a:rPr sz="800" spc="-25" dirty="0">
                <a:solidFill>
                  <a:srgbClr val="E7E6E6"/>
                </a:solidFill>
                <a:latin typeface="Calibri Light"/>
                <a:cs typeface="Calibri Light"/>
              </a:rPr>
              <a:t>D</a:t>
            </a:r>
            <a:r>
              <a:rPr sz="800" spc="-10" dirty="0">
                <a:solidFill>
                  <a:srgbClr val="E7E6E6"/>
                </a:solidFill>
                <a:latin typeface="Calibri Light"/>
                <a:cs typeface="Calibri Light"/>
              </a:rPr>
              <a:t>A</a:t>
            </a:r>
            <a:r>
              <a:rPr sz="800" spc="-20" dirty="0">
                <a:solidFill>
                  <a:srgbClr val="E7E6E6"/>
                </a:solidFill>
                <a:latin typeface="Calibri Light"/>
                <a:cs typeface="Calibri Light"/>
              </a:rPr>
              <a:t>D</a:t>
            </a:r>
            <a:r>
              <a:rPr sz="800" spc="-10" dirty="0">
                <a:solidFill>
                  <a:srgbClr val="E7E6E6"/>
                </a:solidFill>
                <a:latin typeface="Calibri Light"/>
                <a:cs typeface="Calibri Light"/>
              </a:rPr>
              <a:t>E</a:t>
            </a:r>
            <a:r>
              <a:rPr sz="800" dirty="0">
                <a:solidFill>
                  <a:srgbClr val="E7E6E6"/>
                </a:solidFill>
                <a:latin typeface="Calibri Light"/>
                <a:cs typeface="Calibri Light"/>
              </a:rPr>
              <a:t>S</a:t>
            </a:r>
            <a:r>
              <a:rPr sz="800" spc="-55" dirty="0">
                <a:solidFill>
                  <a:srgbClr val="E7E6E6"/>
                </a:solidFill>
                <a:latin typeface="Calibri Light"/>
                <a:cs typeface="Calibri Light"/>
              </a:rPr>
              <a:t> </a:t>
            </a:r>
            <a:r>
              <a:rPr sz="800" spc="10" dirty="0">
                <a:solidFill>
                  <a:srgbClr val="E7E6E6"/>
                </a:solidFill>
                <a:latin typeface="Calibri Light"/>
                <a:cs typeface="Calibri Light"/>
              </a:rPr>
              <a:t>P</a:t>
            </a:r>
            <a:r>
              <a:rPr sz="800" dirty="0">
                <a:solidFill>
                  <a:srgbClr val="E7E6E6"/>
                </a:solidFill>
                <a:latin typeface="Calibri Light"/>
                <a:cs typeface="Calibri Light"/>
              </a:rPr>
              <a:t>R</a:t>
            </a:r>
            <a:r>
              <a:rPr sz="800" spc="-5" dirty="0">
                <a:solidFill>
                  <a:srgbClr val="E7E6E6"/>
                </a:solidFill>
                <a:latin typeface="Calibri Light"/>
                <a:cs typeface="Calibri Light"/>
              </a:rPr>
              <a:t>I</a:t>
            </a:r>
            <a:r>
              <a:rPr sz="800" spc="-25" dirty="0">
                <a:solidFill>
                  <a:srgbClr val="E7E6E6"/>
                </a:solidFill>
                <a:latin typeface="Calibri Light"/>
                <a:cs typeface="Calibri Light"/>
              </a:rPr>
              <a:t>N</a:t>
            </a:r>
            <a:r>
              <a:rPr sz="800" dirty="0">
                <a:solidFill>
                  <a:srgbClr val="E7E6E6"/>
                </a:solidFill>
                <a:latin typeface="Calibri Light"/>
                <a:cs typeface="Calibri Light"/>
              </a:rPr>
              <a:t>C</a:t>
            </a:r>
            <a:r>
              <a:rPr sz="800" spc="-5" dirty="0">
                <a:solidFill>
                  <a:srgbClr val="E7E6E6"/>
                </a:solidFill>
                <a:latin typeface="Calibri Light"/>
                <a:cs typeface="Calibri Light"/>
              </a:rPr>
              <a:t>I</a:t>
            </a:r>
            <a:r>
              <a:rPr sz="800" spc="-15" dirty="0">
                <a:solidFill>
                  <a:srgbClr val="E7E6E6"/>
                </a:solidFill>
                <a:latin typeface="Calibri Light"/>
                <a:cs typeface="Calibri Light"/>
              </a:rPr>
              <a:t>P</a:t>
            </a:r>
            <a:r>
              <a:rPr sz="800" spc="-25" dirty="0">
                <a:solidFill>
                  <a:srgbClr val="E7E6E6"/>
                </a:solidFill>
                <a:latin typeface="Calibri Light"/>
                <a:cs typeface="Calibri Light"/>
              </a:rPr>
              <a:t>A</a:t>
            </a:r>
            <a:r>
              <a:rPr sz="800" spc="-15" dirty="0">
                <a:solidFill>
                  <a:srgbClr val="E7E6E6"/>
                </a:solidFill>
                <a:latin typeface="Calibri Light"/>
                <a:cs typeface="Calibri Light"/>
              </a:rPr>
              <a:t>L</a:t>
            </a:r>
            <a:r>
              <a:rPr sz="800" spc="-10" dirty="0">
                <a:solidFill>
                  <a:srgbClr val="E7E6E6"/>
                </a:solidFill>
                <a:latin typeface="Calibri Light"/>
                <a:cs typeface="Calibri Light"/>
              </a:rPr>
              <a:t>E</a:t>
            </a:r>
            <a:r>
              <a:rPr sz="800" dirty="0">
                <a:solidFill>
                  <a:srgbClr val="E7E6E6"/>
                </a:solidFill>
                <a:latin typeface="Calibri Light"/>
                <a:cs typeface="Calibri Light"/>
              </a:rPr>
              <a:t>S</a:t>
            </a:r>
            <a:endParaRPr sz="800">
              <a:latin typeface="Calibri Light"/>
              <a:cs typeface="Calibri Ligh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934711" y="522719"/>
            <a:ext cx="3576954" cy="5529580"/>
            <a:chOff x="4934711" y="522719"/>
            <a:chExt cx="3576954" cy="5529580"/>
          </a:xfrm>
        </p:grpSpPr>
        <p:sp>
          <p:nvSpPr>
            <p:cNvPr id="27" name="object 27"/>
            <p:cNvSpPr/>
            <p:nvPr/>
          </p:nvSpPr>
          <p:spPr>
            <a:xfrm>
              <a:off x="4935473" y="523494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h="161925">
                  <a:moveTo>
                    <a:pt x="0" y="0"/>
                  </a:moveTo>
                  <a:lnTo>
                    <a:pt x="0" y="161544"/>
                  </a:lnTo>
                </a:path>
              </a:pathLst>
            </a:custGeom>
            <a:ln w="3175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34711" y="522719"/>
              <a:ext cx="5080" cy="161925"/>
            </a:xfrm>
            <a:custGeom>
              <a:avLst/>
              <a:gdLst/>
              <a:ahLst/>
              <a:cxnLst/>
              <a:rect l="l" t="t" r="r" b="b"/>
              <a:pathLst>
                <a:path w="5079" h="161925">
                  <a:moveTo>
                    <a:pt x="4572" y="0"/>
                  </a:moveTo>
                  <a:lnTo>
                    <a:pt x="0" y="0"/>
                  </a:lnTo>
                  <a:lnTo>
                    <a:pt x="0" y="161556"/>
                  </a:lnTo>
                  <a:lnTo>
                    <a:pt x="4572" y="161556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503158" y="528066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79">
                  <a:moveTo>
                    <a:pt x="0" y="0"/>
                  </a:moveTo>
                  <a:lnTo>
                    <a:pt x="0" y="156972"/>
                  </a:lnTo>
                </a:path>
              </a:pathLst>
            </a:custGeom>
            <a:ln w="3175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502396" y="527291"/>
              <a:ext cx="5080" cy="157480"/>
            </a:xfrm>
            <a:custGeom>
              <a:avLst/>
              <a:gdLst/>
              <a:ahLst/>
              <a:cxnLst/>
              <a:rect l="l" t="t" r="r" b="b"/>
              <a:pathLst>
                <a:path w="5079" h="157479">
                  <a:moveTo>
                    <a:pt x="4572" y="0"/>
                  </a:moveTo>
                  <a:lnTo>
                    <a:pt x="0" y="0"/>
                  </a:lnTo>
                  <a:lnTo>
                    <a:pt x="0" y="156984"/>
                  </a:lnTo>
                  <a:lnTo>
                    <a:pt x="4572" y="156984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935473" y="685038"/>
              <a:ext cx="1905" cy="5363210"/>
            </a:xfrm>
            <a:custGeom>
              <a:avLst/>
              <a:gdLst/>
              <a:ahLst/>
              <a:cxnLst/>
              <a:rect l="l" t="t" r="r" b="b"/>
              <a:pathLst>
                <a:path w="1904" h="5363210">
                  <a:moveTo>
                    <a:pt x="0" y="0"/>
                  </a:moveTo>
                  <a:lnTo>
                    <a:pt x="1524" y="5362956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934711" y="684276"/>
              <a:ext cx="5080" cy="5367655"/>
            </a:xfrm>
            <a:custGeom>
              <a:avLst/>
              <a:gdLst/>
              <a:ahLst/>
              <a:cxnLst/>
              <a:rect l="l" t="t" r="r" b="b"/>
              <a:pathLst>
                <a:path w="5079" h="5367655">
                  <a:moveTo>
                    <a:pt x="4572" y="0"/>
                  </a:moveTo>
                  <a:lnTo>
                    <a:pt x="0" y="0"/>
                  </a:lnTo>
                  <a:lnTo>
                    <a:pt x="0" y="5367528"/>
                  </a:lnTo>
                  <a:lnTo>
                    <a:pt x="4572" y="5367528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503158" y="689610"/>
              <a:ext cx="0" cy="5358765"/>
            </a:xfrm>
            <a:custGeom>
              <a:avLst/>
              <a:gdLst/>
              <a:ahLst/>
              <a:cxnLst/>
              <a:rect l="l" t="t" r="r" b="b"/>
              <a:pathLst>
                <a:path h="5358765">
                  <a:moveTo>
                    <a:pt x="0" y="0"/>
                  </a:moveTo>
                  <a:lnTo>
                    <a:pt x="0" y="535838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502396" y="688848"/>
              <a:ext cx="5080" cy="5358765"/>
            </a:xfrm>
            <a:custGeom>
              <a:avLst/>
              <a:gdLst/>
              <a:ahLst/>
              <a:cxnLst/>
              <a:rect l="l" t="t" r="r" b="b"/>
              <a:pathLst>
                <a:path w="5079" h="5358765">
                  <a:moveTo>
                    <a:pt x="4572" y="0"/>
                  </a:moveTo>
                  <a:lnTo>
                    <a:pt x="0" y="0"/>
                  </a:lnTo>
                  <a:lnTo>
                    <a:pt x="0" y="5358383"/>
                  </a:lnTo>
                  <a:lnTo>
                    <a:pt x="4572" y="5358383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307329" y="689610"/>
              <a:ext cx="0" cy="5358765"/>
            </a:xfrm>
            <a:custGeom>
              <a:avLst/>
              <a:gdLst/>
              <a:ahLst/>
              <a:cxnLst/>
              <a:rect l="l" t="t" r="r" b="b"/>
              <a:pathLst>
                <a:path h="5358765">
                  <a:moveTo>
                    <a:pt x="0" y="0"/>
                  </a:moveTo>
                  <a:lnTo>
                    <a:pt x="0" y="535838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306567" y="688848"/>
              <a:ext cx="5080" cy="5358765"/>
            </a:xfrm>
            <a:custGeom>
              <a:avLst/>
              <a:gdLst/>
              <a:ahLst/>
              <a:cxnLst/>
              <a:rect l="l" t="t" r="r" b="b"/>
              <a:pathLst>
                <a:path w="5079" h="5358765">
                  <a:moveTo>
                    <a:pt x="4572" y="0"/>
                  </a:moveTo>
                  <a:lnTo>
                    <a:pt x="0" y="0"/>
                  </a:lnTo>
                  <a:lnTo>
                    <a:pt x="0" y="5358383"/>
                  </a:lnTo>
                  <a:lnTo>
                    <a:pt x="4572" y="5358383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973317" y="689610"/>
              <a:ext cx="0" cy="5358765"/>
            </a:xfrm>
            <a:custGeom>
              <a:avLst/>
              <a:gdLst/>
              <a:ahLst/>
              <a:cxnLst/>
              <a:rect l="l" t="t" r="r" b="b"/>
              <a:pathLst>
                <a:path h="5358765">
                  <a:moveTo>
                    <a:pt x="0" y="0"/>
                  </a:moveTo>
                  <a:lnTo>
                    <a:pt x="0" y="535838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972555" y="688848"/>
              <a:ext cx="5080" cy="5358765"/>
            </a:xfrm>
            <a:custGeom>
              <a:avLst/>
              <a:gdLst/>
              <a:ahLst/>
              <a:cxnLst/>
              <a:rect l="l" t="t" r="r" b="b"/>
              <a:pathLst>
                <a:path w="5079" h="5358765">
                  <a:moveTo>
                    <a:pt x="4572" y="0"/>
                  </a:moveTo>
                  <a:lnTo>
                    <a:pt x="0" y="0"/>
                  </a:lnTo>
                  <a:lnTo>
                    <a:pt x="0" y="5358383"/>
                  </a:lnTo>
                  <a:lnTo>
                    <a:pt x="4572" y="5358383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940045" y="523494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4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939283" y="522732"/>
              <a:ext cx="3572510" cy="5080"/>
            </a:xfrm>
            <a:custGeom>
              <a:avLst/>
              <a:gdLst/>
              <a:ahLst/>
              <a:cxnLst/>
              <a:rect l="l" t="t" r="r" b="b"/>
              <a:pathLst>
                <a:path w="3572509" h="5079">
                  <a:moveTo>
                    <a:pt x="3572268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3572268" y="4572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940045" y="685038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4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939283" y="684276"/>
              <a:ext cx="3572510" cy="5080"/>
            </a:xfrm>
            <a:custGeom>
              <a:avLst/>
              <a:gdLst/>
              <a:ahLst/>
              <a:cxnLst/>
              <a:rect l="l" t="t" r="r" b="b"/>
              <a:pathLst>
                <a:path w="3572509" h="5079">
                  <a:moveTo>
                    <a:pt x="3572268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3572268" y="4572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940045" y="977645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5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939283" y="976896"/>
              <a:ext cx="3572510" cy="3175"/>
            </a:xfrm>
            <a:custGeom>
              <a:avLst/>
              <a:gdLst/>
              <a:ahLst/>
              <a:cxnLst/>
              <a:rect l="l" t="t" r="r" b="b"/>
              <a:pathLst>
                <a:path w="3572509" h="3175">
                  <a:moveTo>
                    <a:pt x="3572268" y="0"/>
                  </a:moveTo>
                  <a:lnTo>
                    <a:pt x="0" y="0"/>
                  </a:lnTo>
                  <a:lnTo>
                    <a:pt x="0" y="3035"/>
                  </a:lnTo>
                  <a:lnTo>
                    <a:pt x="3572268" y="3035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940045" y="1291590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5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939283" y="1290827"/>
              <a:ext cx="3572510" cy="5080"/>
            </a:xfrm>
            <a:custGeom>
              <a:avLst/>
              <a:gdLst/>
              <a:ahLst/>
              <a:cxnLst/>
              <a:rect l="l" t="t" r="r" b="b"/>
              <a:pathLst>
                <a:path w="3572509" h="5080">
                  <a:moveTo>
                    <a:pt x="3572268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3572268" y="4572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940045" y="1965198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5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939283" y="1964448"/>
              <a:ext cx="3572510" cy="3175"/>
            </a:xfrm>
            <a:custGeom>
              <a:avLst/>
              <a:gdLst/>
              <a:ahLst/>
              <a:cxnLst/>
              <a:rect l="l" t="t" r="r" b="b"/>
              <a:pathLst>
                <a:path w="3572509" h="3175">
                  <a:moveTo>
                    <a:pt x="3572268" y="0"/>
                  </a:moveTo>
                  <a:lnTo>
                    <a:pt x="0" y="0"/>
                  </a:lnTo>
                  <a:lnTo>
                    <a:pt x="0" y="3035"/>
                  </a:lnTo>
                  <a:lnTo>
                    <a:pt x="3572268" y="3035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940045" y="2369057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5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939283" y="2368295"/>
              <a:ext cx="3572510" cy="3175"/>
            </a:xfrm>
            <a:custGeom>
              <a:avLst/>
              <a:gdLst/>
              <a:ahLst/>
              <a:cxnLst/>
              <a:rect l="l" t="t" r="r" b="b"/>
              <a:pathLst>
                <a:path w="3572509" h="3175">
                  <a:moveTo>
                    <a:pt x="3572268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3572268" y="3048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940045" y="2716529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5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939283" y="2715768"/>
              <a:ext cx="3572510" cy="3175"/>
            </a:xfrm>
            <a:custGeom>
              <a:avLst/>
              <a:gdLst/>
              <a:ahLst/>
              <a:cxnLst/>
              <a:rect l="l" t="t" r="r" b="b"/>
              <a:pathLst>
                <a:path w="3572509" h="3175">
                  <a:moveTo>
                    <a:pt x="3572268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3572268" y="3048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940045" y="3096006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5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939283" y="3095244"/>
              <a:ext cx="3572510" cy="5080"/>
            </a:xfrm>
            <a:custGeom>
              <a:avLst/>
              <a:gdLst/>
              <a:ahLst/>
              <a:cxnLst/>
              <a:rect l="l" t="t" r="r" b="b"/>
              <a:pathLst>
                <a:path w="3572509" h="5080">
                  <a:moveTo>
                    <a:pt x="3572268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3572268" y="4572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940045" y="3367278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4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939283" y="3366503"/>
              <a:ext cx="3572510" cy="6350"/>
            </a:xfrm>
            <a:custGeom>
              <a:avLst/>
              <a:gdLst/>
              <a:ahLst/>
              <a:cxnLst/>
              <a:rect l="l" t="t" r="r" b="b"/>
              <a:pathLst>
                <a:path w="3572509" h="6350">
                  <a:moveTo>
                    <a:pt x="3572268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3572268" y="6108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940045" y="3931158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4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939283" y="3930408"/>
              <a:ext cx="3572510" cy="3175"/>
            </a:xfrm>
            <a:custGeom>
              <a:avLst/>
              <a:gdLst/>
              <a:ahLst/>
              <a:cxnLst/>
              <a:rect l="l" t="t" r="r" b="b"/>
              <a:pathLst>
                <a:path w="3572509" h="3175">
                  <a:moveTo>
                    <a:pt x="3572268" y="0"/>
                  </a:moveTo>
                  <a:lnTo>
                    <a:pt x="0" y="0"/>
                  </a:lnTo>
                  <a:lnTo>
                    <a:pt x="0" y="3035"/>
                  </a:lnTo>
                  <a:lnTo>
                    <a:pt x="3572268" y="3035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940045" y="4464558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4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939283" y="4463796"/>
              <a:ext cx="3572510" cy="5080"/>
            </a:xfrm>
            <a:custGeom>
              <a:avLst/>
              <a:gdLst/>
              <a:ahLst/>
              <a:cxnLst/>
              <a:rect l="l" t="t" r="r" b="b"/>
              <a:pathLst>
                <a:path w="3572509" h="5079">
                  <a:moveTo>
                    <a:pt x="357226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572268" y="4571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940045" y="4862321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4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939283" y="4861559"/>
              <a:ext cx="3572510" cy="5080"/>
            </a:xfrm>
            <a:custGeom>
              <a:avLst/>
              <a:gdLst/>
              <a:ahLst/>
              <a:cxnLst/>
              <a:rect l="l" t="t" r="r" b="b"/>
              <a:pathLst>
                <a:path w="3572509" h="5079">
                  <a:moveTo>
                    <a:pt x="3572268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3572268" y="4572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940045" y="5214365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4">
                  <a:moveTo>
                    <a:pt x="0" y="0"/>
                  </a:moveTo>
                  <a:lnTo>
                    <a:pt x="3567684" y="1523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939283" y="5213603"/>
              <a:ext cx="3572510" cy="3175"/>
            </a:xfrm>
            <a:custGeom>
              <a:avLst/>
              <a:gdLst/>
              <a:ahLst/>
              <a:cxnLst/>
              <a:rect l="l" t="t" r="r" b="b"/>
              <a:pathLst>
                <a:path w="3572509" h="3175">
                  <a:moveTo>
                    <a:pt x="3572268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3572268" y="3048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940045" y="5510021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4">
                  <a:moveTo>
                    <a:pt x="0" y="0"/>
                  </a:moveTo>
                  <a:lnTo>
                    <a:pt x="3567684" y="1523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939283" y="5509259"/>
              <a:ext cx="3572510" cy="3175"/>
            </a:xfrm>
            <a:custGeom>
              <a:avLst/>
              <a:gdLst/>
              <a:ahLst/>
              <a:cxnLst/>
              <a:rect l="l" t="t" r="r" b="b"/>
              <a:pathLst>
                <a:path w="3572509" h="3175">
                  <a:moveTo>
                    <a:pt x="357226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572268" y="3047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940045" y="5791962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4">
                  <a:moveTo>
                    <a:pt x="0" y="0"/>
                  </a:moveTo>
                  <a:lnTo>
                    <a:pt x="3567684" y="1524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939283" y="5791200"/>
              <a:ext cx="3572510" cy="5080"/>
            </a:xfrm>
            <a:custGeom>
              <a:avLst/>
              <a:gdLst/>
              <a:ahLst/>
              <a:cxnLst/>
              <a:rect l="l" t="t" r="r" b="b"/>
              <a:pathLst>
                <a:path w="3572509" h="5079">
                  <a:moveTo>
                    <a:pt x="357226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572268" y="4571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940045" y="6043421"/>
              <a:ext cx="3568065" cy="1905"/>
            </a:xfrm>
            <a:custGeom>
              <a:avLst/>
              <a:gdLst/>
              <a:ahLst/>
              <a:cxnLst/>
              <a:rect l="l" t="t" r="r" b="b"/>
              <a:pathLst>
                <a:path w="3568065" h="1904">
                  <a:moveTo>
                    <a:pt x="0" y="0"/>
                  </a:moveTo>
                  <a:lnTo>
                    <a:pt x="3567684" y="1523"/>
                  </a:lnTo>
                </a:path>
              </a:pathLst>
            </a:custGeom>
            <a:ln w="3175">
              <a:solidFill>
                <a:srgbClr val="D0CE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939283" y="6042659"/>
              <a:ext cx="3572510" cy="5080"/>
            </a:xfrm>
            <a:custGeom>
              <a:avLst/>
              <a:gdLst/>
              <a:ahLst/>
              <a:cxnLst/>
              <a:rect l="l" t="t" r="r" b="b"/>
              <a:pathLst>
                <a:path w="3572509" h="5079">
                  <a:moveTo>
                    <a:pt x="357226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572268" y="4571"/>
                  </a:lnTo>
                  <a:lnTo>
                    <a:pt x="3572268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158989" y="1012698"/>
              <a:ext cx="490855" cy="236220"/>
            </a:xfrm>
            <a:custGeom>
              <a:avLst/>
              <a:gdLst/>
              <a:ahLst/>
              <a:cxnLst/>
              <a:rect l="l" t="t" r="r" b="b"/>
              <a:pathLst>
                <a:path w="490854" h="236219">
                  <a:moveTo>
                    <a:pt x="0" y="0"/>
                  </a:moveTo>
                  <a:lnTo>
                    <a:pt x="490728" y="0"/>
                  </a:lnTo>
                  <a:lnTo>
                    <a:pt x="490728" y="192163"/>
                  </a:lnTo>
                  <a:lnTo>
                    <a:pt x="429525" y="193832"/>
                  </a:lnTo>
                  <a:lnTo>
                    <a:pt x="378277" y="198276"/>
                  </a:lnTo>
                  <a:lnTo>
                    <a:pt x="334771" y="204650"/>
                  </a:lnTo>
                  <a:lnTo>
                    <a:pt x="296796" y="212106"/>
                  </a:lnTo>
                  <a:lnTo>
                    <a:pt x="262139" y="219800"/>
                  </a:lnTo>
                  <a:lnTo>
                    <a:pt x="228588" y="226886"/>
                  </a:lnTo>
                  <a:lnTo>
                    <a:pt x="193931" y="232518"/>
                  </a:lnTo>
                  <a:lnTo>
                    <a:pt x="155956" y="235851"/>
                  </a:lnTo>
                  <a:lnTo>
                    <a:pt x="112450" y="236039"/>
                  </a:lnTo>
                  <a:lnTo>
                    <a:pt x="61202" y="232235"/>
                  </a:lnTo>
                  <a:lnTo>
                    <a:pt x="0" y="2235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7196139" y="1033589"/>
            <a:ext cx="332105" cy="14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750" marR="5080" indent="-19685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O</a:t>
            </a:r>
            <a:r>
              <a:rPr sz="400" spc="-10" dirty="0">
                <a:latin typeface="Calibri"/>
                <a:cs typeface="Calibri"/>
              </a:rPr>
              <a:t>f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o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So</a:t>
            </a:r>
            <a:r>
              <a:rPr sz="400" dirty="0">
                <a:latin typeface="Calibri"/>
                <a:cs typeface="Calibri"/>
              </a:rPr>
              <a:t>li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tu</a:t>
            </a:r>
            <a:r>
              <a:rPr sz="400" spc="-5" dirty="0">
                <a:latin typeface="Calibri"/>
                <a:cs typeface="Calibri"/>
              </a:rPr>
              <a:t>d  </a:t>
            </a:r>
            <a:r>
              <a:rPr sz="400" spc="-10" dirty="0">
                <a:latin typeface="Calibri"/>
                <a:cs typeface="Calibri"/>
              </a:rPr>
              <a:t>concepto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OAJ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135623" y="1408175"/>
            <a:ext cx="680085" cy="158750"/>
          </a:xfrm>
          <a:custGeom>
            <a:avLst/>
            <a:gdLst/>
            <a:ahLst/>
            <a:cxnLst/>
            <a:rect l="l" t="t" r="r" b="b"/>
            <a:pathLst>
              <a:path w="680084" h="158750">
                <a:moveTo>
                  <a:pt x="0" y="0"/>
                </a:moveTo>
                <a:lnTo>
                  <a:pt x="679703" y="0"/>
                </a:lnTo>
                <a:lnTo>
                  <a:pt x="679703" y="158496"/>
                </a:lnTo>
                <a:lnTo>
                  <a:pt x="0" y="15849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6181726" y="1422528"/>
            <a:ext cx="478790" cy="146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215" marR="5080" indent="-5715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Elaboración </a:t>
            </a:r>
            <a:r>
              <a:rPr sz="400" spc="-10" dirty="0">
                <a:latin typeface="Calibri"/>
                <a:cs typeface="Calibri"/>
              </a:rPr>
              <a:t>concepto </a:t>
            </a:r>
            <a:r>
              <a:rPr sz="400" spc="-5" dirty="0">
                <a:latin typeface="Calibri"/>
                <a:cs typeface="Calibri"/>
              </a:rPr>
              <a:t> j</a:t>
            </a:r>
            <a:r>
              <a:rPr sz="400" spc="-10" dirty="0">
                <a:latin typeface="Calibri"/>
                <a:cs typeface="Calibri"/>
              </a:rPr>
              <a:t>u</a:t>
            </a:r>
            <a:r>
              <a:rPr sz="400" dirty="0">
                <a:latin typeface="Calibri"/>
                <a:cs typeface="Calibri"/>
              </a:rPr>
              <a:t>rí</a:t>
            </a:r>
            <a:r>
              <a:rPr sz="400" spc="-10" dirty="0">
                <a:latin typeface="Calibri"/>
                <a:cs typeface="Calibri"/>
              </a:rPr>
              <a:t>d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co</a:t>
            </a:r>
            <a:r>
              <a:rPr sz="400" dirty="0">
                <a:latin typeface="Calibri"/>
                <a:cs typeface="Calibri"/>
              </a:rPr>
              <a:t>    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P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o</a:t>
            </a:r>
            <a:r>
              <a:rPr sz="400" spc="-5" dirty="0">
                <a:latin typeface="Calibri"/>
                <a:cs typeface="Calibri"/>
              </a:rPr>
              <a:t>y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spc="-10" dirty="0">
                <a:latin typeface="Calibri"/>
                <a:cs typeface="Calibri"/>
              </a:rPr>
              <a:t>t</a:t>
            </a:r>
            <a:r>
              <a:rPr sz="400" spc="-5" dirty="0">
                <a:latin typeface="Calibri"/>
                <a:cs typeface="Calibri"/>
              </a:rPr>
              <a:t>o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117842" y="1389125"/>
            <a:ext cx="547370" cy="195580"/>
          </a:xfrm>
          <a:custGeom>
            <a:avLst/>
            <a:gdLst/>
            <a:ahLst/>
            <a:cxnLst/>
            <a:rect l="l" t="t" r="r" b="b"/>
            <a:pathLst>
              <a:path w="547370" h="195580">
                <a:moveTo>
                  <a:pt x="0" y="0"/>
                </a:moveTo>
                <a:lnTo>
                  <a:pt x="547116" y="0"/>
                </a:lnTo>
                <a:lnTo>
                  <a:pt x="547116" y="158851"/>
                </a:lnTo>
                <a:lnTo>
                  <a:pt x="484109" y="160024"/>
                </a:lnTo>
                <a:lnTo>
                  <a:pt x="430600" y="163181"/>
                </a:lnTo>
                <a:lnTo>
                  <a:pt x="384690" y="167784"/>
                </a:lnTo>
                <a:lnTo>
                  <a:pt x="344480" y="173291"/>
                </a:lnTo>
                <a:lnTo>
                  <a:pt x="308069" y="179164"/>
                </a:lnTo>
                <a:lnTo>
                  <a:pt x="273558" y="184861"/>
                </a:lnTo>
                <a:lnTo>
                  <a:pt x="239046" y="189842"/>
                </a:lnTo>
                <a:lnTo>
                  <a:pt x="202635" y="193568"/>
                </a:lnTo>
                <a:lnTo>
                  <a:pt x="162425" y="195499"/>
                </a:lnTo>
                <a:lnTo>
                  <a:pt x="116515" y="195093"/>
                </a:lnTo>
                <a:lnTo>
                  <a:pt x="63006" y="191812"/>
                </a:lnTo>
                <a:lnTo>
                  <a:pt x="0" y="1851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7102477" y="1401889"/>
            <a:ext cx="481330" cy="146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7470" marR="5080" indent="-65405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Acta </a:t>
            </a:r>
            <a:r>
              <a:rPr sz="400" spc="-10" dirty="0">
                <a:latin typeface="Calibri"/>
                <a:cs typeface="Calibri"/>
              </a:rPr>
              <a:t>concepto</a:t>
            </a:r>
            <a:r>
              <a:rPr sz="400" spc="-5" dirty="0">
                <a:latin typeface="Calibri"/>
                <a:cs typeface="Calibri"/>
              </a:rPr>
              <a:t> Oficina </a:t>
            </a:r>
            <a:r>
              <a:rPr sz="400" spc="-8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Asesora</a:t>
            </a:r>
            <a:r>
              <a:rPr sz="400" spc="1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Jurídica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252971" y="1664207"/>
            <a:ext cx="445134" cy="165100"/>
          </a:xfrm>
          <a:custGeom>
            <a:avLst/>
            <a:gdLst/>
            <a:ahLst/>
            <a:cxnLst/>
            <a:rect l="l" t="t" r="r" b="b"/>
            <a:pathLst>
              <a:path w="445134" h="165100">
                <a:moveTo>
                  <a:pt x="0" y="82296"/>
                </a:moveTo>
                <a:lnTo>
                  <a:pt x="222504" y="0"/>
                </a:lnTo>
                <a:lnTo>
                  <a:pt x="445008" y="82296"/>
                </a:lnTo>
                <a:lnTo>
                  <a:pt x="222504" y="164592"/>
                </a:lnTo>
                <a:lnTo>
                  <a:pt x="0" y="8229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6292851" y="1686930"/>
            <a:ext cx="285750" cy="19685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215"/>
              </a:spcBef>
            </a:pPr>
            <a:r>
              <a:rPr sz="400" spc="-10" dirty="0">
                <a:latin typeface="Calibri"/>
                <a:cs typeface="Calibri"/>
              </a:rPr>
              <a:t>Aprobado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00" spc="-5" dirty="0">
                <a:latin typeface="Calibri"/>
                <a:cs typeface="Calibri"/>
              </a:rPr>
              <a:t>No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116638" y="1621029"/>
            <a:ext cx="6858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latin typeface="Calibri"/>
                <a:cs typeface="Calibri"/>
              </a:rPr>
              <a:t>Sí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6194996" y="1829561"/>
            <a:ext cx="559435" cy="415925"/>
            <a:chOff x="6194996" y="1829561"/>
            <a:chExt cx="559435" cy="415925"/>
          </a:xfrm>
        </p:grpSpPr>
        <p:sp>
          <p:nvSpPr>
            <p:cNvPr id="81" name="object 81"/>
            <p:cNvSpPr/>
            <p:nvPr/>
          </p:nvSpPr>
          <p:spPr>
            <a:xfrm>
              <a:off x="6453373" y="1829561"/>
              <a:ext cx="40005" cy="196850"/>
            </a:xfrm>
            <a:custGeom>
              <a:avLst/>
              <a:gdLst/>
              <a:ahLst/>
              <a:cxnLst/>
              <a:rect l="l" t="t" r="r" b="b"/>
              <a:pathLst>
                <a:path w="40004" h="196850">
                  <a:moveTo>
                    <a:pt x="17481" y="164884"/>
                  </a:moveTo>
                  <a:lnTo>
                    <a:pt x="0" y="164884"/>
                  </a:lnTo>
                  <a:lnTo>
                    <a:pt x="19024" y="196596"/>
                  </a:lnTo>
                  <a:lnTo>
                    <a:pt x="36530" y="169646"/>
                  </a:lnTo>
                  <a:lnTo>
                    <a:pt x="17437" y="169646"/>
                  </a:lnTo>
                  <a:lnTo>
                    <a:pt x="17481" y="164884"/>
                  </a:lnTo>
                  <a:close/>
                </a:path>
                <a:path w="40004" h="196850">
                  <a:moveTo>
                    <a:pt x="39623" y="164884"/>
                  </a:moveTo>
                  <a:lnTo>
                    <a:pt x="22199" y="164884"/>
                  </a:lnTo>
                  <a:lnTo>
                    <a:pt x="22199" y="169646"/>
                  </a:lnTo>
                  <a:lnTo>
                    <a:pt x="36530" y="169646"/>
                  </a:lnTo>
                  <a:lnTo>
                    <a:pt x="39623" y="164884"/>
                  </a:lnTo>
                  <a:close/>
                </a:path>
                <a:path w="40004" h="196850">
                  <a:moveTo>
                    <a:pt x="22199" y="0"/>
                  </a:moveTo>
                  <a:lnTo>
                    <a:pt x="19024" y="0"/>
                  </a:lnTo>
                  <a:lnTo>
                    <a:pt x="17481" y="164884"/>
                  </a:lnTo>
                  <a:lnTo>
                    <a:pt x="22199" y="164884"/>
                  </a:lnTo>
                  <a:lnTo>
                    <a:pt x="221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453373" y="1829561"/>
              <a:ext cx="40005" cy="196850"/>
            </a:xfrm>
            <a:custGeom>
              <a:avLst/>
              <a:gdLst/>
              <a:ahLst/>
              <a:cxnLst/>
              <a:rect l="l" t="t" r="r" b="b"/>
              <a:pathLst>
                <a:path w="40004" h="196850">
                  <a:moveTo>
                    <a:pt x="19024" y="0"/>
                  </a:moveTo>
                  <a:lnTo>
                    <a:pt x="17437" y="169646"/>
                  </a:lnTo>
                  <a:lnTo>
                    <a:pt x="22199" y="169646"/>
                  </a:lnTo>
                  <a:lnTo>
                    <a:pt x="22199" y="0"/>
                  </a:lnTo>
                  <a:lnTo>
                    <a:pt x="19024" y="0"/>
                  </a:lnTo>
                  <a:close/>
                </a:path>
                <a:path w="40004" h="196850">
                  <a:moveTo>
                    <a:pt x="0" y="164884"/>
                  </a:moveTo>
                  <a:lnTo>
                    <a:pt x="19024" y="196596"/>
                  </a:lnTo>
                  <a:lnTo>
                    <a:pt x="39623" y="164884"/>
                  </a:lnTo>
                  <a:lnTo>
                    <a:pt x="0" y="16488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196584" y="2023871"/>
              <a:ext cx="556260" cy="219710"/>
            </a:xfrm>
            <a:custGeom>
              <a:avLst/>
              <a:gdLst/>
              <a:ahLst/>
              <a:cxnLst/>
              <a:rect l="l" t="t" r="r" b="b"/>
              <a:pathLst>
                <a:path w="556259" h="219710">
                  <a:moveTo>
                    <a:pt x="0" y="0"/>
                  </a:moveTo>
                  <a:lnTo>
                    <a:pt x="556260" y="0"/>
                  </a:lnTo>
                  <a:lnTo>
                    <a:pt x="556260" y="219455"/>
                  </a:lnTo>
                  <a:lnTo>
                    <a:pt x="0" y="2194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6256323" y="2040064"/>
            <a:ext cx="349250" cy="206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a</a:t>
            </a:r>
            <a:r>
              <a:rPr sz="400" dirty="0">
                <a:latin typeface="Calibri"/>
                <a:cs typeface="Calibri"/>
              </a:rPr>
              <a:t>li</a:t>
            </a:r>
            <a:r>
              <a:rPr sz="400" spc="-10" dirty="0">
                <a:latin typeface="Calibri"/>
                <a:cs typeface="Calibri"/>
              </a:rPr>
              <a:t>z</a:t>
            </a:r>
            <a:r>
              <a:rPr sz="400" spc="-5" dirty="0">
                <a:latin typeface="Calibri"/>
                <a:cs typeface="Calibri"/>
              </a:rPr>
              <a:t>ar</a:t>
            </a:r>
            <a:r>
              <a:rPr sz="400" spc="-2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aj</a:t>
            </a:r>
            <a:r>
              <a:rPr sz="400" spc="-10" dirty="0">
                <a:latin typeface="Calibri"/>
                <a:cs typeface="Calibri"/>
              </a:rPr>
              <a:t>u</a:t>
            </a:r>
            <a:r>
              <a:rPr sz="400" spc="-5" dirty="0">
                <a:latin typeface="Calibri"/>
                <a:cs typeface="Calibri"/>
              </a:rPr>
              <a:t>s</a:t>
            </a:r>
            <a:r>
              <a:rPr sz="400" spc="-10" dirty="0">
                <a:latin typeface="Calibri"/>
                <a:cs typeface="Calibri"/>
              </a:rPr>
              <a:t>t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s  s</a:t>
            </a:r>
            <a:r>
              <a:rPr sz="400" spc="-10" dirty="0">
                <a:latin typeface="Calibri"/>
                <a:cs typeface="Calibri"/>
              </a:rPr>
              <a:t>e</a:t>
            </a:r>
            <a:r>
              <a:rPr sz="400" dirty="0">
                <a:latin typeface="Calibri"/>
                <a:cs typeface="Calibri"/>
              </a:rPr>
              <a:t>g</a:t>
            </a:r>
            <a:r>
              <a:rPr sz="400" spc="-10" dirty="0">
                <a:latin typeface="Calibri"/>
                <a:cs typeface="Calibri"/>
              </a:rPr>
              <a:t>ú</a:t>
            </a:r>
            <a:r>
              <a:rPr sz="400" spc="-5" dirty="0">
                <a:latin typeface="Calibri"/>
                <a:cs typeface="Calibri"/>
              </a:rPr>
              <a:t>n</a:t>
            </a:r>
            <a:r>
              <a:rPr sz="400" spc="2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spc="-10" dirty="0">
                <a:latin typeface="Calibri"/>
                <a:cs typeface="Calibri"/>
              </a:rPr>
              <a:t>on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10" dirty="0">
                <a:latin typeface="Calibri"/>
                <a:cs typeface="Calibri"/>
              </a:rPr>
              <a:t>pt</a:t>
            </a:r>
            <a:r>
              <a:rPr sz="400" spc="-5" dirty="0">
                <a:latin typeface="Calibri"/>
                <a:cs typeface="Calibri"/>
              </a:rPr>
              <a:t>o</a:t>
            </a:r>
            <a:endParaRPr sz="400">
              <a:latin typeface="Calibri"/>
              <a:cs typeface="Calibri"/>
            </a:endParaRPr>
          </a:p>
          <a:p>
            <a:pPr marL="62230" algn="ctr">
              <a:lnSpc>
                <a:spcPts val="470"/>
              </a:lnSpc>
            </a:pPr>
            <a:r>
              <a:rPr sz="400" spc="-10" dirty="0">
                <a:latin typeface="Calibri"/>
                <a:cs typeface="Calibri"/>
              </a:rPr>
              <a:t>OAJ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133081" y="1988057"/>
            <a:ext cx="525780" cy="295910"/>
          </a:xfrm>
          <a:custGeom>
            <a:avLst/>
            <a:gdLst/>
            <a:ahLst/>
            <a:cxnLst/>
            <a:rect l="l" t="t" r="r" b="b"/>
            <a:pathLst>
              <a:path w="525779" h="295910">
                <a:moveTo>
                  <a:pt x="0" y="0"/>
                </a:moveTo>
                <a:lnTo>
                  <a:pt x="525780" y="0"/>
                </a:lnTo>
                <a:lnTo>
                  <a:pt x="525780" y="240563"/>
                </a:lnTo>
                <a:lnTo>
                  <a:pt x="465230" y="242336"/>
                </a:lnTo>
                <a:lnTo>
                  <a:pt x="413808" y="247112"/>
                </a:lnTo>
                <a:lnTo>
                  <a:pt x="369689" y="254071"/>
                </a:lnTo>
                <a:lnTo>
                  <a:pt x="331046" y="262397"/>
                </a:lnTo>
                <a:lnTo>
                  <a:pt x="296055" y="271272"/>
                </a:lnTo>
                <a:lnTo>
                  <a:pt x="262890" y="279877"/>
                </a:lnTo>
                <a:lnTo>
                  <a:pt x="229724" y="287396"/>
                </a:lnTo>
                <a:lnTo>
                  <a:pt x="194733" y="293011"/>
                </a:lnTo>
                <a:lnTo>
                  <a:pt x="156090" y="295904"/>
                </a:lnTo>
                <a:lnTo>
                  <a:pt x="111971" y="295257"/>
                </a:lnTo>
                <a:lnTo>
                  <a:pt x="60549" y="290252"/>
                </a:lnTo>
                <a:lnTo>
                  <a:pt x="0" y="28007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AE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7167567" y="1986089"/>
            <a:ext cx="37655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1430" algn="ctr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Documento 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P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o</a:t>
            </a:r>
            <a:r>
              <a:rPr sz="400" spc="-5" dirty="0">
                <a:latin typeface="Calibri"/>
                <a:cs typeface="Calibri"/>
              </a:rPr>
              <a:t>y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spc="-10" dirty="0">
                <a:latin typeface="Calibri"/>
                <a:cs typeface="Calibri"/>
              </a:rPr>
              <a:t>t</a:t>
            </a:r>
            <a:r>
              <a:rPr sz="400" spc="-5" dirty="0">
                <a:latin typeface="Calibri"/>
                <a:cs typeface="Calibri"/>
              </a:rPr>
              <a:t>o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DEM</a:t>
            </a:r>
            <a:r>
              <a:rPr sz="400" spc="-5" dirty="0">
                <a:latin typeface="Calibri"/>
                <a:cs typeface="Calibri"/>
              </a:rPr>
              <a:t>OS  incorporando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5556250" y="1682242"/>
            <a:ext cx="1578610" cy="469265"/>
            <a:chOff x="5556250" y="1682242"/>
            <a:chExt cx="1578610" cy="469265"/>
          </a:xfrm>
        </p:grpSpPr>
        <p:sp>
          <p:nvSpPr>
            <p:cNvPr id="88" name="object 88"/>
            <p:cNvSpPr/>
            <p:nvPr/>
          </p:nvSpPr>
          <p:spPr>
            <a:xfrm>
              <a:off x="6753605" y="2120646"/>
              <a:ext cx="381000" cy="30480"/>
            </a:xfrm>
            <a:custGeom>
              <a:avLst/>
              <a:gdLst/>
              <a:ahLst/>
              <a:cxnLst/>
              <a:rect l="l" t="t" r="r" b="b"/>
              <a:pathLst>
                <a:path w="381000" h="30480">
                  <a:moveTo>
                    <a:pt x="341312" y="0"/>
                  </a:moveTo>
                  <a:lnTo>
                    <a:pt x="340599" y="13684"/>
                  </a:lnTo>
                  <a:lnTo>
                    <a:pt x="347662" y="13715"/>
                  </a:lnTo>
                  <a:lnTo>
                    <a:pt x="347662" y="16763"/>
                  </a:lnTo>
                  <a:lnTo>
                    <a:pt x="340439" y="16763"/>
                  </a:lnTo>
                  <a:lnTo>
                    <a:pt x="339725" y="30479"/>
                  </a:lnTo>
                  <a:lnTo>
                    <a:pt x="376872" y="16763"/>
                  </a:lnTo>
                  <a:lnTo>
                    <a:pt x="347662" y="16763"/>
                  </a:lnTo>
                  <a:lnTo>
                    <a:pt x="376958" y="16732"/>
                  </a:lnTo>
                  <a:lnTo>
                    <a:pt x="381000" y="15239"/>
                  </a:lnTo>
                  <a:lnTo>
                    <a:pt x="341312" y="0"/>
                  </a:lnTo>
                  <a:close/>
                </a:path>
                <a:path w="381000" h="30480">
                  <a:moveTo>
                    <a:pt x="1587" y="12191"/>
                  </a:moveTo>
                  <a:lnTo>
                    <a:pt x="0" y="15239"/>
                  </a:lnTo>
                  <a:lnTo>
                    <a:pt x="340441" y="16732"/>
                  </a:lnTo>
                  <a:lnTo>
                    <a:pt x="340599" y="13684"/>
                  </a:lnTo>
                  <a:lnTo>
                    <a:pt x="1587" y="12191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753605" y="2120646"/>
              <a:ext cx="381000" cy="30480"/>
            </a:xfrm>
            <a:custGeom>
              <a:avLst/>
              <a:gdLst/>
              <a:ahLst/>
              <a:cxnLst/>
              <a:rect l="l" t="t" r="r" b="b"/>
              <a:pathLst>
                <a:path w="381000" h="30480">
                  <a:moveTo>
                    <a:pt x="1587" y="12191"/>
                  </a:moveTo>
                  <a:lnTo>
                    <a:pt x="347662" y="13715"/>
                  </a:lnTo>
                  <a:lnTo>
                    <a:pt x="347662" y="16763"/>
                  </a:lnTo>
                  <a:lnTo>
                    <a:pt x="0" y="15239"/>
                  </a:lnTo>
                  <a:lnTo>
                    <a:pt x="1587" y="12191"/>
                  </a:lnTo>
                  <a:close/>
                </a:path>
                <a:path w="381000" h="30480">
                  <a:moveTo>
                    <a:pt x="341312" y="0"/>
                  </a:moveTo>
                  <a:lnTo>
                    <a:pt x="381000" y="15239"/>
                  </a:lnTo>
                  <a:lnTo>
                    <a:pt x="339725" y="30479"/>
                  </a:lnTo>
                  <a:lnTo>
                    <a:pt x="341312" y="0"/>
                  </a:lnTo>
                  <a:close/>
                </a:path>
              </a:pathLst>
            </a:custGeom>
            <a:ln w="3175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558790" y="1684782"/>
              <a:ext cx="378460" cy="127000"/>
            </a:xfrm>
            <a:custGeom>
              <a:avLst/>
              <a:gdLst/>
              <a:ahLst/>
              <a:cxnLst/>
              <a:rect l="l" t="t" r="r" b="b"/>
              <a:pathLst>
                <a:path w="378460" h="127000">
                  <a:moveTo>
                    <a:pt x="0" y="0"/>
                  </a:moveTo>
                  <a:lnTo>
                    <a:pt x="377952" y="0"/>
                  </a:lnTo>
                  <a:lnTo>
                    <a:pt x="377952" y="100876"/>
                  </a:lnTo>
                  <a:lnTo>
                    <a:pt x="188976" y="126492"/>
                  </a:lnTo>
                  <a:lnTo>
                    <a:pt x="0" y="100876"/>
                  </a:lnTo>
                  <a:lnTo>
                    <a:pt x="0" y="0"/>
                  </a:lnTo>
                  <a:close/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5703888" y="1692338"/>
            <a:ext cx="7747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Trebuchet MS"/>
                <a:cs typeface="Trebuchet MS"/>
              </a:rPr>
              <a:t>76</a:t>
            </a:r>
            <a:endParaRPr sz="400">
              <a:latin typeface="Trebuchet MS"/>
              <a:cs typeface="Trebuchet MS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5936741" y="1735073"/>
            <a:ext cx="850265" cy="3046095"/>
            <a:chOff x="5936741" y="1735073"/>
            <a:chExt cx="850265" cy="3046095"/>
          </a:xfrm>
        </p:grpSpPr>
        <p:sp>
          <p:nvSpPr>
            <p:cNvPr id="93" name="object 93"/>
            <p:cNvSpPr/>
            <p:nvPr/>
          </p:nvSpPr>
          <p:spPr>
            <a:xfrm>
              <a:off x="5936741" y="1735073"/>
              <a:ext cx="315595" cy="32384"/>
            </a:xfrm>
            <a:custGeom>
              <a:avLst/>
              <a:gdLst/>
              <a:ahLst/>
              <a:cxnLst/>
              <a:rect l="l" t="t" r="r" b="b"/>
              <a:pathLst>
                <a:path w="315595" h="32385">
                  <a:moveTo>
                    <a:pt x="41211" y="0"/>
                  </a:moveTo>
                  <a:lnTo>
                    <a:pt x="0" y="15239"/>
                  </a:lnTo>
                  <a:lnTo>
                    <a:pt x="41211" y="32003"/>
                  </a:lnTo>
                  <a:lnTo>
                    <a:pt x="41211" y="16763"/>
                  </a:lnTo>
                  <a:lnTo>
                    <a:pt x="34874" y="16763"/>
                  </a:lnTo>
                  <a:lnTo>
                    <a:pt x="34874" y="13715"/>
                  </a:lnTo>
                  <a:lnTo>
                    <a:pt x="41211" y="13715"/>
                  </a:lnTo>
                  <a:lnTo>
                    <a:pt x="41211" y="0"/>
                  </a:lnTo>
                  <a:close/>
                </a:path>
                <a:path w="315595" h="32385">
                  <a:moveTo>
                    <a:pt x="41211" y="16729"/>
                  </a:moveTo>
                  <a:lnTo>
                    <a:pt x="34874" y="16763"/>
                  </a:lnTo>
                  <a:lnTo>
                    <a:pt x="41211" y="16763"/>
                  </a:lnTo>
                  <a:close/>
                </a:path>
                <a:path w="315595" h="32385">
                  <a:moveTo>
                    <a:pt x="315467" y="13715"/>
                  </a:moveTo>
                  <a:lnTo>
                    <a:pt x="41211" y="13715"/>
                  </a:lnTo>
                  <a:lnTo>
                    <a:pt x="41211" y="16729"/>
                  </a:lnTo>
                  <a:lnTo>
                    <a:pt x="315467" y="15239"/>
                  </a:lnTo>
                  <a:lnTo>
                    <a:pt x="315467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936741" y="1735073"/>
              <a:ext cx="315595" cy="32384"/>
            </a:xfrm>
            <a:custGeom>
              <a:avLst/>
              <a:gdLst/>
              <a:ahLst/>
              <a:cxnLst/>
              <a:rect l="l" t="t" r="r" b="b"/>
              <a:pathLst>
                <a:path w="315595" h="32385">
                  <a:moveTo>
                    <a:pt x="315467" y="13715"/>
                  </a:moveTo>
                  <a:lnTo>
                    <a:pt x="34874" y="13715"/>
                  </a:lnTo>
                  <a:lnTo>
                    <a:pt x="34874" y="16763"/>
                  </a:lnTo>
                  <a:lnTo>
                    <a:pt x="315467" y="15239"/>
                  </a:lnTo>
                  <a:lnTo>
                    <a:pt x="315467" y="13715"/>
                  </a:lnTo>
                  <a:close/>
                </a:path>
                <a:path w="315595" h="32385">
                  <a:moveTo>
                    <a:pt x="41211" y="0"/>
                  </a:moveTo>
                  <a:lnTo>
                    <a:pt x="0" y="15239"/>
                  </a:lnTo>
                  <a:lnTo>
                    <a:pt x="41211" y="32003"/>
                  </a:lnTo>
                  <a:lnTo>
                    <a:pt x="41211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166103" y="4544567"/>
              <a:ext cx="619125" cy="234950"/>
            </a:xfrm>
            <a:custGeom>
              <a:avLst/>
              <a:gdLst/>
              <a:ahLst/>
              <a:cxnLst/>
              <a:rect l="l" t="t" r="r" b="b"/>
              <a:pathLst>
                <a:path w="619125" h="234950">
                  <a:moveTo>
                    <a:pt x="0" y="0"/>
                  </a:moveTo>
                  <a:lnTo>
                    <a:pt x="618744" y="0"/>
                  </a:lnTo>
                  <a:lnTo>
                    <a:pt x="618744" y="234695"/>
                  </a:lnTo>
                  <a:lnTo>
                    <a:pt x="0" y="23469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6221413" y="4610228"/>
            <a:ext cx="408305" cy="146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865" marR="5080" indent="-508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T</a:t>
            </a:r>
            <a:r>
              <a:rPr sz="400" spc="-5" dirty="0">
                <a:latin typeface="Calibri"/>
                <a:cs typeface="Calibri"/>
              </a:rPr>
              <a:t>a</a:t>
            </a:r>
            <a:r>
              <a:rPr sz="400" dirty="0">
                <a:latin typeface="Calibri"/>
                <a:cs typeface="Calibri"/>
              </a:rPr>
              <a:t>ll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r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s</a:t>
            </a:r>
            <a:r>
              <a:rPr sz="400" spc="-10" dirty="0">
                <a:latin typeface="Calibri"/>
                <a:cs typeface="Calibri"/>
              </a:rPr>
              <a:t>o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a</a:t>
            </a:r>
            <a:r>
              <a:rPr sz="400" dirty="0">
                <a:latin typeface="Calibri"/>
                <a:cs typeface="Calibri"/>
              </a:rPr>
              <a:t>li</a:t>
            </a:r>
            <a:r>
              <a:rPr sz="400" spc="-10" dirty="0">
                <a:latin typeface="Calibri"/>
                <a:cs typeface="Calibri"/>
              </a:rPr>
              <a:t>z</a:t>
            </a:r>
            <a:r>
              <a:rPr sz="400" spc="-5" dirty="0">
                <a:latin typeface="Calibri"/>
                <a:cs typeface="Calibri"/>
              </a:rPr>
              <a:t>ac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ó</a:t>
            </a:r>
            <a:r>
              <a:rPr sz="400" spc="-5" dirty="0">
                <a:latin typeface="Calibri"/>
                <a:cs typeface="Calibri"/>
              </a:rPr>
              <a:t>n  </a:t>
            </a:r>
            <a:r>
              <a:rPr sz="400" spc="-10" dirty="0">
                <a:latin typeface="Calibri"/>
                <a:cs typeface="Calibri"/>
              </a:rPr>
              <a:t>DEMOS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IDPAC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5426205" y="1748789"/>
            <a:ext cx="1360805" cy="3418204"/>
            <a:chOff x="5426205" y="1748789"/>
            <a:chExt cx="1360805" cy="3418204"/>
          </a:xfrm>
        </p:grpSpPr>
        <p:sp>
          <p:nvSpPr>
            <p:cNvPr id="98" name="object 98"/>
            <p:cNvSpPr/>
            <p:nvPr/>
          </p:nvSpPr>
          <p:spPr>
            <a:xfrm>
              <a:off x="5426205" y="1748789"/>
              <a:ext cx="708660" cy="1498600"/>
            </a:xfrm>
            <a:custGeom>
              <a:avLst/>
              <a:gdLst/>
              <a:ahLst/>
              <a:cxnLst/>
              <a:rect l="l" t="t" r="r" b="b"/>
              <a:pathLst>
                <a:path w="708660" h="1498600">
                  <a:moveTo>
                    <a:pt x="667346" y="1466354"/>
                  </a:moveTo>
                  <a:lnTo>
                    <a:pt x="667346" y="1480629"/>
                  </a:lnTo>
                  <a:lnTo>
                    <a:pt x="673696" y="1480629"/>
                  </a:lnTo>
                  <a:lnTo>
                    <a:pt x="673696" y="1483804"/>
                  </a:lnTo>
                  <a:lnTo>
                    <a:pt x="667346" y="1483804"/>
                  </a:lnTo>
                  <a:lnTo>
                    <a:pt x="667346" y="1498092"/>
                  </a:lnTo>
                  <a:lnTo>
                    <a:pt x="708660" y="1482217"/>
                  </a:lnTo>
                  <a:lnTo>
                    <a:pt x="667346" y="1466354"/>
                  </a:lnTo>
                  <a:close/>
                </a:path>
                <a:path w="708660" h="1498600">
                  <a:moveTo>
                    <a:pt x="3175" y="0"/>
                  </a:moveTo>
                  <a:lnTo>
                    <a:pt x="0" y="0"/>
                  </a:lnTo>
                  <a:lnTo>
                    <a:pt x="0" y="1483804"/>
                  </a:lnTo>
                  <a:lnTo>
                    <a:pt x="667346" y="1483804"/>
                  </a:lnTo>
                  <a:lnTo>
                    <a:pt x="667346" y="1482217"/>
                  </a:lnTo>
                  <a:lnTo>
                    <a:pt x="3175" y="1482217"/>
                  </a:lnTo>
                  <a:lnTo>
                    <a:pt x="1587" y="1480629"/>
                  </a:lnTo>
                  <a:lnTo>
                    <a:pt x="3175" y="1480629"/>
                  </a:lnTo>
                  <a:lnTo>
                    <a:pt x="3175" y="1587"/>
                  </a:lnTo>
                  <a:lnTo>
                    <a:pt x="1587" y="1587"/>
                  </a:lnTo>
                  <a:lnTo>
                    <a:pt x="3175" y="0"/>
                  </a:lnTo>
                  <a:close/>
                </a:path>
                <a:path w="708660" h="1498600">
                  <a:moveTo>
                    <a:pt x="667346" y="1480629"/>
                  </a:moveTo>
                  <a:lnTo>
                    <a:pt x="3175" y="1480629"/>
                  </a:lnTo>
                  <a:lnTo>
                    <a:pt x="3175" y="1482217"/>
                  </a:lnTo>
                  <a:lnTo>
                    <a:pt x="667346" y="1482217"/>
                  </a:lnTo>
                  <a:lnTo>
                    <a:pt x="667346" y="1480629"/>
                  </a:lnTo>
                  <a:close/>
                </a:path>
                <a:path w="708660" h="1498600">
                  <a:moveTo>
                    <a:pt x="131876" y="0"/>
                  </a:moveTo>
                  <a:lnTo>
                    <a:pt x="3175" y="0"/>
                  </a:lnTo>
                  <a:lnTo>
                    <a:pt x="3175" y="1587"/>
                  </a:lnTo>
                  <a:lnTo>
                    <a:pt x="131876" y="1587"/>
                  </a:lnTo>
                  <a:lnTo>
                    <a:pt x="1318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426205" y="1748789"/>
              <a:ext cx="708660" cy="1498600"/>
            </a:xfrm>
            <a:custGeom>
              <a:avLst/>
              <a:gdLst/>
              <a:ahLst/>
              <a:cxnLst/>
              <a:rect l="l" t="t" r="r" b="b"/>
              <a:pathLst>
                <a:path w="708660" h="1498600">
                  <a:moveTo>
                    <a:pt x="131876" y="1587"/>
                  </a:moveTo>
                  <a:lnTo>
                    <a:pt x="1587" y="1587"/>
                  </a:lnTo>
                  <a:lnTo>
                    <a:pt x="3175" y="0"/>
                  </a:lnTo>
                  <a:lnTo>
                    <a:pt x="3175" y="1482217"/>
                  </a:lnTo>
                  <a:lnTo>
                    <a:pt x="1587" y="1480642"/>
                  </a:lnTo>
                  <a:lnTo>
                    <a:pt x="673696" y="1480642"/>
                  </a:lnTo>
                  <a:lnTo>
                    <a:pt x="673696" y="1483804"/>
                  </a:lnTo>
                  <a:lnTo>
                    <a:pt x="0" y="1483804"/>
                  </a:lnTo>
                  <a:lnTo>
                    <a:pt x="0" y="0"/>
                  </a:lnTo>
                  <a:lnTo>
                    <a:pt x="131876" y="0"/>
                  </a:lnTo>
                  <a:lnTo>
                    <a:pt x="131876" y="1587"/>
                  </a:lnTo>
                  <a:close/>
                </a:path>
                <a:path w="708660" h="1498600">
                  <a:moveTo>
                    <a:pt x="667346" y="1466354"/>
                  </a:moveTo>
                  <a:lnTo>
                    <a:pt x="708660" y="1482217"/>
                  </a:lnTo>
                  <a:lnTo>
                    <a:pt x="667346" y="1498092"/>
                  </a:lnTo>
                  <a:lnTo>
                    <a:pt x="667346" y="146635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166104" y="4917947"/>
              <a:ext cx="619125" cy="247015"/>
            </a:xfrm>
            <a:custGeom>
              <a:avLst/>
              <a:gdLst/>
              <a:ahLst/>
              <a:cxnLst/>
              <a:rect l="l" t="t" r="r" b="b"/>
              <a:pathLst>
                <a:path w="619125" h="247014">
                  <a:moveTo>
                    <a:pt x="0" y="0"/>
                  </a:moveTo>
                  <a:lnTo>
                    <a:pt x="618744" y="0"/>
                  </a:lnTo>
                  <a:lnTo>
                    <a:pt x="618744" y="246887"/>
                  </a:lnTo>
                  <a:lnTo>
                    <a:pt x="0" y="24688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6203951" y="4975353"/>
            <a:ext cx="451484" cy="14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450" marR="5080" indent="-159385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Ap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ob</a:t>
            </a:r>
            <a:r>
              <a:rPr sz="400" spc="-5" dirty="0">
                <a:latin typeface="Calibri"/>
                <a:cs typeface="Calibri"/>
              </a:rPr>
              <a:t>ac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ó</a:t>
            </a:r>
            <a:r>
              <a:rPr sz="400" spc="-5" dirty="0">
                <a:latin typeface="Calibri"/>
                <a:cs typeface="Calibri"/>
              </a:rPr>
              <a:t>n</a:t>
            </a:r>
            <a:r>
              <a:rPr sz="400" spc="3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ac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ó</a:t>
            </a:r>
            <a:r>
              <a:rPr sz="400" spc="-5" dirty="0">
                <a:latin typeface="Calibri"/>
                <a:cs typeface="Calibri"/>
              </a:rPr>
              <a:t>n  </a:t>
            </a:r>
            <a:r>
              <a:rPr sz="400" spc="-10" dirty="0">
                <a:latin typeface="Calibri"/>
                <a:cs typeface="Calibri"/>
              </a:rPr>
              <a:t>DEMOS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166103" y="5260847"/>
            <a:ext cx="614680" cy="207645"/>
          </a:xfrm>
          <a:custGeom>
            <a:avLst/>
            <a:gdLst/>
            <a:ahLst/>
            <a:cxnLst/>
            <a:rect l="l" t="t" r="r" b="b"/>
            <a:pathLst>
              <a:path w="614679" h="207645">
                <a:moveTo>
                  <a:pt x="0" y="0"/>
                </a:moveTo>
                <a:lnTo>
                  <a:pt x="614172" y="0"/>
                </a:lnTo>
                <a:lnTo>
                  <a:pt x="614172" y="207263"/>
                </a:lnTo>
                <a:lnTo>
                  <a:pt x="0" y="2072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6302389" y="5299203"/>
            <a:ext cx="274320" cy="14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15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Pub</a:t>
            </a:r>
            <a:r>
              <a:rPr sz="400" dirty="0">
                <a:latin typeface="Calibri"/>
                <a:cs typeface="Calibri"/>
              </a:rPr>
              <a:t>li</a:t>
            </a:r>
            <a:r>
              <a:rPr sz="400" spc="-5" dirty="0">
                <a:latin typeface="Calibri"/>
                <a:cs typeface="Calibri"/>
              </a:rPr>
              <a:t>cac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ó</a:t>
            </a:r>
            <a:r>
              <a:rPr sz="400" spc="-5" dirty="0">
                <a:latin typeface="Calibri"/>
                <a:cs typeface="Calibri"/>
              </a:rPr>
              <a:t>n  </a:t>
            </a:r>
            <a:r>
              <a:rPr sz="400" spc="-10" dirty="0">
                <a:latin typeface="Calibri"/>
                <a:cs typeface="Calibri"/>
              </a:rPr>
              <a:t>W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b</a:t>
            </a:r>
            <a:r>
              <a:rPr sz="400" spc="10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DADE</a:t>
            </a:r>
            <a:r>
              <a:rPr sz="400" spc="-5" dirty="0">
                <a:latin typeface="Calibri"/>
                <a:cs typeface="Calibri"/>
              </a:rPr>
              <a:t>P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257544" y="5561076"/>
            <a:ext cx="424180" cy="203200"/>
          </a:xfrm>
          <a:custGeom>
            <a:avLst/>
            <a:gdLst/>
            <a:ahLst/>
            <a:cxnLst/>
            <a:rect l="l" t="t" r="r" b="b"/>
            <a:pathLst>
              <a:path w="424179" h="203200">
                <a:moveTo>
                  <a:pt x="0" y="0"/>
                </a:moveTo>
                <a:lnTo>
                  <a:pt x="423672" y="0"/>
                </a:lnTo>
                <a:lnTo>
                  <a:pt x="423672" y="202692"/>
                </a:lnTo>
                <a:lnTo>
                  <a:pt x="0" y="20269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6299201" y="5562728"/>
            <a:ext cx="27178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745" marR="5080" indent="-10668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Not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f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cac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ó</a:t>
            </a:r>
            <a:r>
              <a:rPr sz="400" spc="-5" dirty="0">
                <a:latin typeface="Calibri"/>
                <a:cs typeface="Calibri"/>
              </a:rPr>
              <a:t>n  a </a:t>
            </a:r>
            <a:r>
              <a:rPr sz="400" dirty="0">
                <a:latin typeface="Calibri"/>
                <a:cs typeface="Calibri"/>
              </a:rPr>
              <a:t>l</a:t>
            </a:r>
            <a:r>
              <a:rPr sz="400" spc="-5" dirty="0">
                <a:latin typeface="Calibri"/>
                <a:cs typeface="Calibri"/>
              </a:rPr>
              <a:t>a</a:t>
            </a:r>
            <a:endParaRPr sz="400">
              <a:latin typeface="Calibri"/>
              <a:cs typeface="Calibri"/>
            </a:endParaRPr>
          </a:p>
          <a:p>
            <a:pPr marL="26670">
              <a:lnSpc>
                <a:spcPct val="100000"/>
              </a:lnSpc>
            </a:pPr>
            <a:r>
              <a:rPr sz="400" spc="-5" dirty="0">
                <a:latin typeface="Calibri"/>
                <a:cs typeface="Calibri"/>
              </a:rPr>
              <a:t>Asociación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6175184" y="875538"/>
            <a:ext cx="591820" cy="4686300"/>
            <a:chOff x="6175184" y="875538"/>
            <a:chExt cx="591820" cy="4686300"/>
          </a:xfrm>
        </p:grpSpPr>
        <p:sp>
          <p:nvSpPr>
            <p:cNvPr id="107" name="object 107"/>
            <p:cNvSpPr/>
            <p:nvPr/>
          </p:nvSpPr>
          <p:spPr>
            <a:xfrm>
              <a:off x="6453377" y="5468873"/>
              <a:ext cx="41275" cy="93345"/>
            </a:xfrm>
            <a:custGeom>
              <a:avLst/>
              <a:gdLst/>
              <a:ahLst/>
              <a:cxnLst/>
              <a:rect l="l" t="t" r="r" b="b"/>
              <a:pathLst>
                <a:path w="41275" h="93345">
                  <a:moveTo>
                    <a:pt x="0" y="59880"/>
                  </a:moveTo>
                  <a:lnTo>
                    <a:pt x="18986" y="92964"/>
                  </a:lnTo>
                  <a:lnTo>
                    <a:pt x="37825" y="66179"/>
                  </a:lnTo>
                  <a:lnTo>
                    <a:pt x="18986" y="66179"/>
                  </a:lnTo>
                  <a:lnTo>
                    <a:pt x="19120" y="60612"/>
                  </a:lnTo>
                  <a:lnTo>
                    <a:pt x="0" y="59880"/>
                  </a:lnTo>
                  <a:close/>
                </a:path>
                <a:path w="41275" h="93345">
                  <a:moveTo>
                    <a:pt x="22294" y="60733"/>
                  </a:moveTo>
                  <a:lnTo>
                    <a:pt x="22161" y="66179"/>
                  </a:lnTo>
                  <a:lnTo>
                    <a:pt x="37825" y="66179"/>
                  </a:lnTo>
                  <a:lnTo>
                    <a:pt x="41148" y="61455"/>
                  </a:lnTo>
                  <a:lnTo>
                    <a:pt x="22294" y="60733"/>
                  </a:lnTo>
                  <a:close/>
                </a:path>
                <a:path w="41275" h="93345">
                  <a:moveTo>
                    <a:pt x="20574" y="0"/>
                  </a:moveTo>
                  <a:lnTo>
                    <a:pt x="19120" y="60612"/>
                  </a:lnTo>
                  <a:lnTo>
                    <a:pt x="22294" y="60733"/>
                  </a:lnTo>
                  <a:lnTo>
                    <a:pt x="23736" y="1574"/>
                  </a:lnTo>
                  <a:lnTo>
                    <a:pt x="205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453377" y="5468873"/>
              <a:ext cx="41275" cy="93345"/>
            </a:xfrm>
            <a:custGeom>
              <a:avLst/>
              <a:gdLst/>
              <a:ahLst/>
              <a:cxnLst/>
              <a:rect l="l" t="t" r="r" b="b"/>
              <a:pathLst>
                <a:path w="41275" h="93345">
                  <a:moveTo>
                    <a:pt x="20574" y="0"/>
                  </a:moveTo>
                  <a:lnTo>
                    <a:pt x="18986" y="66179"/>
                  </a:lnTo>
                  <a:lnTo>
                    <a:pt x="22161" y="66179"/>
                  </a:lnTo>
                  <a:lnTo>
                    <a:pt x="23736" y="1574"/>
                  </a:lnTo>
                  <a:lnTo>
                    <a:pt x="20574" y="0"/>
                  </a:lnTo>
                  <a:close/>
                </a:path>
                <a:path w="41275" h="93345">
                  <a:moveTo>
                    <a:pt x="0" y="59880"/>
                  </a:moveTo>
                  <a:lnTo>
                    <a:pt x="18986" y="92964"/>
                  </a:lnTo>
                  <a:lnTo>
                    <a:pt x="41148" y="61455"/>
                  </a:lnTo>
                  <a:lnTo>
                    <a:pt x="0" y="598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448805" y="875538"/>
              <a:ext cx="40005" cy="149860"/>
            </a:xfrm>
            <a:custGeom>
              <a:avLst/>
              <a:gdLst/>
              <a:ahLst/>
              <a:cxnLst/>
              <a:rect l="l" t="t" r="r" b="b"/>
              <a:pathLst>
                <a:path w="40004" h="149859">
                  <a:moveTo>
                    <a:pt x="17424" y="117576"/>
                  </a:moveTo>
                  <a:lnTo>
                    <a:pt x="0" y="117576"/>
                  </a:lnTo>
                  <a:lnTo>
                    <a:pt x="19024" y="149351"/>
                  </a:lnTo>
                  <a:lnTo>
                    <a:pt x="36536" y="122339"/>
                  </a:lnTo>
                  <a:lnTo>
                    <a:pt x="17424" y="122339"/>
                  </a:lnTo>
                  <a:lnTo>
                    <a:pt x="17424" y="117576"/>
                  </a:lnTo>
                  <a:close/>
                </a:path>
                <a:path w="40004" h="149859">
                  <a:moveTo>
                    <a:pt x="39624" y="117576"/>
                  </a:moveTo>
                  <a:lnTo>
                    <a:pt x="20599" y="117576"/>
                  </a:lnTo>
                  <a:lnTo>
                    <a:pt x="20599" y="122339"/>
                  </a:lnTo>
                  <a:lnTo>
                    <a:pt x="36536" y="122339"/>
                  </a:lnTo>
                  <a:lnTo>
                    <a:pt x="39624" y="117576"/>
                  </a:lnTo>
                  <a:close/>
                </a:path>
                <a:path w="40004" h="149859">
                  <a:moveTo>
                    <a:pt x="20599" y="0"/>
                  </a:moveTo>
                  <a:lnTo>
                    <a:pt x="17424" y="0"/>
                  </a:lnTo>
                  <a:lnTo>
                    <a:pt x="17424" y="117576"/>
                  </a:lnTo>
                  <a:lnTo>
                    <a:pt x="20599" y="117576"/>
                  </a:lnTo>
                  <a:lnTo>
                    <a:pt x="205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448805" y="875538"/>
              <a:ext cx="40005" cy="149860"/>
            </a:xfrm>
            <a:custGeom>
              <a:avLst/>
              <a:gdLst/>
              <a:ahLst/>
              <a:cxnLst/>
              <a:rect l="l" t="t" r="r" b="b"/>
              <a:pathLst>
                <a:path w="40004" h="149859">
                  <a:moveTo>
                    <a:pt x="20599" y="122339"/>
                  </a:moveTo>
                  <a:lnTo>
                    <a:pt x="17424" y="122339"/>
                  </a:lnTo>
                  <a:lnTo>
                    <a:pt x="17424" y="0"/>
                  </a:lnTo>
                  <a:lnTo>
                    <a:pt x="20599" y="0"/>
                  </a:lnTo>
                  <a:lnTo>
                    <a:pt x="20599" y="122339"/>
                  </a:lnTo>
                  <a:close/>
                </a:path>
                <a:path w="40004" h="149859">
                  <a:moveTo>
                    <a:pt x="39624" y="117576"/>
                  </a:moveTo>
                  <a:lnTo>
                    <a:pt x="19024" y="149351"/>
                  </a:lnTo>
                  <a:lnTo>
                    <a:pt x="0" y="117576"/>
                  </a:lnTo>
                  <a:lnTo>
                    <a:pt x="39624" y="1175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176771" y="1024128"/>
              <a:ext cx="588645" cy="219710"/>
            </a:xfrm>
            <a:custGeom>
              <a:avLst/>
              <a:gdLst/>
              <a:ahLst/>
              <a:cxnLst/>
              <a:rect l="l" t="t" r="r" b="b"/>
              <a:pathLst>
                <a:path w="588645" h="219709">
                  <a:moveTo>
                    <a:pt x="0" y="0"/>
                  </a:moveTo>
                  <a:lnTo>
                    <a:pt x="588264" y="0"/>
                  </a:lnTo>
                  <a:lnTo>
                    <a:pt x="588264" y="219455"/>
                  </a:lnTo>
                  <a:lnTo>
                    <a:pt x="0" y="2194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6223001" y="1027239"/>
            <a:ext cx="390525" cy="206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So</a:t>
            </a:r>
            <a:r>
              <a:rPr sz="400" dirty="0">
                <a:latin typeface="Calibri"/>
                <a:cs typeface="Calibri"/>
              </a:rPr>
              <a:t>li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t</a:t>
            </a:r>
            <a:r>
              <a:rPr sz="400" spc="-5" dirty="0">
                <a:latin typeface="Calibri"/>
                <a:cs typeface="Calibri"/>
              </a:rPr>
              <a:t>ar c</a:t>
            </a:r>
            <a:r>
              <a:rPr sz="400" spc="-10" dirty="0">
                <a:latin typeface="Calibri"/>
                <a:cs typeface="Calibri"/>
              </a:rPr>
              <a:t>on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10" dirty="0">
                <a:latin typeface="Calibri"/>
                <a:cs typeface="Calibri"/>
              </a:rPr>
              <a:t>pt</a:t>
            </a:r>
            <a:r>
              <a:rPr sz="400" spc="-5" dirty="0">
                <a:latin typeface="Calibri"/>
                <a:cs typeface="Calibri"/>
              </a:rPr>
              <a:t>o  Oficina</a:t>
            </a:r>
            <a:r>
              <a:rPr sz="400" spc="-2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Asesora</a:t>
            </a:r>
            <a:endParaRPr sz="400">
              <a:latin typeface="Calibri"/>
              <a:cs typeface="Calibri"/>
            </a:endParaRPr>
          </a:p>
          <a:p>
            <a:pPr marL="45720" algn="ctr">
              <a:lnSpc>
                <a:spcPts val="470"/>
              </a:lnSpc>
            </a:pPr>
            <a:r>
              <a:rPr sz="400" spc="-5" dirty="0">
                <a:latin typeface="Calibri"/>
                <a:cs typeface="Calibri"/>
              </a:rPr>
              <a:t>Jurídica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113" name="object 113"/>
          <p:cNvGrpSpPr/>
          <p:nvPr/>
        </p:nvGrpSpPr>
        <p:grpSpPr>
          <a:xfrm>
            <a:off x="6184328" y="1117853"/>
            <a:ext cx="977900" cy="1558925"/>
            <a:chOff x="6184328" y="1117853"/>
            <a:chExt cx="977900" cy="1558925"/>
          </a:xfrm>
        </p:grpSpPr>
        <p:sp>
          <p:nvSpPr>
            <p:cNvPr id="114" name="object 114"/>
            <p:cNvSpPr/>
            <p:nvPr/>
          </p:nvSpPr>
          <p:spPr>
            <a:xfrm>
              <a:off x="6765797" y="1117853"/>
              <a:ext cx="396240" cy="32384"/>
            </a:xfrm>
            <a:custGeom>
              <a:avLst/>
              <a:gdLst/>
              <a:ahLst/>
              <a:cxnLst/>
              <a:rect l="l" t="t" r="r" b="b"/>
              <a:pathLst>
                <a:path w="396240" h="32384">
                  <a:moveTo>
                    <a:pt x="355028" y="0"/>
                  </a:moveTo>
                  <a:lnTo>
                    <a:pt x="355028" y="14401"/>
                  </a:lnTo>
                  <a:lnTo>
                    <a:pt x="362953" y="14401"/>
                  </a:lnTo>
                  <a:lnTo>
                    <a:pt x="362953" y="17602"/>
                  </a:lnTo>
                  <a:lnTo>
                    <a:pt x="355028" y="17602"/>
                  </a:lnTo>
                  <a:lnTo>
                    <a:pt x="355028" y="32004"/>
                  </a:lnTo>
                  <a:lnTo>
                    <a:pt x="396240" y="16001"/>
                  </a:lnTo>
                  <a:lnTo>
                    <a:pt x="355028" y="0"/>
                  </a:lnTo>
                  <a:close/>
                </a:path>
                <a:path w="396240" h="32384">
                  <a:moveTo>
                    <a:pt x="355028" y="14401"/>
                  </a:moveTo>
                  <a:lnTo>
                    <a:pt x="0" y="14401"/>
                  </a:lnTo>
                  <a:lnTo>
                    <a:pt x="0" y="17602"/>
                  </a:lnTo>
                  <a:lnTo>
                    <a:pt x="355028" y="17602"/>
                  </a:lnTo>
                  <a:lnTo>
                    <a:pt x="355028" y="144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765797" y="1117853"/>
              <a:ext cx="396240" cy="32384"/>
            </a:xfrm>
            <a:custGeom>
              <a:avLst/>
              <a:gdLst/>
              <a:ahLst/>
              <a:cxnLst/>
              <a:rect l="l" t="t" r="r" b="b"/>
              <a:pathLst>
                <a:path w="396240" h="32384">
                  <a:moveTo>
                    <a:pt x="0" y="14401"/>
                  </a:moveTo>
                  <a:lnTo>
                    <a:pt x="362953" y="14401"/>
                  </a:lnTo>
                  <a:lnTo>
                    <a:pt x="362953" y="17602"/>
                  </a:lnTo>
                  <a:lnTo>
                    <a:pt x="0" y="17602"/>
                  </a:lnTo>
                  <a:lnTo>
                    <a:pt x="0" y="14401"/>
                  </a:lnTo>
                  <a:close/>
                </a:path>
                <a:path w="396240" h="32384">
                  <a:moveTo>
                    <a:pt x="355028" y="0"/>
                  </a:moveTo>
                  <a:lnTo>
                    <a:pt x="396240" y="16001"/>
                  </a:lnTo>
                  <a:lnTo>
                    <a:pt x="355028" y="32004"/>
                  </a:lnTo>
                  <a:lnTo>
                    <a:pt x="35502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451850" y="1244345"/>
              <a:ext cx="41275" cy="165100"/>
            </a:xfrm>
            <a:custGeom>
              <a:avLst/>
              <a:gdLst/>
              <a:ahLst/>
              <a:cxnLst/>
              <a:rect l="l" t="t" r="r" b="b"/>
              <a:pathLst>
                <a:path w="41275" h="165100">
                  <a:moveTo>
                    <a:pt x="18810" y="132217"/>
                  </a:moveTo>
                  <a:lnTo>
                    <a:pt x="0" y="132943"/>
                  </a:lnTo>
                  <a:lnTo>
                    <a:pt x="22161" y="164592"/>
                  </a:lnTo>
                  <a:lnTo>
                    <a:pt x="37527" y="137693"/>
                  </a:lnTo>
                  <a:lnTo>
                    <a:pt x="18999" y="137693"/>
                  </a:lnTo>
                  <a:lnTo>
                    <a:pt x="18810" y="132217"/>
                  </a:lnTo>
                  <a:close/>
                </a:path>
                <a:path w="41275" h="165100">
                  <a:moveTo>
                    <a:pt x="41147" y="131356"/>
                  </a:moveTo>
                  <a:lnTo>
                    <a:pt x="21968" y="132096"/>
                  </a:lnTo>
                  <a:lnTo>
                    <a:pt x="22161" y="137693"/>
                  </a:lnTo>
                  <a:lnTo>
                    <a:pt x="37527" y="137693"/>
                  </a:lnTo>
                  <a:lnTo>
                    <a:pt x="41147" y="131356"/>
                  </a:lnTo>
                  <a:close/>
                </a:path>
                <a:path w="41275" h="165100">
                  <a:moveTo>
                    <a:pt x="17411" y="0"/>
                  </a:moveTo>
                  <a:lnTo>
                    <a:pt x="14249" y="0"/>
                  </a:lnTo>
                  <a:lnTo>
                    <a:pt x="18810" y="132217"/>
                  </a:lnTo>
                  <a:lnTo>
                    <a:pt x="21968" y="132096"/>
                  </a:lnTo>
                  <a:lnTo>
                    <a:pt x="174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451850" y="1244345"/>
              <a:ext cx="41275" cy="165100"/>
            </a:xfrm>
            <a:custGeom>
              <a:avLst/>
              <a:gdLst/>
              <a:ahLst/>
              <a:cxnLst/>
              <a:rect l="l" t="t" r="r" b="b"/>
              <a:pathLst>
                <a:path w="41275" h="165100">
                  <a:moveTo>
                    <a:pt x="17411" y="0"/>
                  </a:moveTo>
                  <a:lnTo>
                    <a:pt x="22161" y="137693"/>
                  </a:lnTo>
                  <a:lnTo>
                    <a:pt x="18999" y="137693"/>
                  </a:lnTo>
                  <a:lnTo>
                    <a:pt x="14249" y="0"/>
                  </a:lnTo>
                  <a:lnTo>
                    <a:pt x="17411" y="0"/>
                  </a:lnTo>
                  <a:close/>
                </a:path>
                <a:path w="41275" h="165100">
                  <a:moveTo>
                    <a:pt x="41147" y="131356"/>
                  </a:moveTo>
                  <a:lnTo>
                    <a:pt x="22161" y="164592"/>
                  </a:lnTo>
                  <a:lnTo>
                    <a:pt x="0" y="132943"/>
                  </a:lnTo>
                  <a:lnTo>
                    <a:pt x="41147" y="1313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816089" y="1471421"/>
              <a:ext cx="302260" cy="30480"/>
            </a:xfrm>
            <a:custGeom>
              <a:avLst/>
              <a:gdLst/>
              <a:ahLst/>
              <a:cxnLst/>
              <a:rect l="l" t="t" r="r" b="b"/>
              <a:pathLst>
                <a:path w="302259" h="30480">
                  <a:moveTo>
                    <a:pt x="260464" y="0"/>
                  </a:moveTo>
                  <a:lnTo>
                    <a:pt x="260464" y="13715"/>
                  </a:lnTo>
                  <a:lnTo>
                    <a:pt x="266814" y="13715"/>
                  </a:lnTo>
                  <a:lnTo>
                    <a:pt x="266814" y="16763"/>
                  </a:lnTo>
                  <a:lnTo>
                    <a:pt x="260464" y="16763"/>
                  </a:lnTo>
                  <a:lnTo>
                    <a:pt x="260464" y="30479"/>
                  </a:lnTo>
                  <a:lnTo>
                    <a:pt x="301751" y="15239"/>
                  </a:lnTo>
                  <a:lnTo>
                    <a:pt x="260464" y="0"/>
                  </a:lnTo>
                  <a:close/>
                </a:path>
                <a:path w="302259" h="30480">
                  <a:moveTo>
                    <a:pt x="260464" y="13715"/>
                  </a:moveTo>
                  <a:lnTo>
                    <a:pt x="0" y="13715"/>
                  </a:lnTo>
                  <a:lnTo>
                    <a:pt x="0" y="16763"/>
                  </a:lnTo>
                  <a:lnTo>
                    <a:pt x="260464" y="16763"/>
                  </a:lnTo>
                  <a:lnTo>
                    <a:pt x="260464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816089" y="1471421"/>
              <a:ext cx="302260" cy="30480"/>
            </a:xfrm>
            <a:custGeom>
              <a:avLst/>
              <a:gdLst/>
              <a:ahLst/>
              <a:cxnLst/>
              <a:rect l="l" t="t" r="r" b="b"/>
              <a:pathLst>
                <a:path w="302259" h="30480">
                  <a:moveTo>
                    <a:pt x="0" y="13715"/>
                  </a:moveTo>
                  <a:lnTo>
                    <a:pt x="266814" y="13715"/>
                  </a:lnTo>
                  <a:lnTo>
                    <a:pt x="266814" y="16763"/>
                  </a:lnTo>
                  <a:lnTo>
                    <a:pt x="0" y="16763"/>
                  </a:lnTo>
                  <a:lnTo>
                    <a:pt x="0" y="13715"/>
                  </a:lnTo>
                  <a:close/>
                </a:path>
                <a:path w="302259" h="30480">
                  <a:moveTo>
                    <a:pt x="260464" y="0"/>
                  </a:moveTo>
                  <a:lnTo>
                    <a:pt x="301751" y="15239"/>
                  </a:lnTo>
                  <a:lnTo>
                    <a:pt x="260464" y="30479"/>
                  </a:lnTo>
                  <a:lnTo>
                    <a:pt x="26046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453377" y="1567433"/>
              <a:ext cx="41275" cy="97790"/>
            </a:xfrm>
            <a:custGeom>
              <a:avLst/>
              <a:gdLst/>
              <a:ahLst/>
              <a:cxnLst/>
              <a:rect l="l" t="t" r="r" b="b"/>
              <a:pathLst>
                <a:path w="41275" h="97789">
                  <a:moveTo>
                    <a:pt x="17411" y="65557"/>
                  </a:moveTo>
                  <a:lnTo>
                    <a:pt x="0" y="65557"/>
                  </a:lnTo>
                  <a:lnTo>
                    <a:pt x="20574" y="97536"/>
                  </a:lnTo>
                  <a:lnTo>
                    <a:pt x="38059" y="70358"/>
                  </a:lnTo>
                  <a:lnTo>
                    <a:pt x="17411" y="70358"/>
                  </a:lnTo>
                  <a:lnTo>
                    <a:pt x="17411" y="65557"/>
                  </a:lnTo>
                  <a:close/>
                </a:path>
                <a:path w="41275" h="97789">
                  <a:moveTo>
                    <a:pt x="41148" y="65557"/>
                  </a:moveTo>
                  <a:lnTo>
                    <a:pt x="22161" y="65557"/>
                  </a:lnTo>
                  <a:lnTo>
                    <a:pt x="22161" y="70358"/>
                  </a:lnTo>
                  <a:lnTo>
                    <a:pt x="38059" y="70358"/>
                  </a:lnTo>
                  <a:lnTo>
                    <a:pt x="41148" y="65557"/>
                  </a:lnTo>
                  <a:close/>
                </a:path>
                <a:path w="41275" h="97789">
                  <a:moveTo>
                    <a:pt x="22161" y="0"/>
                  </a:moveTo>
                  <a:lnTo>
                    <a:pt x="17411" y="0"/>
                  </a:lnTo>
                  <a:lnTo>
                    <a:pt x="17411" y="65557"/>
                  </a:lnTo>
                  <a:lnTo>
                    <a:pt x="22161" y="65557"/>
                  </a:lnTo>
                  <a:lnTo>
                    <a:pt x="221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453377" y="1567433"/>
              <a:ext cx="41275" cy="97790"/>
            </a:xfrm>
            <a:custGeom>
              <a:avLst/>
              <a:gdLst/>
              <a:ahLst/>
              <a:cxnLst/>
              <a:rect l="l" t="t" r="r" b="b"/>
              <a:pathLst>
                <a:path w="41275" h="97789">
                  <a:moveTo>
                    <a:pt x="22161" y="70358"/>
                  </a:moveTo>
                  <a:lnTo>
                    <a:pt x="17411" y="70358"/>
                  </a:lnTo>
                  <a:lnTo>
                    <a:pt x="17411" y="0"/>
                  </a:lnTo>
                  <a:lnTo>
                    <a:pt x="22161" y="0"/>
                  </a:lnTo>
                  <a:lnTo>
                    <a:pt x="22161" y="70358"/>
                  </a:lnTo>
                  <a:close/>
                </a:path>
                <a:path w="41275" h="97789">
                  <a:moveTo>
                    <a:pt x="41148" y="65557"/>
                  </a:moveTo>
                  <a:lnTo>
                    <a:pt x="20574" y="97536"/>
                  </a:lnTo>
                  <a:lnTo>
                    <a:pt x="0" y="65557"/>
                  </a:lnTo>
                  <a:lnTo>
                    <a:pt x="41148" y="655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185915" y="2395727"/>
              <a:ext cx="567055" cy="279400"/>
            </a:xfrm>
            <a:custGeom>
              <a:avLst/>
              <a:gdLst/>
              <a:ahLst/>
              <a:cxnLst/>
              <a:rect l="l" t="t" r="r" b="b"/>
              <a:pathLst>
                <a:path w="567054" h="279400">
                  <a:moveTo>
                    <a:pt x="0" y="0"/>
                  </a:moveTo>
                  <a:lnTo>
                    <a:pt x="566928" y="0"/>
                  </a:lnTo>
                  <a:lnTo>
                    <a:pt x="566928" y="278891"/>
                  </a:lnTo>
                  <a:lnTo>
                    <a:pt x="0" y="27889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3" name="object 123"/>
          <p:cNvSpPr txBox="1"/>
          <p:nvPr/>
        </p:nvSpPr>
        <p:spPr>
          <a:xfrm>
            <a:off x="6240463" y="2441703"/>
            <a:ext cx="370840" cy="206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375" marR="5080" indent="-6731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Ra</a:t>
            </a:r>
            <a:r>
              <a:rPr sz="400" spc="-10" dirty="0">
                <a:latin typeface="Calibri"/>
                <a:cs typeface="Calibri"/>
              </a:rPr>
              <a:t>d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car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P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o</a:t>
            </a:r>
            <a:r>
              <a:rPr sz="400" spc="-5" dirty="0">
                <a:latin typeface="Calibri"/>
                <a:cs typeface="Calibri"/>
              </a:rPr>
              <a:t>y</a:t>
            </a:r>
            <a:r>
              <a:rPr sz="400" spc="-10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spc="-10" dirty="0">
                <a:latin typeface="Calibri"/>
                <a:cs typeface="Calibri"/>
              </a:rPr>
              <a:t>t</a:t>
            </a:r>
            <a:r>
              <a:rPr sz="400" spc="-5" dirty="0">
                <a:latin typeface="Calibri"/>
                <a:cs typeface="Calibri"/>
              </a:rPr>
              <a:t>o  </a:t>
            </a:r>
            <a:r>
              <a:rPr sz="400" spc="-10" dirty="0">
                <a:latin typeface="Calibri"/>
                <a:cs typeface="Calibri"/>
              </a:rPr>
              <a:t>DEMOS</a:t>
            </a:r>
            <a:r>
              <a:rPr sz="400" spc="-5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con </a:t>
            </a:r>
            <a:r>
              <a:rPr sz="400" spc="-5" dirty="0">
                <a:latin typeface="Calibri"/>
                <a:cs typeface="Calibri"/>
              </a:rPr>
              <a:t> ajustes</a:t>
            </a:r>
            <a:r>
              <a:rPr sz="400" spc="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OAJ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124" name="object 124"/>
          <p:cNvGrpSpPr/>
          <p:nvPr/>
        </p:nvGrpSpPr>
        <p:grpSpPr>
          <a:xfrm>
            <a:off x="6194996" y="2244089"/>
            <a:ext cx="554990" cy="776605"/>
            <a:chOff x="6194996" y="2244089"/>
            <a:chExt cx="554990" cy="776605"/>
          </a:xfrm>
        </p:grpSpPr>
        <p:sp>
          <p:nvSpPr>
            <p:cNvPr id="125" name="object 125"/>
            <p:cNvSpPr/>
            <p:nvPr/>
          </p:nvSpPr>
          <p:spPr>
            <a:xfrm>
              <a:off x="6453378" y="2244089"/>
              <a:ext cx="41275" cy="151130"/>
            </a:xfrm>
            <a:custGeom>
              <a:avLst/>
              <a:gdLst/>
              <a:ahLst/>
              <a:cxnLst/>
              <a:rect l="l" t="t" r="r" b="b"/>
              <a:pathLst>
                <a:path w="41275" h="151130">
                  <a:moveTo>
                    <a:pt x="0" y="117525"/>
                  </a:moveTo>
                  <a:lnTo>
                    <a:pt x="18986" y="150876"/>
                  </a:lnTo>
                  <a:lnTo>
                    <a:pt x="37825" y="123875"/>
                  </a:lnTo>
                  <a:lnTo>
                    <a:pt x="17411" y="123875"/>
                  </a:lnTo>
                  <a:lnTo>
                    <a:pt x="17556" y="118203"/>
                  </a:lnTo>
                  <a:lnTo>
                    <a:pt x="0" y="117525"/>
                  </a:lnTo>
                  <a:close/>
                </a:path>
                <a:path w="41275" h="151130">
                  <a:moveTo>
                    <a:pt x="22231" y="118383"/>
                  </a:moveTo>
                  <a:lnTo>
                    <a:pt x="22161" y="123875"/>
                  </a:lnTo>
                  <a:lnTo>
                    <a:pt x="37825" y="123875"/>
                  </a:lnTo>
                  <a:lnTo>
                    <a:pt x="41148" y="119113"/>
                  </a:lnTo>
                  <a:lnTo>
                    <a:pt x="22231" y="118383"/>
                  </a:lnTo>
                  <a:close/>
                </a:path>
                <a:path w="41275" h="151130">
                  <a:moveTo>
                    <a:pt x="23736" y="0"/>
                  </a:moveTo>
                  <a:lnTo>
                    <a:pt x="20574" y="0"/>
                  </a:lnTo>
                  <a:lnTo>
                    <a:pt x="17556" y="118203"/>
                  </a:lnTo>
                  <a:lnTo>
                    <a:pt x="22231" y="118383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453378" y="2244089"/>
              <a:ext cx="41275" cy="151130"/>
            </a:xfrm>
            <a:custGeom>
              <a:avLst/>
              <a:gdLst/>
              <a:ahLst/>
              <a:cxnLst/>
              <a:rect l="l" t="t" r="r" b="b"/>
              <a:pathLst>
                <a:path w="41275" h="151130">
                  <a:moveTo>
                    <a:pt x="20574" y="0"/>
                  </a:moveTo>
                  <a:lnTo>
                    <a:pt x="17411" y="123875"/>
                  </a:lnTo>
                  <a:lnTo>
                    <a:pt x="22161" y="123875"/>
                  </a:lnTo>
                  <a:lnTo>
                    <a:pt x="23736" y="0"/>
                  </a:lnTo>
                  <a:lnTo>
                    <a:pt x="20574" y="0"/>
                  </a:lnTo>
                  <a:close/>
                </a:path>
                <a:path w="41275" h="151130">
                  <a:moveTo>
                    <a:pt x="0" y="117525"/>
                  </a:moveTo>
                  <a:lnTo>
                    <a:pt x="18986" y="150876"/>
                  </a:lnTo>
                  <a:lnTo>
                    <a:pt x="41148" y="119113"/>
                  </a:lnTo>
                  <a:lnTo>
                    <a:pt x="0" y="117525"/>
                  </a:lnTo>
                  <a:close/>
                </a:path>
              </a:pathLst>
            </a:custGeom>
            <a:ln w="3175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196584" y="2808731"/>
              <a:ext cx="551815" cy="210820"/>
            </a:xfrm>
            <a:custGeom>
              <a:avLst/>
              <a:gdLst/>
              <a:ahLst/>
              <a:cxnLst/>
              <a:rect l="l" t="t" r="r" b="b"/>
              <a:pathLst>
                <a:path w="551815" h="210819">
                  <a:moveTo>
                    <a:pt x="0" y="0"/>
                  </a:moveTo>
                  <a:lnTo>
                    <a:pt x="551688" y="0"/>
                  </a:lnTo>
                  <a:lnTo>
                    <a:pt x="551688" y="210312"/>
                  </a:lnTo>
                  <a:lnTo>
                    <a:pt x="0" y="21031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8" name="object 128"/>
          <p:cNvSpPr txBox="1"/>
          <p:nvPr/>
        </p:nvSpPr>
        <p:spPr>
          <a:xfrm>
            <a:off x="6230938" y="2813178"/>
            <a:ext cx="448945" cy="206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265" marR="5080" indent="-762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E</a:t>
            </a:r>
            <a:r>
              <a:rPr sz="400" dirty="0">
                <a:latin typeface="Calibri"/>
                <a:cs typeface="Calibri"/>
              </a:rPr>
              <a:t>l</a:t>
            </a:r>
            <a:r>
              <a:rPr sz="400" spc="-5" dirty="0">
                <a:latin typeface="Calibri"/>
                <a:cs typeface="Calibri"/>
              </a:rPr>
              <a:t>a</a:t>
            </a:r>
            <a:r>
              <a:rPr sz="400" spc="-10" dirty="0">
                <a:latin typeface="Calibri"/>
                <a:cs typeface="Calibri"/>
              </a:rPr>
              <a:t>bo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5" dirty="0">
                <a:latin typeface="Calibri"/>
                <a:cs typeface="Calibri"/>
              </a:rPr>
              <a:t>ar</a:t>
            </a:r>
            <a:r>
              <a:rPr sz="400" dirty="0">
                <a:latin typeface="Calibri"/>
                <a:cs typeface="Calibri"/>
              </a:rPr>
              <a:t>    </a:t>
            </a:r>
            <a:r>
              <a:rPr sz="400" spc="3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spc="-10" dirty="0">
                <a:latin typeface="Calibri"/>
                <a:cs typeface="Calibri"/>
              </a:rPr>
              <a:t>on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spc="-10" dirty="0">
                <a:latin typeface="Calibri"/>
                <a:cs typeface="Calibri"/>
              </a:rPr>
              <a:t>ept</a:t>
            </a:r>
            <a:r>
              <a:rPr sz="400" spc="-5" dirty="0">
                <a:latin typeface="Calibri"/>
                <a:cs typeface="Calibri"/>
              </a:rPr>
              <a:t>o  aprobación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ts val="470"/>
              </a:lnSpc>
            </a:pPr>
            <a:r>
              <a:rPr sz="400" spc="-5" dirty="0">
                <a:latin typeface="Calibri"/>
                <a:cs typeface="Calibri"/>
              </a:rPr>
              <a:t>v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a</a:t>
            </a:r>
            <a:r>
              <a:rPr sz="400" spc="-10" dirty="0">
                <a:latin typeface="Calibri"/>
                <a:cs typeface="Calibri"/>
              </a:rPr>
              <a:t>b</a:t>
            </a:r>
            <a:r>
              <a:rPr sz="400" dirty="0">
                <a:latin typeface="Calibri"/>
                <a:cs typeface="Calibri"/>
              </a:rPr>
              <a:t>ili</a:t>
            </a:r>
            <a:r>
              <a:rPr sz="400" spc="-10" dirty="0">
                <a:latin typeface="Calibri"/>
                <a:cs typeface="Calibri"/>
              </a:rPr>
              <a:t>d</a:t>
            </a:r>
            <a:r>
              <a:rPr sz="400" spc="-5" dirty="0">
                <a:latin typeface="Calibri"/>
                <a:cs typeface="Calibri"/>
              </a:rPr>
              <a:t>ad</a:t>
            </a:r>
            <a:r>
              <a:rPr sz="400" spc="-3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j</a:t>
            </a:r>
            <a:r>
              <a:rPr sz="400" spc="-10" dirty="0">
                <a:latin typeface="Calibri"/>
                <a:cs typeface="Calibri"/>
              </a:rPr>
              <a:t>u</a:t>
            </a:r>
            <a:r>
              <a:rPr sz="400" dirty="0">
                <a:latin typeface="Calibri"/>
                <a:cs typeface="Calibri"/>
              </a:rPr>
              <a:t>rí</a:t>
            </a:r>
            <a:r>
              <a:rPr sz="400" spc="-10" dirty="0">
                <a:latin typeface="Calibri"/>
                <a:cs typeface="Calibri"/>
              </a:rPr>
              <a:t>d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ca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7163561" y="2765298"/>
            <a:ext cx="516890" cy="299085"/>
          </a:xfrm>
          <a:custGeom>
            <a:avLst/>
            <a:gdLst/>
            <a:ahLst/>
            <a:cxnLst/>
            <a:rect l="l" t="t" r="r" b="b"/>
            <a:pathLst>
              <a:path w="516890" h="299085">
                <a:moveTo>
                  <a:pt x="0" y="0"/>
                </a:moveTo>
                <a:lnTo>
                  <a:pt x="516636" y="0"/>
                </a:lnTo>
                <a:lnTo>
                  <a:pt x="516636" y="242951"/>
                </a:lnTo>
                <a:lnTo>
                  <a:pt x="457139" y="244737"/>
                </a:lnTo>
                <a:lnTo>
                  <a:pt x="406611" y="249547"/>
                </a:lnTo>
                <a:lnTo>
                  <a:pt x="363259" y="256557"/>
                </a:lnTo>
                <a:lnTo>
                  <a:pt x="325289" y="264944"/>
                </a:lnTo>
                <a:lnTo>
                  <a:pt x="290906" y="273885"/>
                </a:lnTo>
                <a:lnTo>
                  <a:pt x="258318" y="282555"/>
                </a:lnTo>
                <a:lnTo>
                  <a:pt x="225729" y="290133"/>
                </a:lnTo>
                <a:lnTo>
                  <a:pt x="191346" y="295794"/>
                </a:lnTo>
                <a:lnTo>
                  <a:pt x="153376" y="298715"/>
                </a:lnTo>
                <a:lnTo>
                  <a:pt x="110024" y="298072"/>
                </a:lnTo>
                <a:lnTo>
                  <a:pt x="59496" y="293043"/>
                </a:lnTo>
                <a:lnTo>
                  <a:pt x="0" y="28280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AE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>
            <a:off x="7189792" y="2765553"/>
            <a:ext cx="37655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1594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Documento </a:t>
            </a:r>
            <a:r>
              <a:rPr sz="400" spc="-5" dirty="0">
                <a:latin typeface="Calibri"/>
                <a:cs typeface="Calibri"/>
              </a:rPr>
              <a:t> aprobación final </a:t>
            </a:r>
            <a:r>
              <a:rPr sz="400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P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o</a:t>
            </a:r>
            <a:r>
              <a:rPr sz="400" spc="-5" dirty="0">
                <a:latin typeface="Calibri"/>
                <a:cs typeface="Calibri"/>
              </a:rPr>
              <a:t>y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spc="-10" dirty="0">
                <a:latin typeface="Calibri"/>
                <a:cs typeface="Calibri"/>
              </a:rPr>
              <a:t>t</a:t>
            </a:r>
            <a:r>
              <a:rPr sz="400" spc="-5" dirty="0">
                <a:latin typeface="Calibri"/>
                <a:cs typeface="Calibri"/>
              </a:rPr>
              <a:t>o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DEM</a:t>
            </a:r>
            <a:r>
              <a:rPr sz="400" spc="-5" dirty="0">
                <a:latin typeface="Calibri"/>
                <a:cs typeface="Calibri"/>
              </a:rPr>
              <a:t>OS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131" name="object 131"/>
          <p:cNvGrpSpPr/>
          <p:nvPr/>
        </p:nvGrpSpPr>
        <p:grpSpPr>
          <a:xfrm>
            <a:off x="6749033" y="2899415"/>
            <a:ext cx="897255" cy="2240915"/>
            <a:chOff x="6749033" y="2899415"/>
            <a:chExt cx="897255" cy="2240915"/>
          </a:xfrm>
        </p:grpSpPr>
        <p:sp>
          <p:nvSpPr>
            <p:cNvPr id="132" name="object 132"/>
            <p:cNvSpPr/>
            <p:nvPr/>
          </p:nvSpPr>
          <p:spPr>
            <a:xfrm>
              <a:off x="6749033" y="2899415"/>
              <a:ext cx="413384" cy="33655"/>
            </a:xfrm>
            <a:custGeom>
              <a:avLst/>
              <a:gdLst/>
              <a:ahLst/>
              <a:cxnLst/>
              <a:rect l="l" t="t" r="r" b="b"/>
              <a:pathLst>
                <a:path w="413384" h="33655">
                  <a:moveTo>
                    <a:pt x="373291" y="19124"/>
                  </a:moveTo>
                  <a:lnTo>
                    <a:pt x="373291" y="33527"/>
                  </a:lnTo>
                  <a:lnTo>
                    <a:pt x="409026" y="19151"/>
                  </a:lnTo>
                  <a:lnTo>
                    <a:pt x="379641" y="19151"/>
                  </a:lnTo>
                  <a:lnTo>
                    <a:pt x="373291" y="19124"/>
                  </a:lnTo>
                  <a:close/>
                </a:path>
                <a:path w="413384" h="33655">
                  <a:moveTo>
                    <a:pt x="373291" y="0"/>
                  </a:moveTo>
                  <a:lnTo>
                    <a:pt x="373291" y="15937"/>
                  </a:lnTo>
                  <a:lnTo>
                    <a:pt x="379641" y="15963"/>
                  </a:lnTo>
                  <a:lnTo>
                    <a:pt x="379641" y="19151"/>
                  </a:lnTo>
                  <a:lnTo>
                    <a:pt x="409026" y="19151"/>
                  </a:lnTo>
                  <a:lnTo>
                    <a:pt x="413004" y="17551"/>
                  </a:lnTo>
                  <a:lnTo>
                    <a:pt x="373291" y="0"/>
                  </a:lnTo>
                  <a:close/>
                </a:path>
                <a:path w="413384" h="33655">
                  <a:moveTo>
                    <a:pt x="0" y="14363"/>
                  </a:moveTo>
                  <a:lnTo>
                    <a:pt x="0" y="17551"/>
                  </a:lnTo>
                  <a:lnTo>
                    <a:pt x="373291" y="19124"/>
                  </a:lnTo>
                  <a:lnTo>
                    <a:pt x="373291" y="15937"/>
                  </a:lnTo>
                  <a:lnTo>
                    <a:pt x="0" y="14363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749033" y="2899415"/>
              <a:ext cx="413384" cy="33655"/>
            </a:xfrm>
            <a:custGeom>
              <a:avLst/>
              <a:gdLst/>
              <a:ahLst/>
              <a:cxnLst/>
              <a:rect l="l" t="t" r="r" b="b"/>
              <a:pathLst>
                <a:path w="413384" h="33655">
                  <a:moveTo>
                    <a:pt x="0" y="14363"/>
                  </a:moveTo>
                  <a:lnTo>
                    <a:pt x="379641" y="15963"/>
                  </a:lnTo>
                  <a:lnTo>
                    <a:pt x="379641" y="19151"/>
                  </a:lnTo>
                  <a:lnTo>
                    <a:pt x="0" y="17551"/>
                  </a:lnTo>
                  <a:lnTo>
                    <a:pt x="0" y="14363"/>
                  </a:lnTo>
                  <a:close/>
                </a:path>
                <a:path w="413384" h="33655">
                  <a:moveTo>
                    <a:pt x="373291" y="0"/>
                  </a:moveTo>
                  <a:lnTo>
                    <a:pt x="413004" y="17551"/>
                  </a:lnTo>
                  <a:lnTo>
                    <a:pt x="373291" y="33527"/>
                  </a:lnTo>
                  <a:lnTo>
                    <a:pt x="373291" y="0"/>
                  </a:lnTo>
                  <a:close/>
                </a:path>
              </a:pathLst>
            </a:custGeom>
            <a:ln w="3175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066025" y="4935473"/>
              <a:ext cx="579120" cy="204470"/>
            </a:xfrm>
            <a:custGeom>
              <a:avLst/>
              <a:gdLst/>
              <a:ahLst/>
              <a:cxnLst/>
              <a:rect l="l" t="t" r="r" b="b"/>
              <a:pathLst>
                <a:path w="579120" h="204470">
                  <a:moveTo>
                    <a:pt x="0" y="0"/>
                  </a:moveTo>
                  <a:lnTo>
                    <a:pt x="579120" y="0"/>
                  </a:lnTo>
                  <a:lnTo>
                    <a:pt x="579120" y="165633"/>
                  </a:lnTo>
                  <a:lnTo>
                    <a:pt x="517174" y="166677"/>
                  </a:lnTo>
                  <a:lnTo>
                    <a:pt x="463928" y="169515"/>
                  </a:lnTo>
                  <a:lnTo>
                    <a:pt x="417799" y="173707"/>
                  </a:lnTo>
                  <a:lnTo>
                    <a:pt x="377205" y="178810"/>
                  </a:lnTo>
                  <a:lnTo>
                    <a:pt x="340565" y="184383"/>
                  </a:lnTo>
                  <a:lnTo>
                    <a:pt x="306298" y="189985"/>
                  </a:lnTo>
                  <a:lnTo>
                    <a:pt x="272821" y="195174"/>
                  </a:lnTo>
                  <a:lnTo>
                    <a:pt x="238554" y="199510"/>
                  </a:lnTo>
                  <a:lnTo>
                    <a:pt x="201914" y="202551"/>
                  </a:lnTo>
                  <a:lnTo>
                    <a:pt x="161320" y="203855"/>
                  </a:lnTo>
                  <a:lnTo>
                    <a:pt x="115191" y="202982"/>
                  </a:lnTo>
                  <a:lnTo>
                    <a:pt x="61945" y="199490"/>
                  </a:lnTo>
                  <a:lnTo>
                    <a:pt x="0" y="19293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5" name="object 135"/>
          <p:cNvSpPr txBox="1"/>
          <p:nvPr/>
        </p:nvSpPr>
        <p:spPr>
          <a:xfrm>
            <a:off x="7081839" y="4949953"/>
            <a:ext cx="435609" cy="14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450" marR="5080" indent="-159385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s</a:t>
            </a:r>
            <a:r>
              <a:rPr sz="400" spc="-10" dirty="0">
                <a:latin typeface="Calibri"/>
                <a:cs typeface="Calibri"/>
              </a:rPr>
              <a:t>o</a:t>
            </a:r>
            <a:r>
              <a:rPr sz="400" dirty="0">
                <a:latin typeface="Calibri"/>
                <a:cs typeface="Calibri"/>
              </a:rPr>
              <a:t>l</a:t>
            </a:r>
            <a:r>
              <a:rPr sz="400" spc="-10" dirty="0">
                <a:latin typeface="Calibri"/>
                <a:cs typeface="Calibri"/>
              </a:rPr>
              <a:t>u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ó</a:t>
            </a:r>
            <a:r>
              <a:rPr sz="400" spc="-5" dirty="0">
                <a:latin typeface="Calibri"/>
                <a:cs typeface="Calibri"/>
              </a:rPr>
              <a:t>n</a:t>
            </a:r>
            <a:r>
              <a:rPr sz="400" spc="2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ac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ón  DEMOS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136" name="object 136"/>
          <p:cNvGrpSpPr/>
          <p:nvPr/>
        </p:nvGrpSpPr>
        <p:grpSpPr>
          <a:xfrm>
            <a:off x="6246812" y="2675382"/>
            <a:ext cx="819785" cy="3329304"/>
            <a:chOff x="6246812" y="2675382"/>
            <a:chExt cx="819785" cy="3329304"/>
          </a:xfrm>
        </p:grpSpPr>
        <p:sp>
          <p:nvSpPr>
            <p:cNvPr id="137" name="object 137"/>
            <p:cNvSpPr/>
            <p:nvPr/>
          </p:nvSpPr>
          <p:spPr>
            <a:xfrm>
              <a:off x="6785609" y="5023869"/>
              <a:ext cx="280670" cy="33655"/>
            </a:xfrm>
            <a:custGeom>
              <a:avLst/>
              <a:gdLst/>
              <a:ahLst/>
              <a:cxnLst/>
              <a:rect l="l" t="t" r="r" b="b"/>
              <a:pathLst>
                <a:path w="280670" h="33654">
                  <a:moveTo>
                    <a:pt x="280416" y="15963"/>
                  </a:moveTo>
                  <a:lnTo>
                    <a:pt x="245567" y="15963"/>
                  </a:lnTo>
                  <a:lnTo>
                    <a:pt x="245567" y="17564"/>
                  </a:lnTo>
                  <a:lnTo>
                    <a:pt x="239229" y="17646"/>
                  </a:lnTo>
                  <a:lnTo>
                    <a:pt x="239229" y="33527"/>
                  </a:lnTo>
                  <a:lnTo>
                    <a:pt x="280416" y="15963"/>
                  </a:lnTo>
                  <a:close/>
                </a:path>
                <a:path w="280670" h="33654">
                  <a:moveTo>
                    <a:pt x="239229" y="16005"/>
                  </a:moveTo>
                  <a:lnTo>
                    <a:pt x="0" y="17564"/>
                  </a:lnTo>
                  <a:lnTo>
                    <a:pt x="0" y="20751"/>
                  </a:lnTo>
                  <a:lnTo>
                    <a:pt x="239229" y="17646"/>
                  </a:lnTo>
                  <a:lnTo>
                    <a:pt x="239229" y="16005"/>
                  </a:lnTo>
                  <a:close/>
                </a:path>
                <a:path w="280670" h="33654">
                  <a:moveTo>
                    <a:pt x="239229" y="0"/>
                  </a:moveTo>
                  <a:lnTo>
                    <a:pt x="239229" y="16005"/>
                  </a:lnTo>
                  <a:lnTo>
                    <a:pt x="280416" y="15963"/>
                  </a:lnTo>
                  <a:lnTo>
                    <a:pt x="2392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785609" y="5023869"/>
              <a:ext cx="280670" cy="33655"/>
            </a:xfrm>
            <a:custGeom>
              <a:avLst/>
              <a:gdLst/>
              <a:ahLst/>
              <a:cxnLst/>
              <a:rect l="l" t="t" r="r" b="b"/>
              <a:pathLst>
                <a:path w="280670" h="33654">
                  <a:moveTo>
                    <a:pt x="0" y="20751"/>
                  </a:moveTo>
                  <a:lnTo>
                    <a:pt x="245567" y="17564"/>
                  </a:lnTo>
                  <a:lnTo>
                    <a:pt x="245567" y="15963"/>
                  </a:lnTo>
                  <a:lnTo>
                    <a:pt x="0" y="17564"/>
                  </a:lnTo>
                  <a:lnTo>
                    <a:pt x="0" y="20751"/>
                  </a:lnTo>
                  <a:close/>
                </a:path>
                <a:path w="280670" h="33654">
                  <a:moveTo>
                    <a:pt x="239229" y="33527"/>
                  </a:moveTo>
                  <a:lnTo>
                    <a:pt x="280416" y="15963"/>
                  </a:lnTo>
                  <a:lnTo>
                    <a:pt x="239229" y="0"/>
                  </a:lnTo>
                  <a:lnTo>
                    <a:pt x="239229" y="3352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6451854" y="2675382"/>
              <a:ext cx="41275" cy="132715"/>
            </a:xfrm>
            <a:custGeom>
              <a:avLst/>
              <a:gdLst/>
              <a:ahLst/>
              <a:cxnLst/>
              <a:rect l="l" t="t" r="r" b="b"/>
              <a:pathLst>
                <a:path w="41275" h="132714">
                  <a:moveTo>
                    <a:pt x="18986" y="100634"/>
                  </a:moveTo>
                  <a:lnTo>
                    <a:pt x="0" y="100634"/>
                  </a:lnTo>
                  <a:lnTo>
                    <a:pt x="20574" y="132588"/>
                  </a:lnTo>
                  <a:lnTo>
                    <a:pt x="37034" y="107022"/>
                  </a:lnTo>
                  <a:lnTo>
                    <a:pt x="18986" y="107022"/>
                  </a:lnTo>
                  <a:lnTo>
                    <a:pt x="18986" y="100634"/>
                  </a:lnTo>
                  <a:close/>
                </a:path>
                <a:path w="41275" h="132714">
                  <a:moveTo>
                    <a:pt x="41148" y="100634"/>
                  </a:moveTo>
                  <a:lnTo>
                    <a:pt x="23736" y="100634"/>
                  </a:lnTo>
                  <a:lnTo>
                    <a:pt x="23736" y="107022"/>
                  </a:lnTo>
                  <a:lnTo>
                    <a:pt x="37034" y="107022"/>
                  </a:lnTo>
                  <a:lnTo>
                    <a:pt x="41148" y="100634"/>
                  </a:lnTo>
                  <a:close/>
                </a:path>
                <a:path w="41275" h="132714">
                  <a:moveTo>
                    <a:pt x="23736" y="0"/>
                  </a:moveTo>
                  <a:lnTo>
                    <a:pt x="18986" y="0"/>
                  </a:lnTo>
                  <a:lnTo>
                    <a:pt x="18986" y="100634"/>
                  </a:lnTo>
                  <a:lnTo>
                    <a:pt x="23736" y="100634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451854" y="2675382"/>
              <a:ext cx="41275" cy="132715"/>
            </a:xfrm>
            <a:custGeom>
              <a:avLst/>
              <a:gdLst/>
              <a:ahLst/>
              <a:cxnLst/>
              <a:rect l="l" t="t" r="r" b="b"/>
              <a:pathLst>
                <a:path w="41275" h="132714">
                  <a:moveTo>
                    <a:pt x="18986" y="107022"/>
                  </a:moveTo>
                  <a:lnTo>
                    <a:pt x="23736" y="107022"/>
                  </a:lnTo>
                  <a:lnTo>
                    <a:pt x="23736" y="0"/>
                  </a:lnTo>
                  <a:lnTo>
                    <a:pt x="18986" y="0"/>
                  </a:lnTo>
                  <a:lnTo>
                    <a:pt x="18986" y="107022"/>
                  </a:lnTo>
                  <a:close/>
                </a:path>
                <a:path w="41275" h="132714">
                  <a:moveTo>
                    <a:pt x="0" y="100634"/>
                  </a:moveTo>
                  <a:lnTo>
                    <a:pt x="20574" y="132588"/>
                  </a:lnTo>
                  <a:lnTo>
                    <a:pt x="41148" y="100634"/>
                  </a:lnTo>
                  <a:lnTo>
                    <a:pt x="0" y="100634"/>
                  </a:lnTo>
                  <a:close/>
                </a:path>
              </a:pathLst>
            </a:custGeom>
            <a:ln w="3175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453372" y="4780026"/>
              <a:ext cx="41275" cy="139065"/>
            </a:xfrm>
            <a:custGeom>
              <a:avLst/>
              <a:gdLst/>
              <a:ahLst/>
              <a:cxnLst/>
              <a:rect l="l" t="t" r="r" b="b"/>
              <a:pathLst>
                <a:path w="41275" h="139064">
                  <a:moveTo>
                    <a:pt x="18931" y="106807"/>
                  </a:moveTo>
                  <a:lnTo>
                    <a:pt x="0" y="106807"/>
                  </a:lnTo>
                  <a:lnTo>
                    <a:pt x="22161" y="138684"/>
                  </a:lnTo>
                  <a:lnTo>
                    <a:pt x="38303" y="111582"/>
                  </a:lnTo>
                  <a:lnTo>
                    <a:pt x="18999" y="111582"/>
                  </a:lnTo>
                  <a:lnTo>
                    <a:pt x="18931" y="106807"/>
                  </a:lnTo>
                  <a:close/>
                </a:path>
                <a:path w="41275" h="139064">
                  <a:moveTo>
                    <a:pt x="41148" y="106807"/>
                  </a:moveTo>
                  <a:lnTo>
                    <a:pt x="22161" y="106807"/>
                  </a:lnTo>
                  <a:lnTo>
                    <a:pt x="22161" y="111582"/>
                  </a:lnTo>
                  <a:lnTo>
                    <a:pt x="38303" y="111582"/>
                  </a:lnTo>
                  <a:lnTo>
                    <a:pt x="41148" y="106807"/>
                  </a:lnTo>
                  <a:close/>
                </a:path>
                <a:path w="41275" h="139064">
                  <a:moveTo>
                    <a:pt x="22161" y="0"/>
                  </a:moveTo>
                  <a:lnTo>
                    <a:pt x="17411" y="0"/>
                  </a:lnTo>
                  <a:lnTo>
                    <a:pt x="18931" y="106807"/>
                  </a:lnTo>
                  <a:lnTo>
                    <a:pt x="22161" y="106807"/>
                  </a:lnTo>
                  <a:lnTo>
                    <a:pt x="221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6453372" y="4780026"/>
              <a:ext cx="41275" cy="139065"/>
            </a:xfrm>
            <a:custGeom>
              <a:avLst/>
              <a:gdLst/>
              <a:ahLst/>
              <a:cxnLst/>
              <a:rect l="l" t="t" r="r" b="b"/>
              <a:pathLst>
                <a:path w="41275" h="139064">
                  <a:moveTo>
                    <a:pt x="22161" y="0"/>
                  </a:moveTo>
                  <a:lnTo>
                    <a:pt x="22161" y="111582"/>
                  </a:lnTo>
                  <a:lnTo>
                    <a:pt x="18999" y="111582"/>
                  </a:lnTo>
                  <a:lnTo>
                    <a:pt x="17411" y="0"/>
                  </a:lnTo>
                  <a:lnTo>
                    <a:pt x="22161" y="0"/>
                  </a:lnTo>
                  <a:close/>
                </a:path>
                <a:path w="41275" h="139064">
                  <a:moveTo>
                    <a:pt x="41148" y="106807"/>
                  </a:moveTo>
                  <a:lnTo>
                    <a:pt x="22161" y="138684"/>
                  </a:lnTo>
                  <a:lnTo>
                    <a:pt x="0" y="106807"/>
                  </a:lnTo>
                  <a:lnTo>
                    <a:pt x="41148" y="10680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6453372" y="3019806"/>
              <a:ext cx="40005" cy="134620"/>
            </a:xfrm>
            <a:custGeom>
              <a:avLst/>
              <a:gdLst/>
              <a:ahLst/>
              <a:cxnLst/>
              <a:rect l="l" t="t" r="r" b="b"/>
              <a:pathLst>
                <a:path w="40004" h="134619">
                  <a:moveTo>
                    <a:pt x="17508" y="102184"/>
                  </a:moveTo>
                  <a:lnTo>
                    <a:pt x="0" y="102184"/>
                  </a:lnTo>
                  <a:lnTo>
                    <a:pt x="19024" y="134112"/>
                  </a:lnTo>
                  <a:lnTo>
                    <a:pt x="36534" y="106972"/>
                  </a:lnTo>
                  <a:lnTo>
                    <a:pt x="17437" y="106972"/>
                  </a:lnTo>
                  <a:lnTo>
                    <a:pt x="17508" y="102184"/>
                  </a:lnTo>
                  <a:close/>
                </a:path>
                <a:path w="40004" h="134619">
                  <a:moveTo>
                    <a:pt x="39623" y="102184"/>
                  </a:moveTo>
                  <a:lnTo>
                    <a:pt x="22199" y="102184"/>
                  </a:lnTo>
                  <a:lnTo>
                    <a:pt x="22199" y="106972"/>
                  </a:lnTo>
                  <a:lnTo>
                    <a:pt x="36534" y="106972"/>
                  </a:lnTo>
                  <a:lnTo>
                    <a:pt x="39623" y="102184"/>
                  </a:lnTo>
                  <a:close/>
                </a:path>
                <a:path w="40004" h="134619">
                  <a:moveTo>
                    <a:pt x="22199" y="0"/>
                  </a:moveTo>
                  <a:lnTo>
                    <a:pt x="19024" y="0"/>
                  </a:lnTo>
                  <a:lnTo>
                    <a:pt x="17508" y="102184"/>
                  </a:lnTo>
                  <a:lnTo>
                    <a:pt x="22199" y="102184"/>
                  </a:lnTo>
                  <a:lnTo>
                    <a:pt x="22199" y="0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6453372" y="3019806"/>
              <a:ext cx="40005" cy="134620"/>
            </a:xfrm>
            <a:custGeom>
              <a:avLst/>
              <a:gdLst/>
              <a:ahLst/>
              <a:cxnLst/>
              <a:rect l="l" t="t" r="r" b="b"/>
              <a:pathLst>
                <a:path w="40004" h="134619">
                  <a:moveTo>
                    <a:pt x="19024" y="0"/>
                  </a:moveTo>
                  <a:lnTo>
                    <a:pt x="17437" y="106972"/>
                  </a:lnTo>
                  <a:lnTo>
                    <a:pt x="22199" y="106972"/>
                  </a:lnTo>
                  <a:lnTo>
                    <a:pt x="22199" y="0"/>
                  </a:lnTo>
                  <a:lnTo>
                    <a:pt x="19024" y="0"/>
                  </a:lnTo>
                  <a:close/>
                </a:path>
                <a:path w="40004" h="134619">
                  <a:moveTo>
                    <a:pt x="0" y="102184"/>
                  </a:moveTo>
                  <a:lnTo>
                    <a:pt x="19024" y="134112"/>
                  </a:lnTo>
                  <a:lnTo>
                    <a:pt x="39623" y="102184"/>
                  </a:lnTo>
                  <a:lnTo>
                    <a:pt x="0" y="102184"/>
                  </a:lnTo>
                  <a:close/>
                </a:path>
              </a:pathLst>
            </a:custGeom>
            <a:ln w="3175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6453377" y="5165598"/>
              <a:ext cx="41275" cy="97790"/>
            </a:xfrm>
            <a:custGeom>
              <a:avLst/>
              <a:gdLst/>
              <a:ahLst/>
              <a:cxnLst/>
              <a:rect l="l" t="t" r="r" b="b"/>
              <a:pathLst>
                <a:path w="41275" h="97789">
                  <a:moveTo>
                    <a:pt x="0" y="64503"/>
                  </a:moveTo>
                  <a:lnTo>
                    <a:pt x="18986" y="97536"/>
                  </a:lnTo>
                  <a:lnTo>
                    <a:pt x="37828" y="70789"/>
                  </a:lnTo>
                  <a:lnTo>
                    <a:pt x="18986" y="70789"/>
                  </a:lnTo>
                  <a:lnTo>
                    <a:pt x="19111" y="65234"/>
                  </a:lnTo>
                  <a:lnTo>
                    <a:pt x="0" y="64503"/>
                  </a:lnTo>
                  <a:close/>
                </a:path>
                <a:path w="41275" h="97789">
                  <a:moveTo>
                    <a:pt x="22282" y="65356"/>
                  </a:moveTo>
                  <a:lnTo>
                    <a:pt x="22161" y="70789"/>
                  </a:lnTo>
                  <a:lnTo>
                    <a:pt x="37828" y="70789"/>
                  </a:lnTo>
                  <a:lnTo>
                    <a:pt x="41148" y="66078"/>
                  </a:lnTo>
                  <a:lnTo>
                    <a:pt x="22282" y="65356"/>
                  </a:lnTo>
                  <a:close/>
                </a:path>
                <a:path w="41275" h="97789">
                  <a:moveTo>
                    <a:pt x="23736" y="0"/>
                  </a:moveTo>
                  <a:lnTo>
                    <a:pt x="20574" y="0"/>
                  </a:lnTo>
                  <a:lnTo>
                    <a:pt x="19111" y="65234"/>
                  </a:lnTo>
                  <a:lnTo>
                    <a:pt x="22282" y="65356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6453377" y="5165598"/>
              <a:ext cx="41275" cy="97790"/>
            </a:xfrm>
            <a:custGeom>
              <a:avLst/>
              <a:gdLst/>
              <a:ahLst/>
              <a:cxnLst/>
              <a:rect l="l" t="t" r="r" b="b"/>
              <a:pathLst>
                <a:path w="41275" h="97789">
                  <a:moveTo>
                    <a:pt x="20574" y="0"/>
                  </a:moveTo>
                  <a:lnTo>
                    <a:pt x="18986" y="70789"/>
                  </a:lnTo>
                  <a:lnTo>
                    <a:pt x="22161" y="70789"/>
                  </a:lnTo>
                  <a:lnTo>
                    <a:pt x="23736" y="0"/>
                  </a:lnTo>
                  <a:lnTo>
                    <a:pt x="20574" y="0"/>
                  </a:lnTo>
                  <a:close/>
                </a:path>
                <a:path w="41275" h="97789">
                  <a:moveTo>
                    <a:pt x="0" y="64503"/>
                  </a:moveTo>
                  <a:lnTo>
                    <a:pt x="18986" y="97536"/>
                  </a:lnTo>
                  <a:lnTo>
                    <a:pt x="41148" y="66078"/>
                  </a:lnTo>
                  <a:lnTo>
                    <a:pt x="0" y="645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6248400" y="5849111"/>
              <a:ext cx="449580" cy="154305"/>
            </a:xfrm>
            <a:custGeom>
              <a:avLst/>
              <a:gdLst/>
              <a:ahLst/>
              <a:cxnLst/>
              <a:rect l="l" t="t" r="r" b="b"/>
              <a:pathLst>
                <a:path w="449579" h="154304">
                  <a:moveTo>
                    <a:pt x="0" y="76962"/>
                  </a:moveTo>
                  <a:lnTo>
                    <a:pt x="43373" y="31508"/>
                  </a:lnTo>
                  <a:lnTo>
                    <a:pt x="92034" y="14848"/>
                  </a:lnTo>
                  <a:lnTo>
                    <a:pt x="153741" y="3923"/>
                  </a:lnTo>
                  <a:lnTo>
                    <a:pt x="224790" y="0"/>
                  </a:lnTo>
                  <a:lnTo>
                    <a:pt x="295838" y="3923"/>
                  </a:lnTo>
                  <a:lnTo>
                    <a:pt x="357545" y="14848"/>
                  </a:lnTo>
                  <a:lnTo>
                    <a:pt x="406206" y="31508"/>
                  </a:lnTo>
                  <a:lnTo>
                    <a:pt x="438119" y="52635"/>
                  </a:lnTo>
                  <a:lnTo>
                    <a:pt x="449580" y="76962"/>
                  </a:lnTo>
                  <a:lnTo>
                    <a:pt x="438119" y="101288"/>
                  </a:lnTo>
                  <a:lnTo>
                    <a:pt x="406206" y="122415"/>
                  </a:lnTo>
                  <a:lnTo>
                    <a:pt x="357545" y="139075"/>
                  </a:lnTo>
                  <a:lnTo>
                    <a:pt x="295838" y="150000"/>
                  </a:lnTo>
                  <a:lnTo>
                    <a:pt x="224790" y="153924"/>
                  </a:lnTo>
                  <a:lnTo>
                    <a:pt x="153741" y="150000"/>
                  </a:lnTo>
                  <a:lnTo>
                    <a:pt x="92034" y="139075"/>
                  </a:lnTo>
                  <a:lnTo>
                    <a:pt x="43373" y="122415"/>
                  </a:lnTo>
                  <a:lnTo>
                    <a:pt x="11460" y="101288"/>
                  </a:lnTo>
                  <a:lnTo>
                    <a:pt x="0" y="7696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6410326" y="5880163"/>
            <a:ext cx="9715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Trebuchet MS"/>
                <a:cs typeface="Trebuchet MS"/>
              </a:rPr>
              <a:t>FI</a:t>
            </a:r>
            <a:r>
              <a:rPr sz="400" spc="-5" dirty="0">
                <a:latin typeface="Trebuchet MS"/>
                <a:cs typeface="Trebuchet MS"/>
              </a:rPr>
              <a:t>N</a:t>
            </a:r>
            <a:endParaRPr sz="400">
              <a:latin typeface="Trebuchet MS"/>
              <a:cs typeface="Trebuchet MS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6134036" y="3148520"/>
            <a:ext cx="683260" cy="2701925"/>
            <a:chOff x="6134036" y="3148520"/>
            <a:chExt cx="683260" cy="2701925"/>
          </a:xfrm>
        </p:grpSpPr>
        <p:sp>
          <p:nvSpPr>
            <p:cNvPr id="150" name="object 150"/>
            <p:cNvSpPr/>
            <p:nvPr/>
          </p:nvSpPr>
          <p:spPr>
            <a:xfrm>
              <a:off x="6453372" y="5764529"/>
              <a:ext cx="41275" cy="85725"/>
            </a:xfrm>
            <a:custGeom>
              <a:avLst/>
              <a:gdLst/>
              <a:ahLst/>
              <a:cxnLst/>
              <a:rect l="l" t="t" r="r" b="b"/>
              <a:pathLst>
                <a:path w="41275" h="85725">
                  <a:moveTo>
                    <a:pt x="18822" y="51523"/>
                  </a:moveTo>
                  <a:lnTo>
                    <a:pt x="0" y="51523"/>
                  </a:lnTo>
                  <a:lnTo>
                    <a:pt x="22161" y="85344"/>
                  </a:lnTo>
                  <a:lnTo>
                    <a:pt x="37526" y="57975"/>
                  </a:lnTo>
                  <a:lnTo>
                    <a:pt x="18999" y="57975"/>
                  </a:lnTo>
                  <a:lnTo>
                    <a:pt x="18822" y="51523"/>
                  </a:lnTo>
                  <a:close/>
                </a:path>
                <a:path w="41275" h="85725">
                  <a:moveTo>
                    <a:pt x="41148" y="51523"/>
                  </a:moveTo>
                  <a:lnTo>
                    <a:pt x="22161" y="51523"/>
                  </a:lnTo>
                  <a:lnTo>
                    <a:pt x="22161" y="57975"/>
                  </a:lnTo>
                  <a:lnTo>
                    <a:pt x="37526" y="57975"/>
                  </a:lnTo>
                  <a:lnTo>
                    <a:pt x="41148" y="51523"/>
                  </a:lnTo>
                  <a:close/>
                </a:path>
                <a:path w="41275" h="85725">
                  <a:moveTo>
                    <a:pt x="22161" y="0"/>
                  </a:moveTo>
                  <a:lnTo>
                    <a:pt x="17411" y="0"/>
                  </a:lnTo>
                  <a:lnTo>
                    <a:pt x="18822" y="51523"/>
                  </a:lnTo>
                  <a:lnTo>
                    <a:pt x="22161" y="51523"/>
                  </a:lnTo>
                  <a:lnTo>
                    <a:pt x="221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6453372" y="5764529"/>
              <a:ext cx="41275" cy="85725"/>
            </a:xfrm>
            <a:custGeom>
              <a:avLst/>
              <a:gdLst/>
              <a:ahLst/>
              <a:cxnLst/>
              <a:rect l="l" t="t" r="r" b="b"/>
              <a:pathLst>
                <a:path w="41275" h="85725">
                  <a:moveTo>
                    <a:pt x="22161" y="0"/>
                  </a:moveTo>
                  <a:lnTo>
                    <a:pt x="22161" y="57975"/>
                  </a:lnTo>
                  <a:lnTo>
                    <a:pt x="18999" y="57975"/>
                  </a:lnTo>
                  <a:lnTo>
                    <a:pt x="17411" y="0"/>
                  </a:lnTo>
                  <a:lnTo>
                    <a:pt x="22161" y="0"/>
                  </a:lnTo>
                  <a:close/>
                </a:path>
                <a:path w="41275" h="85725">
                  <a:moveTo>
                    <a:pt x="41148" y="51523"/>
                  </a:moveTo>
                  <a:lnTo>
                    <a:pt x="22161" y="85344"/>
                  </a:lnTo>
                  <a:lnTo>
                    <a:pt x="0" y="51523"/>
                  </a:lnTo>
                  <a:lnTo>
                    <a:pt x="41148" y="515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6135623" y="3150107"/>
              <a:ext cx="680085" cy="161925"/>
            </a:xfrm>
            <a:custGeom>
              <a:avLst/>
              <a:gdLst/>
              <a:ahLst/>
              <a:cxnLst/>
              <a:rect l="l" t="t" r="r" b="b"/>
              <a:pathLst>
                <a:path w="680084" h="161925">
                  <a:moveTo>
                    <a:pt x="0" y="0"/>
                  </a:moveTo>
                  <a:lnTo>
                    <a:pt x="679703" y="0"/>
                  </a:lnTo>
                  <a:lnTo>
                    <a:pt x="679703" y="161544"/>
                  </a:lnTo>
                  <a:lnTo>
                    <a:pt x="0" y="16154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3" name="object 153"/>
          <p:cNvSpPr txBox="1"/>
          <p:nvPr/>
        </p:nvSpPr>
        <p:spPr>
          <a:xfrm>
            <a:off x="6176963" y="3165603"/>
            <a:ext cx="477520" cy="146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7490" marR="5080" indent="-225425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A</a:t>
            </a:r>
            <a:r>
              <a:rPr sz="400" dirty="0">
                <a:latin typeface="Calibri"/>
                <a:cs typeface="Calibri"/>
              </a:rPr>
              <a:t>g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10" dirty="0">
                <a:latin typeface="Calibri"/>
                <a:cs typeface="Calibri"/>
              </a:rPr>
              <a:t>nd</a:t>
            </a:r>
            <a:r>
              <a:rPr sz="400" spc="-5" dirty="0">
                <a:latin typeface="Calibri"/>
                <a:cs typeface="Calibri"/>
              </a:rPr>
              <a:t>ar</a:t>
            </a:r>
            <a:r>
              <a:rPr sz="400" spc="20" dirty="0">
                <a:latin typeface="Calibri"/>
                <a:cs typeface="Calibri"/>
              </a:rPr>
              <a:t> </a:t>
            </a:r>
            <a:r>
              <a:rPr sz="400" spc="-10" dirty="0">
                <a:latin typeface="Calibri"/>
                <a:cs typeface="Calibri"/>
              </a:rPr>
              <a:t>p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s</a:t>
            </a:r>
            <a:r>
              <a:rPr sz="400" spc="-15" dirty="0">
                <a:latin typeface="Calibri"/>
                <a:cs typeface="Calibri"/>
              </a:rPr>
              <a:t>e</a:t>
            </a:r>
            <a:r>
              <a:rPr sz="400" spc="-10" dirty="0">
                <a:latin typeface="Calibri"/>
                <a:cs typeface="Calibri"/>
              </a:rPr>
              <a:t>nt</a:t>
            </a:r>
            <a:r>
              <a:rPr sz="400" spc="-5" dirty="0">
                <a:latin typeface="Calibri"/>
                <a:cs typeface="Calibri"/>
              </a:rPr>
              <a:t>ac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10" dirty="0">
                <a:latin typeface="Calibri"/>
                <a:cs typeface="Calibri"/>
              </a:rPr>
              <a:t>ó</a:t>
            </a:r>
            <a:r>
              <a:rPr sz="400" spc="-5" dirty="0">
                <a:latin typeface="Calibri"/>
                <a:cs typeface="Calibri"/>
              </a:rPr>
              <a:t>n  CIEP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6135623" y="3416808"/>
            <a:ext cx="675640" cy="157480"/>
          </a:xfrm>
          <a:custGeom>
            <a:avLst/>
            <a:gdLst/>
            <a:ahLst/>
            <a:cxnLst/>
            <a:rect l="l" t="t" r="r" b="b"/>
            <a:pathLst>
              <a:path w="675640" h="157479">
                <a:moveTo>
                  <a:pt x="0" y="0"/>
                </a:moveTo>
                <a:lnTo>
                  <a:pt x="675131" y="0"/>
                </a:lnTo>
                <a:lnTo>
                  <a:pt x="675131" y="156972"/>
                </a:lnTo>
                <a:lnTo>
                  <a:pt x="0" y="15697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 txBox="1"/>
          <p:nvPr/>
        </p:nvSpPr>
        <p:spPr>
          <a:xfrm>
            <a:off x="6184901" y="3429128"/>
            <a:ext cx="466725" cy="14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6695" marR="5080" indent="-214629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Reunión socialización </a:t>
            </a:r>
            <a:r>
              <a:rPr sz="400" spc="-8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CIEP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7126985" y="3396234"/>
            <a:ext cx="589915" cy="193040"/>
          </a:xfrm>
          <a:custGeom>
            <a:avLst/>
            <a:gdLst/>
            <a:ahLst/>
            <a:cxnLst/>
            <a:rect l="l" t="t" r="r" b="b"/>
            <a:pathLst>
              <a:path w="589915" h="193039">
                <a:moveTo>
                  <a:pt x="0" y="0"/>
                </a:moveTo>
                <a:lnTo>
                  <a:pt x="589788" y="0"/>
                </a:lnTo>
                <a:lnTo>
                  <a:pt x="589788" y="156641"/>
                </a:lnTo>
                <a:lnTo>
                  <a:pt x="526701" y="157632"/>
                </a:lnTo>
                <a:lnTo>
                  <a:pt x="472474" y="160327"/>
                </a:lnTo>
                <a:lnTo>
                  <a:pt x="425495" y="164305"/>
                </a:lnTo>
                <a:lnTo>
                  <a:pt x="384154" y="169149"/>
                </a:lnTo>
                <a:lnTo>
                  <a:pt x="346839" y="174440"/>
                </a:lnTo>
                <a:lnTo>
                  <a:pt x="311940" y="179758"/>
                </a:lnTo>
                <a:lnTo>
                  <a:pt x="277847" y="184686"/>
                </a:lnTo>
                <a:lnTo>
                  <a:pt x="242948" y="188803"/>
                </a:lnTo>
                <a:lnTo>
                  <a:pt x="205633" y="191692"/>
                </a:lnTo>
                <a:lnTo>
                  <a:pt x="164292" y="192934"/>
                </a:lnTo>
                <a:lnTo>
                  <a:pt x="117313" y="192110"/>
                </a:lnTo>
                <a:lnTo>
                  <a:pt x="63086" y="188801"/>
                </a:lnTo>
                <a:lnTo>
                  <a:pt x="0" y="18258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 txBox="1"/>
          <p:nvPr/>
        </p:nvSpPr>
        <p:spPr>
          <a:xfrm>
            <a:off x="7175501" y="3435478"/>
            <a:ext cx="39306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5" dirty="0">
                <a:latin typeface="Calibri"/>
                <a:cs typeface="Calibri"/>
              </a:rPr>
              <a:t>Acta</a:t>
            </a:r>
            <a:r>
              <a:rPr sz="400" spc="-10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reunión</a:t>
            </a:r>
            <a:r>
              <a:rPr sz="400" spc="-1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CIEP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158" name="object 158"/>
          <p:cNvGrpSpPr/>
          <p:nvPr/>
        </p:nvGrpSpPr>
        <p:grpSpPr>
          <a:xfrm>
            <a:off x="6251384" y="3312414"/>
            <a:ext cx="874394" cy="534670"/>
            <a:chOff x="6251384" y="3312414"/>
            <a:chExt cx="874394" cy="534670"/>
          </a:xfrm>
        </p:grpSpPr>
        <p:sp>
          <p:nvSpPr>
            <p:cNvPr id="159" name="object 159"/>
            <p:cNvSpPr/>
            <p:nvPr/>
          </p:nvSpPr>
          <p:spPr>
            <a:xfrm>
              <a:off x="6811517" y="3477009"/>
              <a:ext cx="314325" cy="33655"/>
            </a:xfrm>
            <a:custGeom>
              <a:avLst/>
              <a:gdLst/>
              <a:ahLst/>
              <a:cxnLst/>
              <a:rect l="l" t="t" r="r" b="b"/>
              <a:pathLst>
                <a:path w="314325" h="33654">
                  <a:moveTo>
                    <a:pt x="313944" y="15963"/>
                  </a:moveTo>
                  <a:lnTo>
                    <a:pt x="280644" y="15963"/>
                  </a:lnTo>
                  <a:lnTo>
                    <a:pt x="280644" y="17564"/>
                  </a:lnTo>
                  <a:lnTo>
                    <a:pt x="274307" y="17636"/>
                  </a:lnTo>
                  <a:lnTo>
                    <a:pt x="274307" y="33528"/>
                  </a:lnTo>
                  <a:lnTo>
                    <a:pt x="313944" y="15963"/>
                  </a:lnTo>
                  <a:close/>
                </a:path>
                <a:path w="314325" h="33654">
                  <a:moveTo>
                    <a:pt x="274307" y="16000"/>
                  </a:moveTo>
                  <a:lnTo>
                    <a:pt x="0" y="17564"/>
                  </a:lnTo>
                  <a:lnTo>
                    <a:pt x="0" y="20751"/>
                  </a:lnTo>
                  <a:lnTo>
                    <a:pt x="274307" y="17636"/>
                  </a:lnTo>
                  <a:lnTo>
                    <a:pt x="274307" y="16000"/>
                  </a:lnTo>
                  <a:close/>
                </a:path>
                <a:path w="314325" h="33654">
                  <a:moveTo>
                    <a:pt x="274307" y="0"/>
                  </a:moveTo>
                  <a:lnTo>
                    <a:pt x="274307" y="16000"/>
                  </a:lnTo>
                  <a:lnTo>
                    <a:pt x="313944" y="15963"/>
                  </a:lnTo>
                  <a:lnTo>
                    <a:pt x="274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6811517" y="3477009"/>
              <a:ext cx="314325" cy="33655"/>
            </a:xfrm>
            <a:custGeom>
              <a:avLst/>
              <a:gdLst/>
              <a:ahLst/>
              <a:cxnLst/>
              <a:rect l="l" t="t" r="r" b="b"/>
              <a:pathLst>
                <a:path w="314325" h="33654">
                  <a:moveTo>
                    <a:pt x="0" y="20751"/>
                  </a:moveTo>
                  <a:lnTo>
                    <a:pt x="280644" y="17564"/>
                  </a:lnTo>
                  <a:lnTo>
                    <a:pt x="280644" y="15963"/>
                  </a:lnTo>
                  <a:lnTo>
                    <a:pt x="0" y="17564"/>
                  </a:lnTo>
                  <a:lnTo>
                    <a:pt x="0" y="20751"/>
                  </a:lnTo>
                  <a:close/>
                </a:path>
                <a:path w="314325" h="33654">
                  <a:moveTo>
                    <a:pt x="274307" y="33528"/>
                  </a:moveTo>
                  <a:lnTo>
                    <a:pt x="313944" y="15963"/>
                  </a:lnTo>
                  <a:lnTo>
                    <a:pt x="274307" y="0"/>
                  </a:lnTo>
                  <a:lnTo>
                    <a:pt x="274307" y="3352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6453377" y="3312414"/>
              <a:ext cx="41275" cy="104139"/>
            </a:xfrm>
            <a:custGeom>
              <a:avLst/>
              <a:gdLst/>
              <a:ahLst/>
              <a:cxnLst/>
              <a:rect l="l" t="t" r="r" b="b"/>
              <a:pathLst>
                <a:path w="41275" h="104139">
                  <a:moveTo>
                    <a:pt x="19085" y="71742"/>
                  </a:moveTo>
                  <a:lnTo>
                    <a:pt x="0" y="71742"/>
                  </a:lnTo>
                  <a:lnTo>
                    <a:pt x="18986" y="103632"/>
                  </a:lnTo>
                  <a:lnTo>
                    <a:pt x="37820" y="76530"/>
                  </a:lnTo>
                  <a:lnTo>
                    <a:pt x="18986" y="76530"/>
                  </a:lnTo>
                  <a:lnTo>
                    <a:pt x="19085" y="71742"/>
                  </a:lnTo>
                  <a:close/>
                </a:path>
                <a:path w="41275" h="104139">
                  <a:moveTo>
                    <a:pt x="41148" y="71742"/>
                  </a:moveTo>
                  <a:lnTo>
                    <a:pt x="22260" y="71742"/>
                  </a:lnTo>
                  <a:lnTo>
                    <a:pt x="22161" y="76530"/>
                  </a:lnTo>
                  <a:lnTo>
                    <a:pt x="37820" y="76530"/>
                  </a:lnTo>
                  <a:lnTo>
                    <a:pt x="41148" y="71742"/>
                  </a:lnTo>
                  <a:close/>
                </a:path>
                <a:path w="41275" h="104139">
                  <a:moveTo>
                    <a:pt x="23736" y="0"/>
                  </a:moveTo>
                  <a:lnTo>
                    <a:pt x="20574" y="0"/>
                  </a:lnTo>
                  <a:lnTo>
                    <a:pt x="19085" y="71742"/>
                  </a:lnTo>
                  <a:lnTo>
                    <a:pt x="22260" y="71742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6453377" y="3312414"/>
              <a:ext cx="41275" cy="104139"/>
            </a:xfrm>
            <a:custGeom>
              <a:avLst/>
              <a:gdLst/>
              <a:ahLst/>
              <a:cxnLst/>
              <a:rect l="l" t="t" r="r" b="b"/>
              <a:pathLst>
                <a:path w="41275" h="104139">
                  <a:moveTo>
                    <a:pt x="20574" y="0"/>
                  </a:moveTo>
                  <a:lnTo>
                    <a:pt x="18986" y="76530"/>
                  </a:lnTo>
                  <a:lnTo>
                    <a:pt x="22161" y="76530"/>
                  </a:lnTo>
                  <a:lnTo>
                    <a:pt x="23736" y="0"/>
                  </a:lnTo>
                  <a:lnTo>
                    <a:pt x="20574" y="0"/>
                  </a:lnTo>
                  <a:close/>
                </a:path>
                <a:path w="41275" h="104139">
                  <a:moveTo>
                    <a:pt x="0" y="71742"/>
                  </a:moveTo>
                  <a:lnTo>
                    <a:pt x="18986" y="103632"/>
                  </a:lnTo>
                  <a:lnTo>
                    <a:pt x="41148" y="71742"/>
                  </a:lnTo>
                  <a:lnTo>
                    <a:pt x="0" y="7174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252971" y="3683508"/>
              <a:ext cx="440690" cy="161925"/>
            </a:xfrm>
            <a:custGeom>
              <a:avLst/>
              <a:gdLst/>
              <a:ahLst/>
              <a:cxnLst/>
              <a:rect l="l" t="t" r="r" b="b"/>
              <a:pathLst>
                <a:path w="440690" h="161925">
                  <a:moveTo>
                    <a:pt x="0" y="80772"/>
                  </a:moveTo>
                  <a:lnTo>
                    <a:pt x="219417" y="0"/>
                  </a:lnTo>
                  <a:lnTo>
                    <a:pt x="440436" y="80772"/>
                  </a:lnTo>
                  <a:lnTo>
                    <a:pt x="219417" y="161544"/>
                  </a:lnTo>
                  <a:lnTo>
                    <a:pt x="0" y="807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4" name="object 164"/>
          <p:cNvSpPr txBox="1"/>
          <p:nvPr/>
        </p:nvSpPr>
        <p:spPr>
          <a:xfrm>
            <a:off x="6276976" y="3708044"/>
            <a:ext cx="299720" cy="18542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75"/>
              </a:spcBef>
            </a:pPr>
            <a:r>
              <a:rPr sz="400" spc="-10" dirty="0">
                <a:latin typeface="Calibri"/>
                <a:cs typeface="Calibri"/>
              </a:rPr>
              <a:t>Aprobado</a:t>
            </a:r>
            <a:endParaRPr sz="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latin typeface="Calibri"/>
                <a:cs typeface="Calibri"/>
              </a:rPr>
              <a:t>No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6102351" y="3629216"/>
            <a:ext cx="6858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latin typeface="Calibri"/>
                <a:cs typeface="Calibri"/>
              </a:rPr>
              <a:t>Sí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166" name="object 166"/>
          <p:cNvGrpSpPr/>
          <p:nvPr/>
        </p:nvGrpSpPr>
        <p:grpSpPr>
          <a:xfrm>
            <a:off x="5545582" y="3701541"/>
            <a:ext cx="952500" cy="289560"/>
            <a:chOff x="5545582" y="3701541"/>
            <a:chExt cx="952500" cy="289560"/>
          </a:xfrm>
        </p:grpSpPr>
        <p:sp>
          <p:nvSpPr>
            <p:cNvPr id="167" name="object 167"/>
            <p:cNvSpPr/>
            <p:nvPr/>
          </p:nvSpPr>
          <p:spPr>
            <a:xfrm>
              <a:off x="6454902" y="3845813"/>
              <a:ext cx="43180" cy="144780"/>
            </a:xfrm>
            <a:custGeom>
              <a:avLst/>
              <a:gdLst/>
              <a:ahLst/>
              <a:cxnLst/>
              <a:rect l="l" t="t" r="r" b="b"/>
              <a:pathLst>
                <a:path w="43179" h="144779">
                  <a:moveTo>
                    <a:pt x="19544" y="112233"/>
                  </a:moveTo>
                  <a:lnTo>
                    <a:pt x="0" y="112966"/>
                  </a:lnTo>
                  <a:lnTo>
                    <a:pt x="21336" y="144780"/>
                  </a:lnTo>
                  <a:lnTo>
                    <a:pt x="38609" y="117729"/>
                  </a:lnTo>
                  <a:lnTo>
                    <a:pt x="19697" y="117729"/>
                  </a:lnTo>
                  <a:lnTo>
                    <a:pt x="19544" y="112233"/>
                  </a:lnTo>
                  <a:close/>
                </a:path>
                <a:path w="43179" h="144779">
                  <a:moveTo>
                    <a:pt x="42672" y="111366"/>
                  </a:moveTo>
                  <a:lnTo>
                    <a:pt x="22896" y="112107"/>
                  </a:lnTo>
                  <a:lnTo>
                    <a:pt x="22974" y="117729"/>
                  </a:lnTo>
                  <a:lnTo>
                    <a:pt x="38609" y="117729"/>
                  </a:lnTo>
                  <a:lnTo>
                    <a:pt x="42672" y="111366"/>
                  </a:lnTo>
                  <a:close/>
                </a:path>
                <a:path w="43179" h="144779">
                  <a:moveTo>
                    <a:pt x="21336" y="0"/>
                  </a:moveTo>
                  <a:lnTo>
                    <a:pt x="16408" y="0"/>
                  </a:lnTo>
                  <a:lnTo>
                    <a:pt x="19544" y="112233"/>
                  </a:lnTo>
                  <a:lnTo>
                    <a:pt x="22896" y="112107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6454902" y="3845813"/>
              <a:ext cx="43180" cy="144780"/>
            </a:xfrm>
            <a:custGeom>
              <a:avLst/>
              <a:gdLst/>
              <a:ahLst/>
              <a:cxnLst/>
              <a:rect l="l" t="t" r="r" b="b"/>
              <a:pathLst>
                <a:path w="43179" h="144779">
                  <a:moveTo>
                    <a:pt x="21336" y="0"/>
                  </a:moveTo>
                  <a:lnTo>
                    <a:pt x="22974" y="117729"/>
                  </a:lnTo>
                  <a:lnTo>
                    <a:pt x="19697" y="117729"/>
                  </a:lnTo>
                  <a:lnTo>
                    <a:pt x="16408" y="0"/>
                  </a:lnTo>
                  <a:lnTo>
                    <a:pt x="21336" y="0"/>
                  </a:lnTo>
                  <a:close/>
                </a:path>
                <a:path w="43179" h="144779">
                  <a:moveTo>
                    <a:pt x="42672" y="111366"/>
                  </a:moveTo>
                  <a:lnTo>
                    <a:pt x="21336" y="144780"/>
                  </a:lnTo>
                  <a:lnTo>
                    <a:pt x="0" y="112966"/>
                  </a:lnTo>
                  <a:lnTo>
                    <a:pt x="42672" y="1113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5548122" y="3704081"/>
              <a:ext cx="379730" cy="127000"/>
            </a:xfrm>
            <a:custGeom>
              <a:avLst/>
              <a:gdLst/>
              <a:ahLst/>
              <a:cxnLst/>
              <a:rect l="l" t="t" r="r" b="b"/>
              <a:pathLst>
                <a:path w="379729" h="127000">
                  <a:moveTo>
                    <a:pt x="0" y="0"/>
                  </a:moveTo>
                  <a:lnTo>
                    <a:pt x="379476" y="0"/>
                  </a:lnTo>
                  <a:lnTo>
                    <a:pt x="379476" y="100876"/>
                  </a:lnTo>
                  <a:lnTo>
                    <a:pt x="190538" y="126492"/>
                  </a:lnTo>
                  <a:lnTo>
                    <a:pt x="0" y="100876"/>
                  </a:lnTo>
                  <a:lnTo>
                    <a:pt x="0" y="0"/>
                  </a:lnTo>
                  <a:close/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0" name="object 170"/>
          <p:cNvSpPr txBox="1"/>
          <p:nvPr/>
        </p:nvSpPr>
        <p:spPr>
          <a:xfrm>
            <a:off x="5689601" y="3710052"/>
            <a:ext cx="7747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Trebuchet MS"/>
                <a:cs typeface="Trebuchet MS"/>
              </a:rPr>
              <a:t>76</a:t>
            </a:r>
            <a:endParaRPr sz="400">
              <a:latin typeface="Trebuchet MS"/>
              <a:cs typeface="Trebuchet MS"/>
            </a:endParaRPr>
          </a:p>
        </p:txBody>
      </p:sp>
      <p:grpSp>
        <p:nvGrpSpPr>
          <p:cNvPr id="171" name="object 171"/>
          <p:cNvGrpSpPr/>
          <p:nvPr/>
        </p:nvGrpSpPr>
        <p:grpSpPr>
          <a:xfrm>
            <a:off x="5927597" y="3574541"/>
            <a:ext cx="889635" cy="575945"/>
            <a:chOff x="5927597" y="3574541"/>
            <a:chExt cx="889635" cy="575945"/>
          </a:xfrm>
        </p:grpSpPr>
        <p:sp>
          <p:nvSpPr>
            <p:cNvPr id="172" name="object 172"/>
            <p:cNvSpPr/>
            <p:nvPr/>
          </p:nvSpPr>
          <p:spPr>
            <a:xfrm>
              <a:off x="5927597" y="3749801"/>
              <a:ext cx="326390" cy="32384"/>
            </a:xfrm>
            <a:custGeom>
              <a:avLst/>
              <a:gdLst/>
              <a:ahLst/>
              <a:cxnLst/>
              <a:rect l="l" t="t" r="r" b="b"/>
              <a:pathLst>
                <a:path w="326389" h="32385">
                  <a:moveTo>
                    <a:pt x="39585" y="0"/>
                  </a:moveTo>
                  <a:lnTo>
                    <a:pt x="0" y="16002"/>
                  </a:lnTo>
                  <a:lnTo>
                    <a:pt x="41160" y="32004"/>
                  </a:lnTo>
                  <a:lnTo>
                    <a:pt x="40452" y="17602"/>
                  </a:lnTo>
                  <a:lnTo>
                    <a:pt x="33248" y="17602"/>
                  </a:lnTo>
                  <a:lnTo>
                    <a:pt x="33248" y="14401"/>
                  </a:lnTo>
                  <a:lnTo>
                    <a:pt x="40292" y="14363"/>
                  </a:lnTo>
                  <a:lnTo>
                    <a:pt x="39585" y="0"/>
                  </a:lnTo>
                  <a:close/>
                </a:path>
                <a:path w="326389" h="32385">
                  <a:moveTo>
                    <a:pt x="40450" y="17562"/>
                  </a:moveTo>
                  <a:lnTo>
                    <a:pt x="33248" y="17602"/>
                  </a:lnTo>
                  <a:lnTo>
                    <a:pt x="40452" y="17602"/>
                  </a:lnTo>
                  <a:close/>
                </a:path>
                <a:path w="326389" h="32385">
                  <a:moveTo>
                    <a:pt x="326136" y="12801"/>
                  </a:moveTo>
                  <a:lnTo>
                    <a:pt x="40292" y="14363"/>
                  </a:lnTo>
                  <a:lnTo>
                    <a:pt x="40450" y="17562"/>
                  </a:lnTo>
                  <a:lnTo>
                    <a:pt x="326136" y="16002"/>
                  </a:lnTo>
                  <a:lnTo>
                    <a:pt x="326136" y="128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5927597" y="3749801"/>
              <a:ext cx="326390" cy="32384"/>
            </a:xfrm>
            <a:custGeom>
              <a:avLst/>
              <a:gdLst/>
              <a:ahLst/>
              <a:cxnLst/>
              <a:rect l="l" t="t" r="r" b="b"/>
              <a:pathLst>
                <a:path w="326389" h="32385">
                  <a:moveTo>
                    <a:pt x="326136" y="12801"/>
                  </a:moveTo>
                  <a:lnTo>
                    <a:pt x="33248" y="14401"/>
                  </a:lnTo>
                  <a:lnTo>
                    <a:pt x="33248" y="17602"/>
                  </a:lnTo>
                  <a:lnTo>
                    <a:pt x="326136" y="16002"/>
                  </a:lnTo>
                  <a:lnTo>
                    <a:pt x="326136" y="12801"/>
                  </a:lnTo>
                  <a:close/>
                </a:path>
                <a:path w="326389" h="32385">
                  <a:moveTo>
                    <a:pt x="39585" y="0"/>
                  </a:moveTo>
                  <a:lnTo>
                    <a:pt x="0" y="16002"/>
                  </a:lnTo>
                  <a:lnTo>
                    <a:pt x="41160" y="32004"/>
                  </a:lnTo>
                  <a:lnTo>
                    <a:pt x="3958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6453377" y="3574541"/>
              <a:ext cx="41275" cy="108585"/>
            </a:xfrm>
            <a:custGeom>
              <a:avLst/>
              <a:gdLst/>
              <a:ahLst/>
              <a:cxnLst/>
              <a:rect l="l" t="t" r="r" b="b"/>
              <a:pathLst>
                <a:path w="41275" h="108585">
                  <a:moveTo>
                    <a:pt x="17411" y="74790"/>
                  </a:moveTo>
                  <a:lnTo>
                    <a:pt x="0" y="74790"/>
                  </a:lnTo>
                  <a:lnTo>
                    <a:pt x="20574" y="108204"/>
                  </a:lnTo>
                  <a:lnTo>
                    <a:pt x="37230" y="81153"/>
                  </a:lnTo>
                  <a:lnTo>
                    <a:pt x="17411" y="81153"/>
                  </a:lnTo>
                  <a:lnTo>
                    <a:pt x="17411" y="74790"/>
                  </a:lnTo>
                  <a:close/>
                </a:path>
                <a:path w="41275" h="108585">
                  <a:moveTo>
                    <a:pt x="41148" y="74790"/>
                  </a:moveTo>
                  <a:lnTo>
                    <a:pt x="22161" y="74790"/>
                  </a:lnTo>
                  <a:lnTo>
                    <a:pt x="22161" y="81153"/>
                  </a:lnTo>
                  <a:lnTo>
                    <a:pt x="37230" y="81153"/>
                  </a:lnTo>
                  <a:lnTo>
                    <a:pt x="41148" y="74790"/>
                  </a:lnTo>
                  <a:close/>
                </a:path>
                <a:path w="41275" h="108585">
                  <a:moveTo>
                    <a:pt x="22161" y="0"/>
                  </a:moveTo>
                  <a:lnTo>
                    <a:pt x="17411" y="0"/>
                  </a:lnTo>
                  <a:lnTo>
                    <a:pt x="17411" y="74790"/>
                  </a:lnTo>
                  <a:lnTo>
                    <a:pt x="22161" y="74790"/>
                  </a:lnTo>
                  <a:lnTo>
                    <a:pt x="221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6453377" y="3574541"/>
              <a:ext cx="41275" cy="108585"/>
            </a:xfrm>
            <a:custGeom>
              <a:avLst/>
              <a:gdLst/>
              <a:ahLst/>
              <a:cxnLst/>
              <a:rect l="l" t="t" r="r" b="b"/>
              <a:pathLst>
                <a:path w="41275" h="108585">
                  <a:moveTo>
                    <a:pt x="22161" y="81153"/>
                  </a:moveTo>
                  <a:lnTo>
                    <a:pt x="17411" y="81153"/>
                  </a:lnTo>
                  <a:lnTo>
                    <a:pt x="17411" y="0"/>
                  </a:lnTo>
                  <a:lnTo>
                    <a:pt x="22161" y="0"/>
                  </a:lnTo>
                  <a:lnTo>
                    <a:pt x="22161" y="81153"/>
                  </a:lnTo>
                  <a:close/>
                </a:path>
                <a:path w="41275" h="108585">
                  <a:moveTo>
                    <a:pt x="41148" y="74790"/>
                  </a:moveTo>
                  <a:lnTo>
                    <a:pt x="20574" y="108204"/>
                  </a:lnTo>
                  <a:lnTo>
                    <a:pt x="0" y="74790"/>
                  </a:lnTo>
                  <a:lnTo>
                    <a:pt x="41148" y="7479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6135623" y="3991355"/>
              <a:ext cx="680085" cy="157480"/>
            </a:xfrm>
            <a:custGeom>
              <a:avLst/>
              <a:gdLst/>
              <a:ahLst/>
              <a:cxnLst/>
              <a:rect l="l" t="t" r="r" b="b"/>
              <a:pathLst>
                <a:path w="680084" h="157479">
                  <a:moveTo>
                    <a:pt x="0" y="0"/>
                  </a:moveTo>
                  <a:lnTo>
                    <a:pt x="679703" y="0"/>
                  </a:lnTo>
                  <a:lnTo>
                    <a:pt x="679703" y="156972"/>
                  </a:lnTo>
                  <a:lnTo>
                    <a:pt x="0" y="1569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7" name="object 177"/>
          <p:cNvSpPr txBox="1"/>
          <p:nvPr/>
        </p:nvSpPr>
        <p:spPr>
          <a:xfrm>
            <a:off x="6245226" y="4005389"/>
            <a:ext cx="370840" cy="146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775" marR="5080" indent="-9271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E</a:t>
            </a:r>
            <a:r>
              <a:rPr sz="400" dirty="0">
                <a:latin typeface="Calibri"/>
                <a:cs typeface="Calibri"/>
              </a:rPr>
              <a:t>l</a:t>
            </a:r>
            <a:r>
              <a:rPr sz="400" spc="-5" dirty="0">
                <a:latin typeface="Calibri"/>
                <a:cs typeface="Calibri"/>
              </a:rPr>
              <a:t>a</a:t>
            </a:r>
            <a:r>
              <a:rPr sz="400" spc="-10" dirty="0">
                <a:latin typeface="Calibri"/>
                <a:cs typeface="Calibri"/>
              </a:rPr>
              <a:t>bo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5" dirty="0">
                <a:latin typeface="Calibri"/>
                <a:cs typeface="Calibri"/>
              </a:rPr>
              <a:t>ar 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e</a:t>
            </a:r>
            <a:r>
              <a:rPr sz="400" spc="-5" dirty="0">
                <a:latin typeface="Calibri"/>
                <a:cs typeface="Calibri"/>
              </a:rPr>
              <a:t>c</a:t>
            </a:r>
            <a:r>
              <a:rPr sz="400" spc="-10" dirty="0">
                <a:latin typeface="Calibri"/>
                <a:cs typeface="Calibri"/>
              </a:rPr>
              <a:t>h</a:t>
            </a:r>
            <a:r>
              <a:rPr sz="400" spc="-5" dirty="0">
                <a:latin typeface="Calibri"/>
                <a:cs typeface="Calibri"/>
              </a:rPr>
              <a:t>a</a:t>
            </a:r>
            <a:r>
              <a:rPr sz="400" spc="-10" dirty="0">
                <a:latin typeface="Calibri"/>
                <a:cs typeface="Calibri"/>
              </a:rPr>
              <a:t>z</a:t>
            </a:r>
            <a:r>
              <a:rPr sz="400" spc="-5" dirty="0">
                <a:latin typeface="Calibri"/>
                <a:cs typeface="Calibri"/>
              </a:rPr>
              <a:t>o  motivado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7117842" y="3975353"/>
            <a:ext cx="568960" cy="195580"/>
          </a:xfrm>
          <a:custGeom>
            <a:avLst/>
            <a:gdLst/>
            <a:ahLst/>
            <a:cxnLst/>
            <a:rect l="l" t="t" r="r" b="b"/>
            <a:pathLst>
              <a:path w="568959" h="195579">
                <a:moveTo>
                  <a:pt x="0" y="0"/>
                </a:moveTo>
                <a:lnTo>
                  <a:pt x="568452" y="0"/>
                </a:lnTo>
                <a:lnTo>
                  <a:pt x="568452" y="158851"/>
                </a:lnTo>
                <a:lnTo>
                  <a:pt x="502987" y="160024"/>
                </a:lnTo>
                <a:lnTo>
                  <a:pt x="447392" y="163181"/>
                </a:lnTo>
                <a:lnTo>
                  <a:pt x="399692" y="167784"/>
                </a:lnTo>
                <a:lnTo>
                  <a:pt x="357914" y="173291"/>
                </a:lnTo>
                <a:lnTo>
                  <a:pt x="320083" y="179164"/>
                </a:lnTo>
                <a:lnTo>
                  <a:pt x="284225" y="184861"/>
                </a:lnTo>
                <a:lnTo>
                  <a:pt x="248368" y="189842"/>
                </a:lnTo>
                <a:lnTo>
                  <a:pt x="210537" y="193568"/>
                </a:lnTo>
                <a:lnTo>
                  <a:pt x="168759" y="195499"/>
                </a:lnTo>
                <a:lnTo>
                  <a:pt x="121059" y="195093"/>
                </a:lnTo>
                <a:lnTo>
                  <a:pt x="65464" y="191812"/>
                </a:lnTo>
                <a:lnTo>
                  <a:pt x="0" y="18511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 txBox="1"/>
          <p:nvPr/>
        </p:nvSpPr>
        <p:spPr>
          <a:xfrm>
            <a:off x="7181851" y="3986339"/>
            <a:ext cx="356870" cy="146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70" marR="5080" indent="-103505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Calibri"/>
                <a:cs typeface="Calibri"/>
              </a:rPr>
              <a:t>Sopo</a:t>
            </a:r>
            <a:r>
              <a:rPr sz="400" dirty="0">
                <a:latin typeface="Calibri"/>
                <a:cs typeface="Calibri"/>
              </a:rPr>
              <a:t>r</a:t>
            </a:r>
            <a:r>
              <a:rPr sz="400" spc="-10" dirty="0">
                <a:latin typeface="Calibri"/>
                <a:cs typeface="Calibri"/>
              </a:rPr>
              <a:t>t</a:t>
            </a:r>
            <a:r>
              <a:rPr sz="400" spc="-5" dirty="0">
                <a:latin typeface="Calibri"/>
                <a:cs typeface="Calibri"/>
              </a:rPr>
              <a:t>e</a:t>
            </a:r>
            <a:r>
              <a:rPr sz="400" spc="35" dirty="0">
                <a:latin typeface="Calibri"/>
                <a:cs typeface="Calibri"/>
              </a:rPr>
              <a:t> </a:t>
            </a:r>
            <a:r>
              <a:rPr sz="400" spc="-5" dirty="0">
                <a:latin typeface="Calibri"/>
                <a:cs typeface="Calibri"/>
              </a:rPr>
              <a:t>j</a:t>
            </a:r>
            <a:r>
              <a:rPr sz="400" spc="-10" dirty="0">
                <a:latin typeface="Calibri"/>
                <a:cs typeface="Calibri"/>
              </a:rPr>
              <a:t>u</a:t>
            </a:r>
            <a:r>
              <a:rPr sz="400" dirty="0">
                <a:latin typeface="Calibri"/>
                <a:cs typeface="Calibri"/>
              </a:rPr>
              <a:t>rí</a:t>
            </a:r>
            <a:r>
              <a:rPr sz="400" spc="-10" dirty="0">
                <a:latin typeface="Calibri"/>
                <a:cs typeface="Calibri"/>
              </a:rPr>
              <a:t>d</a:t>
            </a:r>
            <a:r>
              <a:rPr sz="400" dirty="0">
                <a:latin typeface="Calibri"/>
                <a:cs typeface="Calibri"/>
              </a:rPr>
              <a:t>i</a:t>
            </a:r>
            <a:r>
              <a:rPr sz="400" spc="-5" dirty="0">
                <a:latin typeface="Calibri"/>
                <a:cs typeface="Calibri"/>
              </a:rPr>
              <a:t>co  rechazo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180" name="object 180"/>
          <p:cNvGrpSpPr/>
          <p:nvPr/>
        </p:nvGrpSpPr>
        <p:grpSpPr>
          <a:xfrm>
            <a:off x="6251384" y="4059173"/>
            <a:ext cx="868044" cy="374650"/>
            <a:chOff x="6251384" y="4059173"/>
            <a:chExt cx="868044" cy="374650"/>
          </a:xfrm>
        </p:grpSpPr>
        <p:sp>
          <p:nvSpPr>
            <p:cNvPr id="181" name="object 181"/>
            <p:cNvSpPr/>
            <p:nvPr/>
          </p:nvSpPr>
          <p:spPr>
            <a:xfrm>
              <a:off x="6816089" y="4059173"/>
              <a:ext cx="303530" cy="32384"/>
            </a:xfrm>
            <a:custGeom>
              <a:avLst/>
              <a:gdLst/>
              <a:ahLst/>
              <a:cxnLst/>
              <a:rect l="l" t="t" r="r" b="b"/>
              <a:pathLst>
                <a:path w="303529" h="32385">
                  <a:moveTo>
                    <a:pt x="261988" y="16719"/>
                  </a:moveTo>
                  <a:lnTo>
                    <a:pt x="261988" y="32004"/>
                  </a:lnTo>
                  <a:lnTo>
                    <a:pt x="299522" y="16764"/>
                  </a:lnTo>
                  <a:lnTo>
                    <a:pt x="269925" y="16764"/>
                  </a:lnTo>
                  <a:lnTo>
                    <a:pt x="261988" y="16719"/>
                  </a:lnTo>
                  <a:close/>
                </a:path>
                <a:path w="303529" h="32385">
                  <a:moveTo>
                    <a:pt x="261988" y="0"/>
                  </a:moveTo>
                  <a:lnTo>
                    <a:pt x="261988" y="15150"/>
                  </a:lnTo>
                  <a:lnTo>
                    <a:pt x="269925" y="15240"/>
                  </a:lnTo>
                  <a:lnTo>
                    <a:pt x="269925" y="16764"/>
                  </a:lnTo>
                  <a:lnTo>
                    <a:pt x="299522" y="16764"/>
                  </a:lnTo>
                  <a:lnTo>
                    <a:pt x="303276" y="15240"/>
                  </a:lnTo>
                  <a:lnTo>
                    <a:pt x="261988" y="0"/>
                  </a:lnTo>
                  <a:close/>
                </a:path>
                <a:path w="303529" h="32385">
                  <a:moveTo>
                    <a:pt x="0" y="12192"/>
                  </a:moveTo>
                  <a:lnTo>
                    <a:pt x="0" y="15240"/>
                  </a:lnTo>
                  <a:lnTo>
                    <a:pt x="261988" y="16719"/>
                  </a:lnTo>
                  <a:lnTo>
                    <a:pt x="261988" y="1515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6816089" y="4059173"/>
              <a:ext cx="303530" cy="32384"/>
            </a:xfrm>
            <a:custGeom>
              <a:avLst/>
              <a:gdLst/>
              <a:ahLst/>
              <a:cxnLst/>
              <a:rect l="l" t="t" r="r" b="b"/>
              <a:pathLst>
                <a:path w="303529" h="32385">
                  <a:moveTo>
                    <a:pt x="0" y="12192"/>
                  </a:moveTo>
                  <a:lnTo>
                    <a:pt x="269925" y="15240"/>
                  </a:lnTo>
                  <a:lnTo>
                    <a:pt x="269925" y="16764"/>
                  </a:lnTo>
                  <a:lnTo>
                    <a:pt x="0" y="15240"/>
                  </a:lnTo>
                  <a:lnTo>
                    <a:pt x="0" y="12192"/>
                  </a:lnTo>
                  <a:close/>
                </a:path>
                <a:path w="303529" h="32385">
                  <a:moveTo>
                    <a:pt x="261988" y="0"/>
                  </a:moveTo>
                  <a:lnTo>
                    <a:pt x="303276" y="15240"/>
                  </a:lnTo>
                  <a:lnTo>
                    <a:pt x="261988" y="32004"/>
                  </a:lnTo>
                  <a:lnTo>
                    <a:pt x="26198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6252971" y="4273295"/>
              <a:ext cx="449580" cy="158750"/>
            </a:xfrm>
            <a:custGeom>
              <a:avLst/>
              <a:gdLst/>
              <a:ahLst/>
              <a:cxnLst/>
              <a:rect l="l" t="t" r="r" b="b"/>
              <a:pathLst>
                <a:path w="449579" h="158750">
                  <a:moveTo>
                    <a:pt x="0" y="79247"/>
                  </a:moveTo>
                  <a:lnTo>
                    <a:pt x="43373" y="32446"/>
                  </a:lnTo>
                  <a:lnTo>
                    <a:pt x="92034" y="15291"/>
                  </a:lnTo>
                  <a:lnTo>
                    <a:pt x="153741" y="4040"/>
                  </a:lnTo>
                  <a:lnTo>
                    <a:pt x="224790" y="0"/>
                  </a:lnTo>
                  <a:lnTo>
                    <a:pt x="295838" y="4040"/>
                  </a:lnTo>
                  <a:lnTo>
                    <a:pt x="357545" y="15291"/>
                  </a:lnTo>
                  <a:lnTo>
                    <a:pt x="406206" y="32446"/>
                  </a:lnTo>
                  <a:lnTo>
                    <a:pt x="438119" y="54200"/>
                  </a:lnTo>
                  <a:lnTo>
                    <a:pt x="449580" y="79247"/>
                  </a:lnTo>
                  <a:lnTo>
                    <a:pt x="438119" y="104295"/>
                  </a:lnTo>
                  <a:lnTo>
                    <a:pt x="406206" y="126049"/>
                  </a:lnTo>
                  <a:lnTo>
                    <a:pt x="357545" y="143204"/>
                  </a:lnTo>
                  <a:lnTo>
                    <a:pt x="295838" y="154455"/>
                  </a:lnTo>
                  <a:lnTo>
                    <a:pt x="224790" y="158495"/>
                  </a:lnTo>
                  <a:lnTo>
                    <a:pt x="153741" y="154455"/>
                  </a:lnTo>
                  <a:lnTo>
                    <a:pt x="92034" y="143204"/>
                  </a:lnTo>
                  <a:lnTo>
                    <a:pt x="43373" y="126049"/>
                  </a:lnTo>
                  <a:lnTo>
                    <a:pt x="11460" y="104295"/>
                  </a:lnTo>
                  <a:lnTo>
                    <a:pt x="0" y="7924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4" name="object 184"/>
          <p:cNvSpPr txBox="1"/>
          <p:nvPr/>
        </p:nvSpPr>
        <p:spPr>
          <a:xfrm>
            <a:off x="6416676" y="4308538"/>
            <a:ext cx="9715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Trebuchet MS"/>
                <a:cs typeface="Trebuchet MS"/>
              </a:rPr>
              <a:t>FI</a:t>
            </a:r>
            <a:r>
              <a:rPr sz="400" spc="-5" dirty="0">
                <a:latin typeface="Trebuchet MS"/>
                <a:cs typeface="Trebuchet MS"/>
              </a:rPr>
              <a:t>N</a:t>
            </a:r>
            <a:endParaRPr sz="400">
              <a:latin typeface="Trebuchet MS"/>
              <a:cs typeface="Trebuchet MS"/>
            </a:endParaRPr>
          </a:p>
        </p:txBody>
      </p:sp>
      <p:grpSp>
        <p:nvGrpSpPr>
          <p:cNvPr id="185" name="object 185"/>
          <p:cNvGrpSpPr/>
          <p:nvPr/>
        </p:nvGrpSpPr>
        <p:grpSpPr>
          <a:xfrm>
            <a:off x="6330569" y="746633"/>
            <a:ext cx="278130" cy="3799204"/>
            <a:chOff x="6330569" y="746633"/>
            <a:chExt cx="278130" cy="3799204"/>
          </a:xfrm>
        </p:grpSpPr>
        <p:sp>
          <p:nvSpPr>
            <p:cNvPr id="186" name="object 186"/>
            <p:cNvSpPr/>
            <p:nvPr/>
          </p:nvSpPr>
          <p:spPr>
            <a:xfrm>
              <a:off x="6460998" y="4149090"/>
              <a:ext cx="41275" cy="127000"/>
            </a:xfrm>
            <a:custGeom>
              <a:avLst/>
              <a:gdLst/>
              <a:ahLst/>
              <a:cxnLst/>
              <a:rect l="l" t="t" r="r" b="b"/>
              <a:pathLst>
                <a:path w="41275" h="127000">
                  <a:moveTo>
                    <a:pt x="18886" y="93294"/>
                  </a:moveTo>
                  <a:lnTo>
                    <a:pt x="0" y="93294"/>
                  </a:lnTo>
                  <a:lnTo>
                    <a:pt x="20574" y="126492"/>
                  </a:lnTo>
                  <a:lnTo>
                    <a:pt x="37228" y="99618"/>
                  </a:lnTo>
                  <a:lnTo>
                    <a:pt x="18986" y="99618"/>
                  </a:lnTo>
                  <a:lnTo>
                    <a:pt x="18886" y="93294"/>
                  </a:lnTo>
                  <a:close/>
                </a:path>
                <a:path w="41275" h="127000">
                  <a:moveTo>
                    <a:pt x="41148" y="93294"/>
                  </a:moveTo>
                  <a:lnTo>
                    <a:pt x="22060" y="93294"/>
                  </a:lnTo>
                  <a:lnTo>
                    <a:pt x="22161" y="99618"/>
                  </a:lnTo>
                  <a:lnTo>
                    <a:pt x="37228" y="99618"/>
                  </a:lnTo>
                  <a:lnTo>
                    <a:pt x="41148" y="93294"/>
                  </a:lnTo>
                  <a:close/>
                </a:path>
                <a:path w="41275" h="127000">
                  <a:moveTo>
                    <a:pt x="20574" y="0"/>
                  </a:moveTo>
                  <a:lnTo>
                    <a:pt x="17411" y="0"/>
                  </a:lnTo>
                  <a:lnTo>
                    <a:pt x="18886" y="93294"/>
                  </a:lnTo>
                  <a:lnTo>
                    <a:pt x="22060" y="93294"/>
                  </a:lnTo>
                  <a:lnTo>
                    <a:pt x="205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6460998" y="4149090"/>
              <a:ext cx="41275" cy="127000"/>
            </a:xfrm>
            <a:custGeom>
              <a:avLst/>
              <a:gdLst/>
              <a:ahLst/>
              <a:cxnLst/>
              <a:rect l="l" t="t" r="r" b="b"/>
              <a:pathLst>
                <a:path w="41275" h="127000">
                  <a:moveTo>
                    <a:pt x="20574" y="0"/>
                  </a:moveTo>
                  <a:lnTo>
                    <a:pt x="22161" y="99618"/>
                  </a:lnTo>
                  <a:lnTo>
                    <a:pt x="18986" y="99618"/>
                  </a:lnTo>
                  <a:lnTo>
                    <a:pt x="17411" y="0"/>
                  </a:lnTo>
                  <a:lnTo>
                    <a:pt x="20574" y="0"/>
                  </a:lnTo>
                  <a:close/>
                </a:path>
                <a:path w="41275" h="127000">
                  <a:moveTo>
                    <a:pt x="41148" y="93294"/>
                  </a:moveTo>
                  <a:lnTo>
                    <a:pt x="20574" y="126492"/>
                  </a:lnTo>
                  <a:lnTo>
                    <a:pt x="0" y="93294"/>
                  </a:lnTo>
                  <a:lnTo>
                    <a:pt x="41148" y="9329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6453372" y="4432554"/>
              <a:ext cx="41275" cy="113030"/>
            </a:xfrm>
            <a:custGeom>
              <a:avLst/>
              <a:gdLst/>
              <a:ahLst/>
              <a:cxnLst/>
              <a:rect l="l" t="t" r="r" b="b"/>
              <a:pathLst>
                <a:path w="41275" h="113029">
                  <a:moveTo>
                    <a:pt x="19174" y="81013"/>
                  </a:moveTo>
                  <a:lnTo>
                    <a:pt x="0" y="81013"/>
                  </a:lnTo>
                  <a:lnTo>
                    <a:pt x="18999" y="112776"/>
                  </a:lnTo>
                  <a:lnTo>
                    <a:pt x="37827" y="85775"/>
                  </a:lnTo>
                  <a:lnTo>
                    <a:pt x="18999" y="85775"/>
                  </a:lnTo>
                  <a:lnTo>
                    <a:pt x="19174" y="81013"/>
                  </a:lnTo>
                  <a:close/>
                </a:path>
                <a:path w="41275" h="113029">
                  <a:moveTo>
                    <a:pt x="41148" y="81013"/>
                  </a:moveTo>
                  <a:lnTo>
                    <a:pt x="22337" y="81013"/>
                  </a:lnTo>
                  <a:lnTo>
                    <a:pt x="22161" y="85775"/>
                  </a:lnTo>
                  <a:lnTo>
                    <a:pt x="37827" y="85775"/>
                  </a:lnTo>
                  <a:lnTo>
                    <a:pt x="41148" y="81013"/>
                  </a:lnTo>
                  <a:close/>
                </a:path>
                <a:path w="41275" h="113029">
                  <a:moveTo>
                    <a:pt x="25323" y="0"/>
                  </a:moveTo>
                  <a:lnTo>
                    <a:pt x="22161" y="0"/>
                  </a:lnTo>
                  <a:lnTo>
                    <a:pt x="19174" y="81013"/>
                  </a:lnTo>
                  <a:lnTo>
                    <a:pt x="22337" y="81013"/>
                  </a:lnTo>
                  <a:lnTo>
                    <a:pt x="253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6453372" y="4432554"/>
              <a:ext cx="41275" cy="113030"/>
            </a:xfrm>
            <a:custGeom>
              <a:avLst/>
              <a:gdLst/>
              <a:ahLst/>
              <a:cxnLst/>
              <a:rect l="l" t="t" r="r" b="b"/>
              <a:pathLst>
                <a:path w="41275" h="113029">
                  <a:moveTo>
                    <a:pt x="22161" y="0"/>
                  </a:moveTo>
                  <a:lnTo>
                    <a:pt x="18999" y="85775"/>
                  </a:lnTo>
                  <a:lnTo>
                    <a:pt x="22161" y="85775"/>
                  </a:lnTo>
                  <a:lnTo>
                    <a:pt x="25323" y="0"/>
                  </a:lnTo>
                  <a:lnTo>
                    <a:pt x="22161" y="0"/>
                  </a:lnTo>
                  <a:close/>
                </a:path>
                <a:path w="41275" h="113029">
                  <a:moveTo>
                    <a:pt x="0" y="81013"/>
                  </a:moveTo>
                  <a:lnTo>
                    <a:pt x="18999" y="112776"/>
                  </a:lnTo>
                  <a:lnTo>
                    <a:pt x="41148" y="81013"/>
                  </a:lnTo>
                  <a:lnTo>
                    <a:pt x="0" y="810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6333744" y="749808"/>
              <a:ext cx="271780" cy="132715"/>
            </a:xfrm>
            <a:custGeom>
              <a:avLst/>
              <a:gdLst/>
              <a:ahLst/>
              <a:cxnLst/>
              <a:rect l="l" t="t" r="r" b="b"/>
              <a:pathLst>
                <a:path w="271779" h="132715">
                  <a:moveTo>
                    <a:pt x="0" y="0"/>
                  </a:moveTo>
                  <a:lnTo>
                    <a:pt x="271272" y="0"/>
                  </a:lnTo>
                  <a:lnTo>
                    <a:pt x="271272" y="105752"/>
                  </a:lnTo>
                  <a:lnTo>
                    <a:pt x="136423" y="132588"/>
                  </a:lnTo>
                  <a:lnTo>
                    <a:pt x="0" y="10575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1" name="object 191"/>
          <p:cNvSpPr txBox="1"/>
          <p:nvPr/>
        </p:nvSpPr>
        <p:spPr>
          <a:xfrm>
            <a:off x="6419851" y="751079"/>
            <a:ext cx="89535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latin typeface="Calibri"/>
                <a:cs typeface="Calibri"/>
              </a:rPr>
              <a:t>35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192" name="Grupo 191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93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975"/>
              </a:spcBef>
            </a:pPr>
            <a:r>
              <a:rPr spc="-5" dirty="0"/>
              <a:t>KIT</a:t>
            </a:r>
            <a:r>
              <a:rPr spc="-80" dirty="0"/>
              <a:t> </a:t>
            </a:r>
            <a:r>
              <a:rPr dirty="0"/>
              <a:t>DEMOS</a:t>
            </a:r>
          </a:p>
          <a:p>
            <a:pPr marL="27940">
              <a:lnSpc>
                <a:spcPct val="100000"/>
              </a:lnSpc>
              <a:spcBef>
                <a:spcPts val="320"/>
              </a:spcBef>
            </a:pPr>
            <a:r>
              <a:rPr sz="800" spc="5" dirty="0">
                <a:solidFill>
                  <a:srgbClr val="000000"/>
                </a:solidFill>
              </a:rPr>
              <a:t>DISTRITOS</a:t>
            </a:r>
            <a:r>
              <a:rPr sz="800" spc="10" dirty="0">
                <a:solidFill>
                  <a:srgbClr val="000000"/>
                </a:solidFill>
              </a:rPr>
              <a:t> ESPECIALES</a:t>
            </a:r>
            <a:r>
              <a:rPr sz="800" spc="-25" dirty="0">
                <a:solidFill>
                  <a:srgbClr val="000000"/>
                </a:solidFill>
              </a:rPr>
              <a:t> </a:t>
            </a:r>
            <a:r>
              <a:rPr sz="800" spc="10" dirty="0">
                <a:solidFill>
                  <a:srgbClr val="000000"/>
                </a:solidFill>
              </a:rPr>
              <a:t>DE MEJORAMIENTO</a:t>
            </a:r>
            <a:r>
              <a:rPr sz="800" spc="-15" dirty="0">
                <a:solidFill>
                  <a:srgbClr val="000000"/>
                </a:solidFill>
              </a:rPr>
              <a:t> </a:t>
            </a:r>
            <a:r>
              <a:rPr sz="800" spc="10" dirty="0">
                <a:solidFill>
                  <a:srgbClr val="000000"/>
                </a:solidFill>
              </a:rPr>
              <a:t>Y</a:t>
            </a:r>
            <a:r>
              <a:rPr sz="800" spc="15" dirty="0">
                <a:solidFill>
                  <a:srgbClr val="000000"/>
                </a:solidFill>
              </a:rPr>
              <a:t> </a:t>
            </a:r>
            <a:r>
              <a:rPr sz="800" spc="10" dirty="0">
                <a:solidFill>
                  <a:srgbClr val="000000"/>
                </a:solidFill>
              </a:rPr>
              <a:t>ORGANIZACIÓN SECTORIAL</a:t>
            </a:r>
            <a:endParaRPr sz="800"/>
          </a:p>
        </p:txBody>
      </p:sp>
      <p:sp>
        <p:nvSpPr>
          <p:cNvPr id="3" name="object 3"/>
          <p:cNvSpPr txBox="1"/>
          <p:nvPr/>
        </p:nvSpPr>
        <p:spPr>
          <a:xfrm>
            <a:off x="2806895" y="3482512"/>
            <a:ext cx="3529329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800" spc="10" dirty="0">
                <a:latin typeface="Calibri"/>
                <a:cs typeface="Calibri"/>
              </a:rPr>
              <a:t>Caja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de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herramientas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para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la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estructuración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y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seguimiento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de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propuestas</a:t>
            </a:r>
            <a:r>
              <a:rPr sz="800" spc="45" dirty="0">
                <a:latin typeface="Calibri"/>
                <a:cs typeface="Calibri"/>
              </a:rPr>
              <a:t> </a:t>
            </a:r>
            <a:r>
              <a:rPr sz="800" spc="5" dirty="0">
                <a:latin typeface="Calibri"/>
                <a:cs typeface="Calibri"/>
              </a:rPr>
              <a:t>técnicas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800" spc="5" dirty="0">
                <a:latin typeface="Calibri"/>
                <a:cs typeface="Calibri"/>
              </a:rPr>
              <a:t>Diciembre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de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2022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845" y="2784348"/>
            <a:ext cx="9133205" cy="4074160"/>
            <a:chOff x="10845" y="2784348"/>
            <a:chExt cx="9133205" cy="4074160"/>
          </a:xfrm>
        </p:grpSpPr>
        <p:sp>
          <p:nvSpPr>
            <p:cNvPr id="5" name="object 5"/>
            <p:cNvSpPr/>
            <p:nvPr/>
          </p:nvSpPr>
          <p:spPr>
            <a:xfrm>
              <a:off x="350520" y="5151120"/>
              <a:ext cx="8294370" cy="59055"/>
            </a:xfrm>
            <a:custGeom>
              <a:avLst/>
              <a:gdLst/>
              <a:ahLst/>
              <a:cxnLst/>
              <a:rect l="l" t="t" r="r" b="b"/>
              <a:pathLst>
                <a:path w="8294370" h="59054">
                  <a:moveTo>
                    <a:pt x="0" y="0"/>
                  </a:moveTo>
                  <a:lnTo>
                    <a:pt x="8293887" y="58521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45" y="4689348"/>
              <a:ext cx="9122485" cy="10743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215971" y="2784348"/>
              <a:ext cx="1928495" cy="4074160"/>
            </a:xfrm>
            <a:custGeom>
              <a:avLst/>
              <a:gdLst/>
              <a:ahLst/>
              <a:cxnLst/>
              <a:rect l="l" t="t" r="r" b="b"/>
              <a:pathLst>
                <a:path w="1928495" h="4074159">
                  <a:moveTo>
                    <a:pt x="1928025" y="0"/>
                  </a:moveTo>
                  <a:lnTo>
                    <a:pt x="0" y="4073652"/>
                  </a:lnTo>
                  <a:lnTo>
                    <a:pt x="1928025" y="4073652"/>
                  </a:lnTo>
                  <a:lnTo>
                    <a:pt x="1928025" y="0"/>
                  </a:lnTo>
                  <a:close/>
                </a:path>
              </a:pathLst>
            </a:custGeom>
            <a:solidFill>
              <a:srgbClr val="E80A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79601" y="6310465"/>
              <a:ext cx="1261110" cy="333375"/>
            </a:xfrm>
            <a:custGeom>
              <a:avLst/>
              <a:gdLst/>
              <a:ahLst/>
              <a:cxnLst/>
              <a:rect l="l" t="t" r="r" b="b"/>
              <a:pathLst>
                <a:path w="1261109" h="333375">
                  <a:moveTo>
                    <a:pt x="147281" y="180555"/>
                  </a:moveTo>
                  <a:lnTo>
                    <a:pt x="146202" y="168998"/>
                  </a:lnTo>
                  <a:lnTo>
                    <a:pt x="143954" y="161099"/>
                  </a:lnTo>
                  <a:lnTo>
                    <a:pt x="143040" y="157873"/>
                  </a:lnTo>
                  <a:lnTo>
                    <a:pt x="137909" y="147485"/>
                  </a:lnTo>
                  <a:lnTo>
                    <a:pt x="130924" y="138125"/>
                  </a:lnTo>
                  <a:lnTo>
                    <a:pt x="135089" y="130390"/>
                  </a:lnTo>
                  <a:lnTo>
                    <a:pt x="137375" y="124180"/>
                  </a:lnTo>
                  <a:lnTo>
                    <a:pt x="138112" y="122174"/>
                  </a:lnTo>
                  <a:lnTo>
                    <a:pt x="139941" y="113576"/>
                  </a:lnTo>
                  <a:lnTo>
                    <a:pt x="140550" y="104762"/>
                  </a:lnTo>
                  <a:lnTo>
                    <a:pt x="136626" y="85344"/>
                  </a:lnTo>
                  <a:lnTo>
                    <a:pt x="135534" y="79984"/>
                  </a:lnTo>
                  <a:lnTo>
                    <a:pt x="121843" y="59753"/>
                  </a:lnTo>
                  <a:lnTo>
                    <a:pt x="103301" y="47269"/>
                  </a:lnTo>
                  <a:lnTo>
                    <a:pt x="103301" y="180555"/>
                  </a:lnTo>
                  <a:lnTo>
                    <a:pt x="101714" y="188112"/>
                  </a:lnTo>
                  <a:lnTo>
                    <a:pt x="97472" y="194297"/>
                  </a:lnTo>
                  <a:lnTo>
                    <a:pt x="91186" y="198475"/>
                  </a:lnTo>
                  <a:lnTo>
                    <a:pt x="83502" y="200012"/>
                  </a:lnTo>
                  <a:lnTo>
                    <a:pt x="51447" y="200012"/>
                  </a:lnTo>
                  <a:lnTo>
                    <a:pt x="51447" y="161099"/>
                  </a:lnTo>
                  <a:lnTo>
                    <a:pt x="83502" y="161099"/>
                  </a:lnTo>
                  <a:lnTo>
                    <a:pt x="91186" y="162636"/>
                  </a:lnTo>
                  <a:lnTo>
                    <a:pt x="97485" y="166839"/>
                  </a:lnTo>
                  <a:lnTo>
                    <a:pt x="101739" y="173024"/>
                  </a:lnTo>
                  <a:lnTo>
                    <a:pt x="103301" y="180555"/>
                  </a:lnTo>
                  <a:lnTo>
                    <a:pt x="103301" y="47269"/>
                  </a:lnTo>
                  <a:lnTo>
                    <a:pt x="101561" y="46088"/>
                  </a:lnTo>
                  <a:lnTo>
                    <a:pt x="96532" y="45072"/>
                  </a:lnTo>
                  <a:lnTo>
                    <a:pt x="96532" y="104762"/>
                  </a:lnTo>
                  <a:lnTo>
                    <a:pt x="94983" y="112318"/>
                  </a:lnTo>
                  <a:lnTo>
                    <a:pt x="90741" y="118491"/>
                  </a:lnTo>
                  <a:lnTo>
                    <a:pt x="84442" y="122656"/>
                  </a:lnTo>
                  <a:lnTo>
                    <a:pt x="76733" y="124180"/>
                  </a:lnTo>
                  <a:lnTo>
                    <a:pt x="51409" y="124180"/>
                  </a:lnTo>
                  <a:lnTo>
                    <a:pt x="51409" y="85344"/>
                  </a:lnTo>
                  <a:lnTo>
                    <a:pt x="76733" y="85344"/>
                  </a:lnTo>
                  <a:lnTo>
                    <a:pt x="84442" y="86868"/>
                  </a:lnTo>
                  <a:lnTo>
                    <a:pt x="90741" y="91020"/>
                  </a:lnTo>
                  <a:lnTo>
                    <a:pt x="94983" y="97193"/>
                  </a:lnTo>
                  <a:lnTo>
                    <a:pt x="96532" y="104762"/>
                  </a:lnTo>
                  <a:lnTo>
                    <a:pt x="96532" y="45072"/>
                  </a:lnTo>
                  <a:lnTo>
                    <a:pt x="76733" y="41071"/>
                  </a:lnTo>
                  <a:lnTo>
                    <a:pt x="0" y="41071"/>
                  </a:lnTo>
                  <a:lnTo>
                    <a:pt x="0" y="244195"/>
                  </a:lnTo>
                  <a:lnTo>
                    <a:pt x="83464" y="244195"/>
                  </a:lnTo>
                  <a:lnTo>
                    <a:pt x="108280" y="239191"/>
                  </a:lnTo>
                  <a:lnTo>
                    <a:pt x="128574" y="225539"/>
                  </a:lnTo>
                  <a:lnTo>
                    <a:pt x="142252" y="205308"/>
                  </a:lnTo>
                  <a:lnTo>
                    <a:pt x="143332" y="200012"/>
                  </a:lnTo>
                  <a:lnTo>
                    <a:pt x="147281" y="180555"/>
                  </a:lnTo>
                  <a:close/>
                </a:path>
                <a:path w="1261109" h="333375">
                  <a:moveTo>
                    <a:pt x="359397" y="143510"/>
                  </a:moveTo>
                  <a:lnTo>
                    <a:pt x="351370" y="102260"/>
                  </a:lnTo>
                  <a:lnTo>
                    <a:pt x="345071" y="92557"/>
                  </a:lnTo>
                  <a:lnTo>
                    <a:pt x="329488" y="68516"/>
                  </a:lnTo>
                  <a:lnTo>
                    <a:pt x="304507" y="50977"/>
                  </a:lnTo>
                  <a:lnTo>
                    <a:pt x="304507" y="143560"/>
                  </a:lnTo>
                  <a:lnTo>
                    <a:pt x="300799" y="163423"/>
                  </a:lnTo>
                  <a:lnTo>
                    <a:pt x="290690" y="179666"/>
                  </a:lnTo>
                  <a:lnTo>
                    <a:pt x="275704" y="190614"/>
                  </a:lnTo>
                  <a:lnTo>
                    <a:pt x="257378" y="194627"/>
                  </a:lnTo>
                  <a:lnTo>
                    <a:pt x="239052" y="190627"/>
                  </a:lnTo>
                  <a:lnTo>
                    <a:pt x="224066" y="179679"/>
                  </a:lnTo>
                  <a:lnTo>
                    <a:pt x="213944" y="163449"/>
                  </a:lnTo>
                  <a:lnTo>
                    <a:pt x="210235" y="143560"/>
                  </a:lnTo>
                  <a:lnTo>
                    <a:pt x="213944" y="123748"/>
                  </a:lnTo>
                  <a:lnTo>
                    <a:pt x="224066" y="107530"/>
                  </a:lnTo>
                  <a:lnTo>
                    <a:pt x="239052" y="96583"/>
                  </a:lnTo>
                  <a:lnTo>
                    <a:pt x="257378" y="92557"/>
                  </a:lnTo>
                  <a:lnTo>
                    <a:pt x="275704" y="96570"/>
                  </a:lnTo>
                  <a:lnTo>
                    <a:pt x="290690" y="107518"/>
                  </a:lnTo>
                  <a:lnTo>
                    <a:pt x="300799" y="123723"/>
                  </a:lnTo>
                  <a:lnTo>
                    <a:pt x="304507" y="143560"/>
                  </a:lnTo>
                  <a:lnTo>
                    <a:pt x="304507" y="50977"/>
                  </a:lnTo>
                  <a:lnTo>
                    <a:pt x="297053" y="45732"/>
                  </a:lnTo>
                  <a:lnTo>
                    <a:pt x="257378" y="37363"/>
                  </a:lnTo>
                  <a:lnTo>
                    <a:pt x="217690" y="45732"/>
                  </a:lnTo>
                  <a:lnTo>
                    <a:pt x="185242" y="68516"/>
                  </a:lnTo>
                  <a:lnTo>
                    <a:pt x="163347" y="102260"/>
                  </a:lnTo>
                  <a:lnTo>
                    <a:pt x="155308" y="143510"/>
                  </a:lnTo>
                  <a:lnTo>
                    <a:pt x="163347" y="184873"/>
                  </a:lnTo>
                  <a:lnTo>
                    <a:pt x="185242" y="218655"/>
                  </a:lnTo>
                  <a:lnTo>
                    <a:pt x="217690" y="241427"/>
                  </a:lnTo>
                  <a:lnTo>
                    <a:pt x="257378" y="249783"/>
                  </a:lnTo>
                  <a:lnTo>
                    <a:pt x="297053" y="241439"/>
                  </a:lnTo>
                  <a:lnTo>
                    <a:pt x="329488" y="218668"/>
                  </a:lnTo>
                  <a:lnTo>
                    <a:pt x="345059" y="194627"/>
                  </a:lnTo>
                  <a:lnTo>
                    <a:pt x="351370" y="184886"/>
                  </a:lnTo>
                  <a:lnTo>
                    <a:pt x="359397" y="143510"/>
                  </a:lnTo>
                  <a:close/>
                </a:path>
                <a:path w="1261109" h="333375">
                  <a:moveTo>
                    <a:pt x="563803" y="119684"/>
                  </a:moveTo>
                  <a:lnTo>
                    <a:pt x="484949" y="119684"/>
                  </a:lnTo>
                  <a:lnTo>
                    <a:pt x="484949" y="174802"/>
                  </a:lnTo>
                  <a:lnTo>
                    <a:pt x="508889" y="174802"/>
                  </a:lnTo>
                  <a:lnTo>
                    <a:pt x="508889" y="185940"/>
                  </a:lnTo>
                  <a:lnTo>
                    <a:pt x="501942" y="189674"/>
                  </a:lnTo>
                  <a:lnTo>
                    <a:pt x="494512" y="192392"/>
                  </a:lnTo>
                  <a:lnTo>
                    <a:pt x="486752" y="194068"/>
                  </a:lnTo>
                  <a:lnTo>
                    <a:pt x="478802" y="194627"/>
                  </a:lnTo>
                  <a:lnTo>
                    <a:pt x="457784" y="190627"/>
                  </a:lnTo>
                  <a:lnTo>
                    <a:pt x="440588" y="179679"/>
                  </a:lnTo>
                  <a:lnTo>
                    <a:pt x="428993" y="163449"/>
                  </a:lnTo>
                  <a:lnTo>
                    <a:pt x="424738" y="143560"/>
                  </a:lnTo>
                  <a:lnTo>
                    <a:pt x="428993" y="123723"/>
                  </a:lnTo>
                  <a:lnTo>
                    <a:pt x="440588" y="107518"/>
                  </a:lnTo>
                  <a:lnTo>
                    <a:pt x="457784" y="96570"/>
                  </a:lnTo>
                  <a:lnTo>
                    <a:pt x="478802" y="92557"/>
                  </a:lnTo>
                  <a:lnTo>
                    <a:pt x="489216" y="93510"/>
                  </a:lnTo>
                  <a:lnTo>
                    <a:pt x="499122" y="96304"/>
                  </a:lnTo>
                  <a:lnTo>
                    <a:pt x="508266" y="100838"/>
                  </a:lnTo>
                  <a:lnTo>
                    <a:pt x="516420" y="107048"/>
                  </a:lnTo>
                  <a:lnTo>
                    <a:pt x="521754" y="111937"/>
                  </a:lnTo>
                  <a:lnTo>
                    <a:pt x="558850" y="71221"/>
                  </a:lnTo>
                  <a:lnTo>
                    <a:pt x="518998" y="44843"/>
                  </a:lnTo>
                  <a:lnTo>
                    <a:pt x="478802" y="37363"/>
                  </a:lnTo>
                  <a:lnTo>
                    <a:pt x="436435" y="45732"/>
                  </a:lnTo>
                  <a:lnTo>
                    <a:pt x="401802" y="68516"/>
                  </a:lnTo>
                  <a:lnTo>
                    <a:pt x="378421" y="102260"/>
                  </a:lnTo>
                  <a:lnTo>
                    <a:pt x="369849" y="143510"/>
                  </a:lnTo>
                  <a:lnTo>
                    <a:pt x="378421" y="184873"/>
                  </a:lnTo>
                  <a:lnTo>
                    <a:pt x="401802" y="218655"/>
                  </a:lnTo>
                  <a:lnTo>
                    <a:pt x="436435" y="241427"/>
                  </a:lnTo>
                  <a:lnTo>
                    <a:pt x="478802" y="249783"/>
                  </a:lnTo>
                  <a:lnTo>
                    <a:pt x="486448" y="249529"/>
                  </a:lnTo>
                  <a:lnTo>
                    <a:pt x="494004" y="248767"/>
                  </a:lnTo>
                  <a:lnTo>
                    <a:pt x="501484" y="247484"/>
                  </a:lnTo>
                  <a:lnTo>
                    <a:pt x="508889" y="245668"/>
                  </a:lnTo>
                  <a:lnTo>
                    <a:pt x="508889" y="246075"/>
                  </a:lnTo>
                  <a:lnTo>
                    <a:pt x="563803" y="246075"/>
                  </a:lnTo>
                  <a:lnTo>
                    <a:pt x="563803" y="119684"/>
                  </a:lnTo>
                  <a:close/>
                </a:path>
                <a:path w="1261109" h="333375">
                  <a:moveTo>
                    <a:pt x="972146" y="38684"/>
                  </a:moveTo>
                  <a:lnTo>
                    <a:pt x="783844" y="38684"/>
                  </a:lnTo>
                  <a:lnTo>
                    <a:pt x="783844" y="100761"/>
                  </a:lnTo>
                  <a:lnTo>
                    <a:pt x="845566" y="100761"/>
                  </a:lnTo>
                  <a:lnTo>
                    <a:pt x="845566" y="246468"/>
                  </a:lnTo>
                  <a:lnTo>
                    <a:pt x="910704" y="246468"/>
                  </a:lnTo>
                  <a:lnTo>
                    <a:pt x="910704" y="100761"/>
                  </a:lnTo>
                  <a:lnTo>
                    <a:pt x="972146" y="100761"/>
                  </a:lnTo>
                  <a:lnTo>
                    <a:pt x="972146" y="38684"/>
                  </a:lnTo>
                  <a:close/>
                </a:path>
                <a:path w="1261109" h="333375">
                  <a:moveTo>
                    <a:pt x="1260500" y="333133"/>
                  </a:moveTo>
                  <a:lnTo>
                    <a:pt x="1135888" y="0"/>
                  </a:lnTo>
                  <a:lnTo>
                    <a:pt x="1024039" y="0"/>
                  </a:lnTo>
                  <a:lnTo>
                    <a:pt x="932459" y="245668"/>
                  </a:lnTo>
                  <a:lnTo>
                    <a:pt x="1000264" y="245668"/>
                  </a:lnTo>
                  <a:lnTo>
                    <a:pt x="1079817" y="43561"/>
                  </a:lnTo>
                  <a:lnTo>
                    <a:pt x="1192707" y="333133"/>
                  </a:lnTo>
                  <a:lnTo>
                    <a:pt x="1260500" y="333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55712" y="6347823"/>
              <a:ext cx="204076" cy="21242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607479" y="6008077"/>
              <a:ext cx="297815" cy="302895"/>
            </a:xfrm>
            <a:custGeom>
              <a:avLst/>
              <a:gdLst/>
              <a:ahLst/>
              <a:cxnLst/>
              <a:rect l="l" t="t" r="r" b="b"/>
              <a:pathLst>
                <a:path w="297815" h="302895">
                  <a:moveTo>
                    <a:pt x="276634" y="302376"/>
                  </a:moveTo>
                  <a:lnTo>
                    <a:pt x="176744" y="218093"/>
                  </a:lnTo>
                  <a:lnTo>
                    <a:pt x="39841" y="267537"/>
                  </a:lnTo>
                  <a:lnTo>
                    <a:pt x="77797" y="165058"/>
                  </a:lnTo>
                  <a:lnTo>
                    <a:pt x="0" y="80408"/>
                  </a:lnTo>
                  <a:lnTo>
                    <a:pt x="110219" y="103172"/>
                  </a:lnTo>
                  <a:lnTo>
                    <a:pt x="164243" y="0"/>
                  </a:lnTo>
                  <a:lnTo>
                    <a:pt x="216299" y="140091"/>
                  </a:lnTo>
                  <a:lnTo>
                    <a:pt x="297621" y="169301"/>
                  </a:lnTo>
                  <a:lnTo>
                    <a:pt x="236506" y="194472"/>
                  </a:lnTo>
                  <a:lnTo>
                    <a:pt x="276634" y="302376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5382" y="6155472"/>
              <a:ext cx="95914" cy="824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12671" y="6001020"/>
              <a:ext cx="100095" cy="8603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662607" y="6540527"/>
            <a:ext cx="1144905" cy="194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500"/>
              </a:lnSpc>
              <a:spcBef>
                <a:spcPts val="130"/>
              </a:spcBef>
            </a:pPr>
            <a:r>
              <a:rPr sz="450" spc="25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450" dirty="0">
                <a:solidFill>
                  <a:srgbClr val="FFFFFF"/>
                </a:solidFill>
                <a:latin typeface="Arial MT"/>
                <a:cs typeface="Arial MT"/>
              </a:rPr>
              <a:t>epa</a:t>
            </a:r>
            <a:r>
              <a:rPr sz="450" spc="1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-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4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450" spc="-16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450" spc="1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spc="-229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450" spc="35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450" spc="-6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450" spc="4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450" spc="-5" dirty="0">
                <a:solidFill>
                  <a:srgbClr val="FFFFFF"/>
                </a:solidFill>
                <a:latin typeface="Arial MT"/>
                <a:cs typeface="Arial MT"/>
              </a:rPr>
              <a:t>ini</a:t>
            </a:r>
            <a:r>
              <a:rPr sz="450" spc="-3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450" spc="-9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450" spc="-4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50" spc="-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450" spc="-4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450" spc="-25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450" spc="1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45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50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450" spc="1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450" spc="-10" dirty="0">
                <a:solidFill>
                  <a:srgbClr val="FFFFFF"/>
                </a:solidFill>
                <a:latin typeface="Arial MT"/>
                <a:cs typeface="Arial MT"/>
              </a:rPr>
              <a:t> l</a:t>
            </a:r>
            <a:r>
              <a:rPr sz="450" spc="1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450">
              <a:latin typeface="Arial MT"/>
              <a:cs typeface="Arial MT"/>
            </a:endParaRPr>
          </a:p>
          <a:p>
            <a:pPr marL="12700">
              <a:lnSpc>
                <a:spcPts val="800"/>
              </a:lnSpc>
            </a:pPr>
            <a:r>
              <a:rPr sz="700" spc="-25" dirty="0">
                <a:solidFill>
                  <a:srgbClr val="FFFFFF"/>
                </a:solidFill>
                <a:latin typeface="Arial MT"/>
                <a:cs typeface="Arial MT"/>
              </a:rPr>
              <a:t>Defensoría</a:t>
            </a:r>
            <a:r>
              <a:rPr sz="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7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dirty="0">
                <a:solidFill>
                  <a:srgbClr val="FFFFFF"/>
                </a:solidFill>
                <a:latin typeface="Arial MT"/>
                <a:cs typeface="Arial MT"/>
              </a:rPr>
              <a:t>Espacio</a:t>
            </a:r>
            <a:r>
              <a:rPr sz="7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700" spc="-110" dirty="0">
                <a:solidFill>
                  <a:srgbClr val="FFFFFF"/>
                </a:solidFill>
                <a:latin typeface="Arial MT"/>
                <a:cs typeface="Arial MT"/>
              </a:rPr>
              <a:t>Pcúobli</a:t>
            </a:r>
            <a:endParaRPr sz="700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2692" y="5899403"/>
            <a:ext cx="1391412" cy="812292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6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3117" y="977835"/>
            <a:ext cx="3063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C00000"/>
                </a:solidFill>
                <a:latin typeface="Calibri Light"/>
                <a:cs typeface="Calibri Light"/>
              </a:rPr>
              <a:t>KIT</a:t>
            </a:r>
            <a:r>
              <a:rPr sz="1800" spc="-6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DEMOS:</a:t>
            </a:r>
            <a:r>
              <a:rPr sz="1800" spc="-7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Caja</a:t>
            </a:r>
            <a:r>
              <a:rPr sz="1800" spc="-6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dirty="0">
                <a:solidFill>
                  <a:srgbClr val="C00000"/>
                </a:solidFill>
                <a:latin typeface="Calibri Light"/>
                <a:cs typeface="Calibri Light"/>
              </a:rPr>
              <a:t>de</a:t>
            </a:r>
            <a:r>
              <a:rPr sz="1800" spc="-65" dirty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sz="1800" spc="-20" dirty="0">
                <a:solidFill>
                  <a:srgbClr val="C00000"/>
                </a:solidFill>
                <a:latin typeface="Calibri Light"/>
                <a:cs typeface="Calibri Light"/>
              </a:rPr>
              <a:t>herramientas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603" y="1392323"/>
            <a:ext cx="3608070" cy="3681729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220"/>
              </a:spcBef>
            </a:pP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1.</a:t>
            </a:r>
            <a:r>
              <a:rPr sz="16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Objetivos</a:t>
            </a:r>
            <a:endParaRPr sz="1600">
              <a:latin typeface="Calibri"/>
              <a:cs typeface="Calibri"/>
            </a:endParaRPr>
          </a:p>
          <a:p>
            <a:pPr marL="12700" marR="5080" indent="-635" algn="just">
              <a:lnSpc>
                <a:spcPct val="100000"/>
              </a:lnSpc>
              <a:spcBef>
                <a:spcPts val="780"/>
              </a:spcBef>
            </a:pP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Estructuración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DEMOS </a:t>
            </a:r>
            <a:r>
              <a:rPr sz="1100" spc="-10" dirty="0">
                <a:latin typeface="Calibri"/>
                <a:cs typeface="Calibri"/>
              </a:rPr>
              <a:t>se </a:t>
            </a:r>
            <a:r>
              <a:rPr sz="1100" spc="-5" dirty="0">
                <a:latin typeface="Calibri"/>
                <a:cs typeface="Calibri"/>
              </a:rPr>
              <a:t>resume </a:t>
            </a:r>
            <a:r>
              <a:rPr sz="1100" dirty="0">
                <a:latin typeface="Calibri"/>
                <a:cs typeface="Calibri"/>
              </a:rPr>
              <a:t>en el KIT </a:t>
            </a:r>
            <a:r>
              <a:rPr sz="1100" spc="-5" dirty="0">
                <a:latin typeface="Calibri"/>
                <a:cs typeface="Calibri"/>
              </a:rPr>
              <a:t>DEMOS que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entregará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proponentes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agrupa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conjunto </a:t>
            </a:r>
            <a:r>
              <a:rPr sz="1100" spc="-5" dirty="0">
                <a:latin typeface="Calibri"/>
                <a:cs typeface="Calibri"/>
              </a:rPr>
              <a:t>de formatos, </a:t>
            </a:r>
            <a:r>
              <a:rPr sz="1100" spc="-10" dirty="0">
                <a:latin typeface="Calibri"/>
                <a:cs typeface="Calibri"/>
              </a:rPr>
              <a:t>listas </a:t>
            </a:r>
            <a:r>
              <a:rPr sz="1100" spc="-5" dirty="0">
                <a:latin typeface="Calibri"/>
                <a:cs typeface="Calibri"/>
              </a:rPr>
              <a:t>de chequeo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fichas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formato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Excel, así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referencias normativas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metodológicas </a:t>
            </a:r>
            <a:r>
              <a:rPr sz="1100" spc="-5" dirty="0">
                <a:latin typeface="Calibri"/>
                <a:cs typeface="Calibri"/>
              </a:rPr>
              <a:t>para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proceso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estructuración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propuestas.</a:t>
            </a:r>
            <a:endParaRPr sz="1100">
              <a:latin typeface="Calibri"/>
              <a:cs typeface="Calibri"/>
            </a:endParaRPr>
          </a:p>
          <a:p>
            <a:pPr marL="13335" marR="5080" indent="-635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10" dirty="0">
                <a:latin typeface="Calibri"/>
                <a:cs typeface="Calibri"/>
              </a:rPr>
              <a:t>propósito </a:t>
            </a:r>
            <a:r>
              <a:rPr sz="1100" spc="-5" dirty="0">
                <a:latin typeface="Calibri"/>
                <a:cs typeface="Calibri"/>
              </a:rPr>
              <a:t>del Kit </a:t>
            </a:r>
            <a:r>
              <a:rPr sz="1100" spc="-10" dirty="0">
                <a:latin typeface="Calibri"/>
                <a:cs typeface="Calibri"/>
              </a:rPr>
              <a:t>DEMOS </a:t>
            </a:r>
            <a:r>
              <a:rPr sz="1100" spc="-5" dirty="0">
                <a:latin typeface="Calibri"/>
                <a:cs typeface="Calibri"/>
              </a:rPr>
              <a:t>es brindar </a:t>
            </a:r>
            <a:r>
              <a:rPr sz="1100" spc="-10" dirty="0">
                <a:latin typeface="Calibri"/>
                <a:cs typeface="Calibri"/>
              </a:rPr>
              <a:t>insumos </a:t>
            </a:r>
            <a:r>
              <a:rPr sz="1100" spc="-5" dirty="0">
                <a:latin typeface="Calibri"/>
                <a:cs typeface="Calibri"/>
              </a:rPr>
              <a:t>que faciliten 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realización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expediente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sintetice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información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estratégica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propuesta;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</a:t>
            </a:r>
            <a:r>
              <a:rPr sz="1100" spc="-5" dirty="0">
                <a:latin typeface="Calibri"/>
                <a:cs typeface="Calibri"/>
              </a:rPr>
              <a:t> base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dicho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expediente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identificarán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claridad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todos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aspectos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misma </a:t>
            </a:r>
            <a:r>
              <a:rPr sz="1100" spc="-10" dirty="0">
                <a:latin typeface="Calibri"/>
                <a:cs typeface="Calibri"/>
              </a:rPr>
              <a:t>que </a:t>
            </a:r>
            <a:r>
              <a:rPr sz="1100" spc="-5" dirty="0">
                <a:latin typeface="Calibri"/>
                <a:cs typeface="Calibri"/>
              </a:rPr>
              <a:t>serán objeto </a:t>
            </a:r>
            <a:r>
              <a:rPr sz="1100" spc="-10" dirty="0">
                <a:latin typeface="Calibri"/>
                <a:cs typeface="Calibri"/>
              </a:rPr>
              <a:t>de </a:t>
            </a:r>
            <a:r>
              <a:rPr sz="1100" spc="-5" dirty="0">
                <a:latin typeface="Calibri"/>
                <a:cs typeface="Calibri"/>
              </a:rPr>
              <a:t>seguimiento técnico, jurídico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financiero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DADEP.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Kit DEMOS se desarrolló </a:t>
            </a:r>
            <a:r>
              <a:rPr sz="1100" spc="-10" dirty="0">
                <a:latin typeface="Calibri"/>
                <a:cs typeface="Calibri"/>
              </a:rPr>
              <a:t>para </a:t>
            </a:r>
            <a:r>
              <a:rPr sz="1100" spc="-5" dirty="0">
                <a:latin typeface="Calibri"/>
                <a:cs typeface="Calibri"/>
              </a:rPr>
              <a:t>cumplir con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5" dirty="0">
                <a:latin typeface="Calibri"/>
                <a:cs typeface="Calibri"/>
              </a:rPr>
              <a:t>funciones 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</a:t>
            </a:r>
            <a:r>
              <a:rPr sz="1100" dirty="0">
                <a:latin typeface="Calibri"/>
                <a:cs typeface="Calibri"/>
              </a:rPr>
              <a:t> caja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herramientas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formulación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propuestas, </a:t>
            </a:r>
            <a:r>
              <a:rPr sz="1100" dirty="0">
                <a:latin typeface="Calibri"/>
                <a:cs typeface="Calibri"/>
              </a:rPr>
              <a:t>e </a:t>
            </a:r>
            <a:r>
              <a:rPr sz="1100" spc="-5" dirty="0">
                <a:latin typeface="Calibri"/>
                <a:cs typeface="Calibri"/>
              </a:rPr>
              <a:t>incluye también una síntesis del marco legal del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aprovechamiento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económico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Bogotá,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así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definiciones técnicas, un modelo de </a:t>
            </a:r>
            <a:r>
              <a:rPr sz="1100" spc="-10" dirty="0">
                <a:latin typeface="Calibri"/>
                <a:cs typeface="Calibri"/>
              </a:rPr>
              <a:t>financiamiento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batería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indicadores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técnicos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financieros.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0282" y="1945894"/>
            <a:ext cx="3656329" cy="27650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8840" y="6091428"/>
            <a:ext cx="2639567" cy="76657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7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0190" y="1535162"/>
            <a:ext cx="16554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2.</a:t>
            </a:r>
            <a:r>
              <a:rPr sz="1600" spc="-15" dirty="0">
                <a:solidFill>
                  <a:srgbClr val="C00000"/>
                </a:solidFill>
                <a:latin typeface="Calibri"/>
                <a:cs typeface="Calibri"/>
              </a:rPr>
              <a:t> Marco </a:t>
            </a:r>
            <a:r>
              <a:rPr sz="1600" spc="-10" dirty="0">
                <a:solidFill>
                  <a:srgbClr val="C00000"/>
                </a:solidFill>
                <a:latin typeface="Calibri"/>
                <a:cs typeface="Calibri"/>
              </a:rPr>
              <a:t>normativo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052" y="5113007"/>
            <a:ext cx="9109075" cy="1745614"/>
            <a:chOff x="35052" y="5113007"/>
            <a:chExt cx="9109075" cy="174561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58840" y="6091427"/>
              <a:ext cx="2639567" cy="7665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2" y="5113007"/>
              <a:ext cx="9108947" cy="107438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25345" y="2060861"/>
            <a:ext cx="62865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latin typeface="Symbol"/>
                <a:cs typeface="Symbol"/>
              </a:rPr>
              <a:t></a:t>
            </a:r>
            <a:endParaRPr sz="6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5345" y="4101760"/>
            <a:ext cx="62865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latin typeface="Symbol"/>
                <a:cs typeface="Symbol"/>
              </a:rPr>
              <a:t></a:t>
            </a:r>
            <a:endParaRPr sz="600">
              <a:latin typeface="Symbol"/>
              <a:cs typeface="Symbo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42010" y="2078334"/>
            <a:ext cx="1235075" cy="97155"/>
            <a:chOff x="842010" y="2078334"/>
            <a:chExt cx="1235075" cy="9715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2010" y="2078334"/>
              <a:ext cx="978863" cy="969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4104" y="2078334"/>
              <a:ext cx="302497" cy="96933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2010" y="4119753"/>
            <a:ext cx="1366519" cy="9604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38123" y="2272569"/>
            <a:ext cx="3697604" cy="194310"/>
            <a:chOff x="738123" y="2272569"/>
            <a:chExt cx="3697604" cy="19431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8123" y="2272569"/>
              <a:ext cx="508075" cy="9693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9946" y="2272569"/>
              <a:ext cx="3235269" cy="9693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8123" y="2369503"/>
              <a:ext cx="569750" cy="96933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738123" y="2563370"/>
            <a:ext cx="3700779" cy="678815"/>
            <a:chOff x="738123" y="2563370"/>
            <a:chExt cx="3700779" cy="678815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8123" y="2563370"/>
              <a:ext cx="3699589" cy="969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123" y="2660307"/>
              <a:ext cx="3700470" cy="19386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8123" y="2854172"/>
              <a:ext cx="3048481" cy="9693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48062" y="2854172"/>
              <a:ext cx="686860" cy="9693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8123" y="2951111"/>
              <a:ext cx="3699736" cy="1942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8123" y="3144977"/>
              <a:ext cx="989357" cy="9693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738123" y="3338842"/>
            <a:ext cx="3704590" cy="678815"/>
            <a:chOff x="738123" y="3338842"/>
            <a:chExt cx="3704590" cy="678815"/>
          </a:xfrm>
        </p:grpSpPr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8123" y="3338842"/>
              <a:ext cx="826360" cy="9693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0431" y="3338842"/>
              <a:ext cx="2918089" cy="9693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8123" y="3435781"/>
              <a:ext cx="3703994" cy="19386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8123" y="3629647"/>
              <a:ext cx="307265" cy="9693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6843" y="3629647"/>
              <a:ext cx="3427345" cy="969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38123" y="3726577"/>
              <a:ext cx="3699589" cy="9693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8123" y="3823512"/>
              <a:ext cx="3698341" cy="969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38123" y="3920451"/>
              <a:ext cx="1194719" cy="96927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738123" y="4314055"/>
            <a:ext cx="3702685" cy="677545"/>
            <a:chOff x="738123" y="4314055"/>
            <a:chExt cx="3702685" cy="677545"/>
          </a:xfrm>
        </p:grpSpPr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8123" y="4314055"/>
              <a:ext cx="3699589" cy="9693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38123" y="4410989"/>
              <a:ext cx="2817642" cy="9693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16414" y="4410989"/>
              <a:ext cx="514540" cy="9693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984477" y="4410989"/>
              <a:ext cx="453372" cy="9693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8123" y="4507928"/>
              <a:ext cx="3697827" cy="19386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8123" y="4701793"/>
              <a:ext cx="1631727" cy="969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31378" y="4701793"/>
              <a:ext cx="2105746" cy="9693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38123" y="4798725"/>
              <a:ext cx="3702232" cy="9693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38123" y="4895659"/>
              <a:ext cx="2618521" cy="9544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4796067" y="1991908"/>
            <a:ext cx="6286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latin typeface="Symbol"/>
                <a:cs typeface="Symbol"/>
              </a:rPr>
              <a:t></a:t>
            </a:r>
            <a:endParaRPr sz="65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796067" y="2577989"/>
            <a:ext cx="6286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latin typeface="Symbol"/>
                <a:cs typeface="Symbol"/>
              </a:rPr>
              <a:t></a:t>
            </a:r>
            <a:endParaRPr sz="650">
              <a:latin typeface="Symbol"/>
              <a:cs typeface="Symbo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771644" y="2014727"/>
            <a:ext cx="1428115" cy="186690"/>
            <a:chOff x="4771644" y="2014727"/>
            <a:chExt cx="1428115" cy="186690"/>
          </a:xfrm>
        </p:grpSpPr>
        <p:pic>
          <p:nvPicPr>
            <p:cNvPr id="45" name="object 4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808767" y="2103615"/>
              <a:ext cx="1390368" cy="9723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771644" y="2014727"/>
              <a:ext cx="158496" cy="77724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4768596" y="2570988"/>
            <a:ext cx="1321435" cy="216535"/>
            <a:chOff x="4768596" y="2570988"/>
            <a:chExt cx="1321435" cy="216535"/>
          </a:xfrm>
        </p:grpSpPr>
        <p:pic>
          <p:nvPicPr>
            <p:cNvPr id="48" name="object 4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808767" y="2690583"/>
              <a:ext cx="1280755" cy="9635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768596" y="2570988"/>
              <a:ext cx="158496" cy="79248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4808842" y="2298611"/>
            <a:ext cx="3710940" cy="194945"/>
            <a:chOff x="4808842" y="2298611"/>
            <a:chExt cx="3710940" cy="194945"/>
          </a:xfrm>
        </p:grpSpPr>
        <p:pic>
          <p:nvPicPr>
            <p:cNvPr id="51" name="object 5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808842" y="2298611"/>
              <a:ext cx="620494" cy="9723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390375" y="2298611"/>
              <a:ext cx="3128987" cy="9723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808842" y="2395845"/>
              <a:ext cx="2647264" cy="97238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4808842" y="2884614"/>
            <a:ext cx="3714750" cy="584200"/>
            <a:chOff x="4808842" y="2884614"/>
            <a:chExt cx="3714750" cy="584200"/>
          </a:xfrm>
        </p:grpSpPr>
        <p:pic>
          <p:nvPicPr>
            <p:cNvPr id="55" name="object 5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808842" y="2884614"/>
              <a:ext cx="3708460" cy="19447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808842" y="3079090"/>
              <a:ext cx="2126653" cy="9723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895947" y="3079090"/>
              <a:ext cx="1627247" cy="9723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808842" y="3176328"/>
              <a:ext cx="3711480" cy="19447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808842" y="3371176"/>
              <a:ext cx="3384585" cy="9723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155127" y="3371176"/>
              <a:ext cx="355765" cy="97234"/>
            </a:xfrm>
            <a:prstGeom prst="rect">
              <a:avLst/>
            </a:prstGeom>
          </p:spPr>
        </p:pic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62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0190" y="1535162"/>
            <a:ext cx="18694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3.</a:t>
            </a:r>
            <a:r>
              <a:rPr sz="16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Definiciones</a:t>
            </a:r>
            <a:r>
              <a:rPr sz="16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y siglas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8840" y="6091428"/>
            <a:ext cx="2639567" cy="76657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35204" y="2084479"/>
            <a:ext cx="3716654" cy="389255"/>
            <a:chOff x="735204" y="2084479"/>
            <a:chExt cx="3716654" cy="3892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5204" y="2084479"/>
              <a:ext cx="3004679" cy="972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204" y="2181712"/>
              <a:ext cx="3712967" cy="972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04" y="2278944"/>
              <a:ext cx="2518269" cy="972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3315" y="2278945"/>
              <a:ext cx="1237945" cy="972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204" y="2376182"/>
              <a:ext cx="482800" cy="97227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35204" y="2570645"/>
            <a:ext cx="2891155" cy="194945"/>
            <a:chOff x="735204" y="2570645"/>
            <a:chExt cx="2891155" cy="19494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5204" y="2570645"/>
              <a:ext cx="888668" cy="972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5204" y="2667876"/>
              <a:ext cx="2890607" cy="9723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735204" y="2862709"/>
            <a:ext cx="3716020" cy="680720"/>
            <a:chOff x="735204" y="2862709"/>
            <a:chExt cx="3716020" cy="68072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5204" y="2862709"/>
              <a:ext cx="1491727" cy="972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5204" y="2959942"/>
              <a:ext cx="3710314" cy="19445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5204" y="3154413"/>
              <a:ext cx="3713847" cy="1944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5204" y="3348875"/>
              <a:ext cx="1307946" cy="972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00787" y="3348875"/>
              <a:ext cx="2450257" cy="972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5204" y="3446106"/>
              <a:ext cx="726921" cy="97231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735204" y="3640571"/>
            <a:ext cx="3714115" cy="292100"/>
            <a:chOff x="735204" y="3640571"/>
            <a:chExt cx="3714115" cy="292100"/>
          </a:xfrm>
        </p:grpSpPr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5204" y="3640571"/>
              <a:ext cx="2064724" cy="9722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5204" y="3737803"/>
              <a:ext cx="3713847" cy="972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5204" y="3835036"/>
              <a:ext cx="3563529" cy="97226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735204" y="4029506"/>
            <a:ext cx="3710304" cy="389255"/>
            <a:chOff x="735204" y="4029506"/>
            <a:chExt cx="3710304" cy="389255"/>
          </a:xfrm>
        </p:grpSpPr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5204" y="4029506"/>
              <a:ext cx="833029" cy="9722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5204" y="4126737"/>
              <a:ext cx="275880" cy="9722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65111" y="4126737"/>
              <a:ext cx="3301052" cy="9722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27626" y="4126737"/>
              <a:ext cx="217741" cy="9722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35204" y="4223969"/>
              <a:ext cx="3709427" cy="9723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5204" y="4321200"/>
              <a:ext cx="2284677" cy="972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63151" y="4321200"/>
              <a:ext cx="79577" cy="972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02940" y="4321200"/>
              <a:ext cx="1220999" cy="97231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735204" y="4515665"/>
            <a:ext cx="2807970" cy="389255"/>
            <a:chOff x="735204" y="4515665"/>
            <a:chExt cx="2807970" cy="389255"/>
          </a:xfrm>
        </p:grpSpPr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5204" y="4515665"/>
              <a:ext cx="1618178" cy="9722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5204" y="4612898"/>
              <a:ext cx="1760536" cy="9722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5204" y="4710138"/>
              <a:ext cx="2807494" cy="9722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5204" y="4807369"/>
              <a:ext cx="2801377" cy="97227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735204" y="5001831"/>
            <a:ext cx="3716020" cy="487045"/>
            <a:chOff x="735204" y="5001831"/>
            <a:chExt cx="3716020" cy="487045"/>
          </a:xfrm>
        </p:grpSpPr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35204" y="5001831"/>
              <a:ext cx="78472" cy="9723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39472" y="5001831"/>
              <a:ext cx="2444951" cy="9723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246107" y="5001831"/>
              <a:ext cx="434746" cy="9723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35204" y="5099062"/>
              <a:ext cx="3712967" cy="9723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35204" y="5196294"/>
              <a:ext cx="693761" cy="9723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385128" y="5196294"/>
              <a:ext cx="3065688" cy="9723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35204" y="5293527"/>
              <a:ext cx="3711192" cy="9722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35204" y="5391128"/>
              <a:ext cx="953883" cy="97227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735204" y="5585599"/>
            <a:ext cx="3710940" cy="387350"/>
            <a:chOff x="735204" y="5585599"/>
            <a:chExt cx="3710940" cy="387350"/>
          </a:xfrm>
        </p:grpSpPr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35204" y="5585599"/>
              <a:ext cx="1086737" cy="9722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35204" y="5682830"/>
              <a:ext cx="1374125" cy="9722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070790" y="5682830"/>
              <a:ext cx="2375096" cy="9722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35204" y="5780062"/>
              <a:ext cx="3691745" cy="9722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35204" y="5877293"/>
              <a:ext cx="2254832" cy="95262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832603" y="2060448"/>
            <a:ext cx="3698747" cy="3189731"/>
          </a:xfrm>
          <a:prstGeom prst="rect">
            <a:avLst/>
          </a:prstGeom>
        </p:spPr>
      </p:pic>
      <p:grpSp>
        <p:nvGrpSpPr>
          <p:cNvPr id="54" name="Grupo 53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55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380" y="3429000"/>
            <a:ext cx="3681983" cy="19311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380" y="2060448"/>
            <a:ext cx="3672827" cy="12466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4608" y="2325623"/>
            <a:ext cx="3608831" cy="7757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2603" y="2060448"/>
            <a:ext cx="370331" cy="1417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58840" y="6091428"/>
            <a:ext cx="2639567" cy="76657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0190" y="1535162"/>
            <a:ext cx="18694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BEBEBE"/>
                </a:solidFill>
                <a:latin typeface="Calibri"/>
                <a:cs typeface="Calibri"/>
              </a:rPr>
              <a:t>3.</a:t>
            </a:r>
            <a:r>
              <a:rPr sz="1600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BEBEBE"/>
                </a:solidFill>
                <a:latin typeface="Calibri"/>
                <a:cs typeface="Calibri"/>
              </a:rPr>
              <a:t>Definiciones</a:t>
            </a:r>
            <a:r>
              <a:rPr sz="1600" spc="-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BEBEBE"/>
                </a:solidFill>
                <a:latin typeface="Calibri"/>
                <a:cs typeface="Calibri"/>
              </a:rPr>
              <a:t>y siglas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0190" y="1535162"/>
            <a:ext cx="30073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4. </a:t>
            </a:r>
            <a:r>
              <a:rPr spc="-10" dirty="0">
                <a:solidFill>
                  <a:srgbClr val="C00000"/>
                </a:solidFill>
              </a:rPr>
              <a:t>Documentos</a:t>
            </a:r>
            <a:r>
              <a:rPr spc="1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solicitud</a:t>
            </a:r>
            <a:r>
              <a:rPr spc="-1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creación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8840" y="6091428"/>
            <a:ext cx="2639567" cy="7665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0190" y="2019943"/>
            <a:ext cx="3559810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marR="5080" indent="-228600" algn="just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Certificado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existencia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representación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legal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persona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jurídica</a:t>
            </a:r>
            <a:r>
              <a:rPr sz="1100" dirty="0">
                <a:latin typeface="Calibri"/>
                <a:cs typeface="Calibri"/>
              </a:rPr>
              <a:t> cuya </a:t>
            </a:r>
            <a:r>
              <a:rPr sz="1100" spc="-10" dirty="0">
                <a:latin typeface="Calibri"/>
                <a:cs typeface="Calibri"/>
              </a:rPr>
              <a:t>fecha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expedición </a:t>
            </a:r>
            <a:r>
              <a:rPr sz="1100" dirty="0">
                <a:latin typeface="Calibri"/>
                <a:cs typeface="Calibri"/>
              </a:rPr>
              <a:t>sea </a:t>
            </a:r>
            <a:r>
              <a:rPr sz="1100" spc="-5" dirty="0">
                <a:latin typeface="Calibri"/>
                <a:cs typeface="Calibri"/>
              </a:rPr>
              <a:t>inferior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 </a:t>
            </a:r>
            <a:r>
              <a:rPr sz="1100" dirty="0">
                <a:latin typeface="Calibri"/>
                <a:cs typeface="Calibri"/>
              </a:rPr>
              <a:t>(1) mes y </a:t>
            </a:r>
            <a:r>
              <a:rPr sz="1100" spc="-5" dirty="0">
                <a:latin typeface="Calibri"/>
                <a:cs typeface="Calibri"/>
              </a:rPr>
              <a:t>autorización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órgano respectivo si así </a:t>
            </a:r>
            <a:r>
              <a:rPr sz="1100" spc="-15" dirty="0">
                <a:latin typeface="Calibri"/>
                <a:cs typeface="Calibri"/>
              </a:rPr>
              <a:t>lo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requieren.</a:t>
            </a:r>
            <a:endParaRPr sz="1100">
              <a:latin typeface="Calibri"/>
              <a:cs typeface="Calibri"/>
            </a:endParaRPr>
          </a:p>
          <a:p>
            <a:pPr marL="240665" marR="5080" indent="-228600" algn="just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Poder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debidamente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otorgado</a:t>
            </a:r>
            <a:r>
              <a:rPr sz="1100" spc="-5" dirty="0">
                <a:latin typeface="Calibri"/>
                <a:cs typeface="Calibri"/>
              </a:rPr>
              <a:t> por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persona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jurídica,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donde se faculte de manera expresa para </a:t>
            </a:r>
            <a:r>
              <a:rPr sz="1100" spc="-10" dirty="0">
                <a:latin typeface="Calibri"/>
                <a:cs typeface="Calibri"/>
              </a:rPr>
              <a:t>la solicitud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creación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cuando</a:t>
            </a:r>
            <a:r>
              <a:rPr sz="1100" spc="-5" dirty="0">
                <a:latin typeface="Calibri"/>
                <a:cs typeface="Calibri"/>
              </a:rPr>
              <a:t> 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actúe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mediante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apoderado.</a:t>
            </a:r>
            <a:endParaRPr sz="1100">
              <a:latin typeface="Calibri"/>
              <a:cs typeface="Calibri"/>
            </a:endParaRPr>
          </a:p>
          <a:p>
            <a:pPr marL="241300" indent="-228600" algn="just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Estatutos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persona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jurídica.</a:t>
            </a:r>
            <a:endParaRPr sz="1100">
              <a:latin typeface="Calibri"/>
              <a:cs typeface="Calibri"/>
            </a:endParaRPr>
          </a:p>
          <a:p>
            <a:pPr marL="241300" marR="5080" indent="-229235" algn="just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Copia del </a:t>
            </a:r>
            <a:r>
              <a:rPr sz="1100" spc="-10" dirty="0">
                <a:latin typeface="Calibri"/>
                <a:cs typeface="Calibri"/>
              </a:rPr>
              <a:t>documento </a:t>
            </a:r>
            <a:r>
              <a:rPr sz="1100" spc="-5" dirty="0">
                <a:latin typeface="Calibri"/>
                <a:cs typeface="Calibri"/>
              </a:rPr>
              <a:t>de identificación del representante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legal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persona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jurídica.</a:t>
            </a:r>
            <a:endParaRPr sz="1100">
              <a:latin typeface="Calibri"/>
              <a:cs typeface="Calibri"/>
            </a:endParaRPr>
          </a:p>
          <a:p>
            <a:pPr marL="240665" marR="6350" indent="-228600" algn="just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Capacidad legal del representante legal para manejar 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cuantía proyectada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la propuesta preliminar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10" dirty="0">
                <a:latin typeface="Calibri"/>
                <a:cs typeface="Calibri"/>
              </a:rPr>
              <a:t>DEMOS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deberá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reflejada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estatutos.</a:t>
            </a:r>
            <a:endParaRPr sz="1100">
              <a:latin typeface="Calibri"/>
              <a:cs typeface="Calibri"/>
            </a:endParaRPr>
          </a:p>
          <a:p>
            <a:pPr marL="241300" marR="6350" indent="-228600" algn="just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Certificado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Inspección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Vigilancia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Control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expedida </a:t>
            </a:r>
            <a:r>
              <a:rPr sz="1100" dirty="0">
                <a:latin typeface="Calibri"/>
                <a:cs typeface="Calibri"/>
              </a:rPr>
              <a:t> por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Dirección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Vigilancia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Control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Personas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Jurídicas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ánimo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lucro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</a:t>
            </a:r>
            <a:r>
              <a:rPr sz="1100" spc="-5" dirty="0">
                <a:latin typeface="Calibri"/>
                <a:cs typeface="Calibri"/>
              </a:rPr>
              <a:t> Alcaldía</a:t>
            </a:r>
            <a:r>
              <a:rPr sz="1100" dirty="0">
                <a:latin typeface="Calibri"/>
                <a:cs typeface="Calibri"/>
              </a:rPr>
              <a:t> Mayor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Bogotá.</a:t>
            </a:r>
            <a:endParaRPr sz="1100">
              <a:latin typeface="Calibri"/>
              <a:cs typeface="Calibri"/>
            </a:endParaRPr>
          </a:p>
          <a:p>
            <a:pPr marL="241300" marR="5715" indent="-229235" algn="just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Certificado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antecedentes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disciplinarios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representante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legal.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60727" y="2019943"/>
            <a:ext cx="3559810" cy="1200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marR="6985" indent="-228600" algn="just">
              <a:lnSpc>
                <a:spcPct val="100000"/>
              </a:lnSpc>
              <a:spcBef>
                <a:spcPts val="105"/>
              </a:spcBef>
              <a:buAutoNum type="arabicPeriod" startAt="8"/>
              <a:tabLst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Certificados de la Procuraduría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la Nación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Personería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Bogotá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D.C.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representante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legal.</a:t>
            </a:r>
            <a:endParaRPr sz="1100">
              <a:latin typeface="Calibri"/>
              <a:cs typeface="Calibri"/>
            </a:endParaRPr>
          </a:p>
          <a:p>
            <a:pPr marL="240665" marR="5080" indent="-228600" algn="just">
              <a:lnSpc>
                <a:spcPct val="100000"/>
              </a:lnSpc>
              <a:buAutoNum type="arabicPeriod" startAt="8"/>
              <a:tabLst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Certificado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Antecedentes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Fiscales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</a:t>
            </a:r>
            <a:r>
              <a:rPr sz="1100" spc="-5" dirty="0">
                <a:latin typeface="Calibri"/>
                <a:cs typeface="Calibri"/>
              </a:rPr>
              <a:t> Contraloría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Nación </a:t>
            </a:r>
            <a:r>
              <a:rPr sz="1100" spc="-10" dirty="0">
                <a:latin typeface="Calibri"/>
                <a:cs typeface="Calibri"/>
              </a:rPr>
              <a:t>tanto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persona jurídica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representante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legal.</a:t>
            </a:r>
            <a:endParaRPr sz="1100">
              <a:latin typeface="Calibri"/>
              <a:cs typeface="Calibri"/>
            </a:endParaRPr>
          </a:p>
          <a:p>
            <a:pPr marL="240665" marR="6350" indent="-228600" algn="just">
              <a:lnSpc>
                <a:spcPct val="100000"/>
              </a:lnSpc>
              <a:buAutoNum type="arabicPeriod" startAt="8"/>
              <a:tabLst>
                <a:tab pos="241300" algn="l"/>
              </a:tabLst>
            </a:pPr>
            <a:r>
              <a:rPr sz="1100" dirty="0">
                <a:latin typeface="Calibri"/>
                <a:cs typeface="Calibri"/>
              </a:rPr>
              <a:t>De </a:t>
            </a:r>
            <a:r>
              <a:rPr sz="1100" spc="-5" dirty="0">
                <a:latin typeface="Calibri"/>
                <a:cs typeface="Calibri"/>
              </a:rPr>
              <a:t>igual manera </a:t>
            </a:r>
            <a:r>
              <a:rPr sz="1100" spc="-10" dirty="0">
                <a:latin typeface="Calibri"/>
                <a:cs typeface="Calibri"/>
              </a:rPr>
              <a:t>Certificados </a:t>
            </a:r>
            <a:r>
              <a:rPr sz="1100" spc="-5" dirty="0">
                <a:latin typeface="Calibri"/>
                <a:cs typeface="Calibri"/>
              </a:rPr>
              <a:t>de Antecedentes Judiciales </a:t>
            </a:r>
            <a:r>
              <a:rPr sz="1100" dirty="0">
                <a:latin typeface="Calibri"/>
                <a:cs typeface="Calibri"/>
              </a:rPr>
              <a:t> expedidos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Policía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Nacional.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7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0528" y="2257044"/>
            <a:ext cx="1952243" cy="117652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507991" y="2257044"/>
            <a:ext cx="3954779" cy="3556000"/>
            <a:chOff x="4507991" y="2257044"/>
            <a:chExt cx="3954779" cy="3556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7991" y="2257044"/>
              <a:ext cx="1952243" cy="11765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33899" y="3462527"/>
              <a:ext cx="1936991" cy="11536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0527" y="3462527"/>
              <a:ext cx="1943099" cy="11521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33899" y="4658868"/>
              <a:ext cx="1926336" cy="11536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10527" y="4658868"/>
              <a:ext cx="1952243" cy="115366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31093" y="1615400"/>
            <a:ext cx="7757159" cy="4055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Una </a:t>
            </a:r>
            <a:r>
              <a:rPr sz="1100" dirty="0">
                <a:latin typeface="Calibri"/>
                <a:cs typeface="Calibri"/>
              </a:rPr>
              <a:t>vez </a:t>
            </a:r>
            <a:r>
              <a:rPr sz="1100" spc="-10" dirty="0">
                <a:latin typeface="Calibri"/>
                <a:cs typeface="Calibri"/>
              </a:rPr>
              <a:t>identificado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Sector DEMOS </a:t>
            </a:r>
            <a:r>
              <a:rPr sz="1100" spc="-10" dirty="0">
                <a:latin typeface="Calibri"/>
                <a:cs typeface="Calibri"/>
              </a:rPr>
              <a:t>se </a:t>
            </a:r>
            <a:r>
              <a:rPr sz="1100" spc="-5" dirty="0">
                <a:latin typeface="Calibri"/>
                <a:cs typeface="Calibri"/>
              </a:rPr>
              <a:t>debe realizar la caracterización general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contexto urbano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socioeconómico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mismo,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teniendo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cuenta los principales aspectos sociales, culturales, </a:t>
            </a:r>
            <a:r>
              <a:rPr sz="1100" spc="-10" dirty="0">
                <a:latin typeface="Calibri"/>
                <a:cs typeface="Calibri"/>
              </a:rPr>
              <a:t>económicos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urbanísticos que se consideren significativos. Se deben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contemplar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menos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siguientes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aspectos: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760"/>
              </a:spcBef>
              <a:buFont typeface="Arial MT"/>
              <a:buChar char="•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Aspectos</a:t>
            </a:r>
            <a:r>
              <a:rPr sz="12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sociales</a:t>
            </a:r>
            <a:r>
              <a:rPr sz="12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culturales</a:t>
            </a:r>
            <a:endParaRPr sz="1200">
              <a:latin typeface="Calibri"/>
              <a:cs typeface="Calibri"/>
            </a:endParaRPr>
          </a:p>
          <a:p>
            <a:pPr marL="187325" marR="4684395" indent="-17526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Imagen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social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sector: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factores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identidad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(sector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comercial,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cultural,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gastronómico,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etc.)</a:t>
            </a:r>
            <a:endParaRPr sz="1200">
              <a:latin typeface="Calibri"/>
              <a:cs typeface="Calibri"/>
            </a:endParaRPr>
          </a:p>
          <a:p>
            <a:pPr marL="187325" marR="4679315" indent="-17526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Oferta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5" dirty="0">
                <a:latin typeface="Calibri"/>
                <a:cs typeface="Calibri"/>
              </a:rPr>
              <a:t>servicios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sociales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(equipamientos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culturales,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recreativos,</a:t>
            </a:r>
            <a:r>
              <a:rPr sz="1200" dirty="0">
                <a:latin typeface="Calibri"/>
                <a:cs typeface="Calibri"/>
              </a:rPr>
              <a:t> de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salud)especificando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su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escala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impacto.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Presencia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 </a:t>
            </a:r>
            <a:r>
              <a:rPr sz="1200" spc="-5" dirty="0">
                <a:latin typeface="Calibri"/>
                <a:cs typeface="Calibri"/>
              </a:rPr>
              <a:t>localización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0" dirty="0">
                <a:latin typeface="Calibri"/>
                <a:cs typeface="Calibri"/>
              </a:rPr>
              <a:t> ventas </a:t>
            </a:r>
            <a:r>
              <a:rPr sz="1200" spc="-5" dirty="0">
                <a:latin typeface="Calibri"/>
                <a:cs typeface="Calibri"/>
              </a:rPr>
              <a:t>informales</a:t>
            </a:r>
            <a:endParaRPr sz="1200">
              <a:latin typeface="Calibri"/>
              <a:cs typeface="Calibri"/>
            </a:endParaRPr>
          </a:p>
          <a:p>
            <a:pPr marL="184785" marR="4712970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Presencia </a:t>
            </a:r>
            <a:r>
              <a:rPr sz="1200" dirty="0">
                <a:latin typeface="Calibri"/>
                <a:cs typeface="Calibri"/>
              </a:rPr>
              <a:t>de población </a:t>
            </a:r>
            <a:r>
              <a:rPr sz="1200" spc="-5" dirty="0">
                <a:latin typeface="Calibri"/>
                <a:cs typeface="Calibri"/>
              </a:rPr>
              <a:t>vulnerable (habitantes </a:t>
            </a:r>
            <a:r>
              <a:rPr sz="1200" spc="-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calle,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explotación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menores,</a:t>
            </a:r>
            <a:r>
              <a:rPr sz="1200" spc="-10" dirty="0">
                <a:latin typeface="Calibri"/>
                <a:cs typeface="Calibri"/>
              </a:rPr>
              <a:t> etc.)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Lugares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críticos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ocurrencia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delitos</a:t>
            </a:r>
            <a:endParaRPr sz="1200">
              <a:latin typeface="Calibri"/>
              <a:cs typeface="Calibri"/>
            </a:endParaRPr>
          </a:p>
          <a:p>
            <a:pPr marL="184785" marR="4803775" indent="-17272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Eventos </a:t>
            </a:r>
            <a:r>
              <a:rPr sz="1200" spc="-5" dirty="0">
                <a:latin typeface="Calibri"/>
                <a:cs typeface="Calibri"/>
              </a:rPr>
              <a:t>culturales periódicos </a:t>
            </a:r>
            <a:r>
              <a:rPr sz="1200" dirty="0">
                <a:latin typeface="Calibri"/>
                <a:cs typeface="Calibri"/>
              </a:rPr>
              <a:t>y </a:t>
            </a:r>
            <a:r>
              <a:rPr sz="1200" spc="-5" dirty="0">
                <a:latin typeface="Calibri"/>
                <a:cs typeface="Calibri"/>
              </a:rPr>
              <a:t>programados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espacios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públicos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15" dirty="0">
                <a:latin typeface="Calibri"/>
                <a:cs typeface="Calibri"/>
              </a:rPr>
              <a:t>Valores </a:t>
            </a:r>
            <a:r>
              <a:rPr sz="1200" spc="-5" dirty="0">
                <a:latin typeface="Calibri"/>
                <a:cs typeface="Calibri"/>
              </a:rPr>
              <a:t>históricos </a:t>
            </a:r>
            <a:r>
              <a:rPr sz="1200" dirty="0">
                <a:latin typeface="Calibri"/>
                <a:cs typeface="Calibri"/>
              </a:rPr>
              <a:t>y </a:t>
            </a:r>
            <a:r>
              <a:rPr sz="1200" spc="-5" dirty="0">
                <a:latin typeface="Calibri"/>
                <a:cs typeface="Calibri"/>
              </a:rPr>
              <a:t>culturales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sector</a:t>
            </a:r>
            <a:endParaRPr sz="1200">
              <a:latin typeface="Calibri"/>
              <a:cs typeface="Calibri"/>
            </a:endParaRPr>
          </a:p>
          <a:p>
            <a:pPr marL="184785" marR="4764405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Patrimonio histórico: </a:t>
            </a:r>
            <a:r>
              <a:rPr sz="1200" spc="-10" dirty="0">
                <a:latin typeface="Calibri"/>
                <a:cs typeface="Calibri"/>
              </a:rPr>
              <a:t>arquitectónico, </a:t>
            </a:r>
            <a:r>
              <a:rPr sz="1200" spc="-5" dirty="0">
                <a:latin typeface="Calibri"/>
                <a:cs typeface="Calibri"/>
              </a:rPr>
              <a:t>artístico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</a:t>
            </a:r>
            <a:r>
              <a:rPr sz="1200" spc="-5" dirty="0">
                <a:latin typeface="Calibri"/>
                <a:cs typeface="Calibri"/>
              </a:rPr>
              <a:t> urbanístico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31092" y="1243021"/>
            <a:ext cx="3982085" cy="296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5. </a:t>
            </a:r>
            <a:r>
              <a:rPr spc="-10" dirty="0">
                <a:solidFill>
                  <a:srgbClr val="C00000"/>
                </a:solidFill>
              </a:rPr>
              <a:t>Componentes</a:t>
            </a:r>
            <a:r>
              <a:rPr spc="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spc="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caracterización</a:t>
            </a:r>
            <a:r>
              <a:rPr spc="-5" dirty="0">
                <a:solidFill>
                  <a:srgbClr val="C00000"/>
                </a:solidFill>
              </a:rPr>
              <a:t> del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15" dirty="0">
                <a:solidFill>
                  <a:srgbClr val="C00000"/>
                </a:solidFill>
              </a:rPr>
              <a:t>contexto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>
                <a:solidFill>
                  <a:srgbClr val="C00000"/>
                </a:solidFill>
              </a:rPr>
              <a:t>1</a:t>
            </a:r>
            <a:endParaRPr sz="10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31092" y="1655720"/>
            <a:ext cx="3474085" cy="3766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0" indent="-216535">
              <a:lnSpc>
                <a:spcPct val="100000"/>
              </a:lnSpc>
              <a:spcBef>
                <a:spcPts val="105"/>
              </a:spcBef>
              <a:buClr>
                <a:srgbClr val="C00000"/>
              </a:buClr>
              <a:buFont typeface="Wingdings"/>
              <a:buChar char=""/>
              <a:tabLst>
                <a:tab pos="229235" algn="l"/>
              </a:tabLst>
            </a:pPr>
            <a:r>
              <a:rPr sz="1400" spc="-15" dirty="0">
                <a:solidFill>
                  <a:srgbClr val="C00000"/>
                </a:solidFill>
                <a:latin typeface="Calibri"/>
                <a:cs typeface="Calibri"/>
              </a:rPr>
              <a:t>Para</a:t>
            </a:r>
            <a:r>
              <a:rPr sz="14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la</a:t>
            </a:r>
            <a:r>
              <a:rPr sz="14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ciudad: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urbanísticos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y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sociales</a:t>
            </a:r>
            <a:endParaRPr sz="1400">
              <a:latin typeface="Calibri"/>
              <a:cs typeface="Calibri"/>
            </a:endParaRPr>
          </a:p>
          <a:p>
            <a:pPr marL="233679" marR="11430" indent="-158750">
              <a:lnSpc>
                <a:spcPct val="100000"/>
              </a:lnSpc>
              <a:spcBef>
                <a:spcPts val="1015"/>
              </a:spcBef>
              <a:buClr>
                <a:srgbClr val="000000"/>
              </a:buClr>
              <a:buAutoNum type="arabicPeriod"/>
              <a:tabLst>
                <a:tab pos="214629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Generación 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recursos </a:t>
            </a:r>
            <a:r>
              <a:rPr sz="1100" spc="-5" dirty="0">
                <a:latin typeface="Calibri"/>
                <a:cs typeface="Calibri"/>
              </a:rPr>
              <a:t>para la sostenibilidad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espacio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</a:t>
            </a:r>
            <a:endParaRPr sz="1100">
              <a:latin typeface="Calibri"/>
              <a:cs typeface="Calibri"/>
            </a:endParaRPr>
          </a:p>
          <a:p>
            <a:pPr marL="201930" marR="320040" indent="-1270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14629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Vinculación de la comunidad </a:t>
            </a:r>
            <a:r>
              <a:rPr sz="1100" dirty="0">
                <a:latin typeface="Calibri"/>
                <a:cs typeface="Calibri"/>
              </a:rPr>
              <a:t>en el </a:t>
            </a:r>
            <a:r>
              <a:rPr sz="1100" spc="-5" dirty="0">
                <a:latin typeface="Calibri"/>
                <a:cs typeface="Calibri"/>
              </a:rPr>
              <a:t>mantenimiento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preservación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público.</a:t>
            </a:r>
            <a:endParaRPr sz="1100">
              <a:latin typeface="Calibri"/>
              <a:cs typeface="Calibri"/>
            </a:endParaRPr>
          </a:p>
          <a:p>
            <a:pPr marL="201930" marR="5080" indent="-1270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14629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Promoción de la movilidad sostenible </a:t>
            </a:r>
            <a:r>
              <a:rPr sz="1100" dirty="0">
                <a:latin typeface="Calibri"/>
                <a:cs typeface="Calibri"/>
              </a:rPr>
              <a:t>mediante el </a:t>
            </a:r>
            <a:r>
              <a:rPr sz="1100" spc="-5" dirty="0">
                <a:latin typeface="Calibri"/>
                <a:cs typeface="Calibri"/>
              </a:rPr>
              <a:t>énfasis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la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caminabilidad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 uso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bicicleta.</a:t>
            </a:r>
            <a:endParaRPr sz="1100">
              <a:latin typeface="Calibri"/>
              <a:cs typeface="Calibri"/>
            </a:endParaRPr>
          </a:p>
          <a:p>
            <a:pPr marL="213995" indent="-13906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14629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Activación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espacios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públicos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subutilizados</a:t>
            </a:r>
            <a:endParaRPr sz="1100">
              <a:latin typeface="Calibri"/>
              <a:cs typeface="Calibri"/>
            </a:endParaRPr>
          </a:p>
          <a:p>
            <a:pPr marL="234315" marR="16510" indent="-15875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14629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Mejoramiento </a:t>
            </a:r>
            <a:r>
              <a:rPr sz="1100" spc="-5" dirty="0">
                <a:latin typeface="Calibri"/>
                <a:cs typeface="Calibri"/>
              </a:rPr>
              <a:t>de la calidad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espacio urbano </a:t>
            </a:r>
            <a:r>
              <a:rPr sz="1100" dirty="0">
                <a:latin typeface="Calibri"/>
                <a:cs typeface="Calibri"/>
              </a:rPr>
              <a:t>mediante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C00000"/>
                </a:solidFill>
                <a:latin typeface="Calibri"/>
                <a:cs typeface="Calibri"/>
              </a:rPr>
              <a:t>placemaking</a:t>
            </a:r>
            <a:r>
              <a:rPr sz="11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urbanismo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táctico.</a:t>
            </a:r>
            <a:endParaRPr sz="1100">
              <a:latin typeface="Calibri"/>
              <a:cs typeface="Calibri"/>
            </a:endParaRPr>
          </a:p>
          <a:p>
            <a:pPr marL="201930" marR="95885" indent="-1270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15265" algn="l"/>
              </a:tabLst>
            </a:pPr>
            <a:r>
              <a:rPr sz="1100" spc="-5" dirty="0">
                <a:latin typeface="Calibri"/>
                <a:cs typeface="Calibri"/>
              </a:rPr>
              <a:t>Mejoramiento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mobiliario </a:t>
            </a:r>
            <a:r>
              <a:rPr sz="1100" spc="-5" dirty="0">
                <a:latin typeface="Calibri"/>
                <a:cs typeface="Calibri"/>
              </a:rPr>
              <a:t>para garantizar la apropia-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ción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el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debido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público.</a:t>
            </a:r>
            <a:endParaRPr sz="1100">
              <a:latin typeface="Calibri"/>
              <a:cs typeface="Calibri"/>
            </a:endParaRPr>
          </a:p>
          <a:p>
            <a:pPr marL="214629" indent="-139065">
              <a:lnSpc>
                <a:spcPct val="100000"/>
              </a:lnSpc>
              <a:spcBef>
                <a:spcPts val="475"/>
              </a:spcBef>
              <a:buAutoNum type="arabicPeriod"/>
              <a:tabLst>
                <a:tab pos="214629" algn="l"/>
              </a:tabLst>
            </a:pPr>
            <a:r>
              <a:rPr sz="1100" spc="-5" dirty="0">
                <a:latin typeface="Calibri"/>
                <a:cs typeface="Calibri"/>
              </a:rPr>
              <a:t>Promoción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estrategias</a:t>
            </a:r>
            <a:r>
              <a:rPr sz="11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cultura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ciudadana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201930" marR="73660" indent="-1270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14629" algn="l"/>
              </a:tabLst>
            </a:pPr>
            <a:r>
              <a:rPr sz="1100" spc="-5" dirty="0">
                <a:latin typeface="Calibri"/>
                <a:cs typeface="Calibri"/>
              </a:rPr>
              <a:t>Conformación de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redes de seguridad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vigilancia </a:t>
            </a:r>
            <a:r>
              <a:rPr sz="1100" dirty="0">
                <a:latin typeface="Calibri"/>
                <a:cs typeface="Calibri"/>
              </a:rPr>
              <a:t>perma-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nente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público.</a:t>
            </a:r>
            <a:endParaRPr sz="1100">
              <a:latin typeface="Calibri"/>
              <a:cs typeface="Calibri"/>
            </a:endParaRPr>
          </a:p>
          <a:p>
            <a:pPr marL="214629" indent="-1397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15265" algn="l"/>
              </a:tabLst>
            </a:pPr>
            <a:r>
              <a:rPr sz="1100" spc="-5" dirty="0">
                <a:latin typeface="Calibri"/>
                <a:cs typeface="Calibri"/>
              </a:rPr>
              <a:t>Desarrollo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soluciones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innovación</a:t>
            </a:r>
            <a:r>
              <a:rPr sz="11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urbanística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266065" marR="159385" indent="-19113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85115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Inclusión 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población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vulnerable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la sostenibilidad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los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1092" y="1229000"/>
            <a:ext cx="24307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1.2.</a:t>
            </a:r>
            <a:r>
              <a:rPr spc="-1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Beneficios</a:t>
            </a:r>
            <a:r>
              <a:rPr spc="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spc="-1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los</a:t>
            </a:r>
            <a:r>
              <a:rPr spc="-1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DEMOS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78908" y="1447800"/>
            <a:ext cx="3602735" cy="20421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78908" y="3552444"/>
            <a:ext cx="3602062" cy="204520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806063" y="5619043"/>
            <a:ext cx="17894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Ejemplos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imágenes</a:t>
            </a:r>
            <a:r>
              <a:rPr sz="700" spc="3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deseadas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DEMOS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Calle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93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9818" y="1545322"/>
            <a:ext cx="3303270" cy="5435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700"/>
              </a:spcBef>
              <a:buClr>
                <a:srgbClr val="C00000"/>
              </a:buClr>
              <a:buFont typeface="Arial MT"/>
              <a:buChar char="•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Aspectos</a:t>
            </a:r>
            <a:r>
              <a:rPr sz="12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económicos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spc="-5" dirty="0">
                <a:latin typeface="Calibri"/>
                <a:cs typeface="Calibri"/>
              </a:rPr>
              <a:t>Información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económica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mapas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0" dirty="0">
                <a:latin typeface="Calibri"/>
                <a:cs typeface="Calibri"/>
              </a:rPr>
              <a:t> referencia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sobre: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9818" y="2246362"/>
            <a:ext cx="3310254" cy="2783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325" marR="78105" indent="-175260" algn="just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Actividades </a:t>
            </a:r>
            <a:r>
              <a:rPr sz="1200" spc="-5" dirty="0">
                <a:latin typeface="Calibri"/>
                <a:cs typeface="Calibri"/>
              </a:rPr>
              <a:t>económicas </a:t>
            </a:r>
            <a:r>
              <a:rPr sz="1200" dirty="0">
                <a:latin typeface="Calibri"/>
                <a:cs typeface="Calibri"/>
              </a:rPr>
              <a:t>del </a:t>
            </a:r>
            <a:r>
              <a:rPr sz="1200" spc="-20" dirty="0">
                <a:latin typeface="Calibri"/>
                <a:cs typeface="Calibri"/>
              </a:rPr>
              <a:t>sector, </a:t>
            </a:r>
            <a:r>
              <a:rPr sz="1200" spc="-5" dirty="0">
                <a:latin typeface="Calibri"/>
                <a:cs typeface="Calibri"/>
              </a:rPr>
              <a:t>especificando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tipos de actividad, </a:t>
            </a:r>
            <a:r>
              <a:rPr sz="1200" spc="-5" dirty="0">
                <a:latin typeface="Calibri"/>
                <a:cs typeface="Calibri"/>
              </a:rPr>
              <a:t>número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5" dirty="0">
                <a:latin typeface="Calibri"/>
                <a:cs typeface="Calibri"/>
              </a:rPr>
              <a:t>establecimientos </a:t>
            </a:r>
            <a:r>
              <a:rPr sz="1200" dirty="0">
                <a:latin typeface="Calibri"/>
                <a:cs typeface="Calibri"/>
              </a:rPr>
              <a:t>y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localización.</a:t>
            </a:r>
            <a:endParaRPr sz="1200">
              <a:latin typeface="Calibri"/>
              <a:cs typeface="Calibri"/>
            </a:endParaRPr>
          </a:p>
          <a:p>
            <a:pPr marL="184785" marR="6985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Actividades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económicas</a:t>
            </a:r>
            <a:r>
              <a:rPr sz="1200" dirty="0">
                <a:latin typeface="Calibri"/>
                <a:cs typeface="Calibri"/>
              </a:rPr>
              <a:t> actuales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autorizadas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en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espacios públicos </a:t>
            </a:r>
            <a:r>
              <a:rPr sz="1200" dirty="0">
                <a:latin typeface="Calibri"/>
                <a:cs typeface="Calibri"/>
              </a:rPr>
              <a:t>del </a:t>
            </a:r>
            <a:r>
              <a:rPr sz="1200" spc="-5" dirty="0">
                <a:latin typeface="Calibri"/>
                <a:cs typeface="Calibri"/>
              </a:rPr>
              <a:t>sector: ferias </a:t>
            </a:r>
            <a:r>
              <a:rPr sz="1200" dirty="0">
                <a:latin typeface="Calibri"/>
                <a:cs typeface="Calibri"/>
              </a:rPr>
              <a:t>y </a:t>
            </a:r>
            <a:r>
              <a:rPr sz="1200" spc="-5" dirty="0">
                <a:latin typeface="Calibri"/>
                <a:cs typeface="Calibri"/>
              </a:rPr>
              <a:t>exposiciones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comerciales,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food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trucks,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parqueos,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  <a:p>
            <a:pPr marL="184785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Precios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suelo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sector.</a:t>
            </a:r>
            <a:endParaRPr sz="1200">
              <a:latin typeface="Calibri"/>
              <a:cs typeface="Calibri"/>
            </a:endParaRPr>
          </a:p>
          <a:p>
            <a:pPr marL="184785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25" dirty="0">
                <a:latin typeface="Calibri"/>
                <a:cs typeface="Calibri"/>
              </a:rPr>
              <a:t>Tasa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desempleo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 </a:t>
            </a:r>
            <a:r>
              <a:rPr sz="1200" spc="-5" dirty="0">
                <a:latin typeface="Calibri"/>
                <a:cs typeface="Calibri"/>
              </a:rPr>
              <a:t>localidad.</a:t>
            </a:r>
            <a:endParaRPr sz="1200">
              <a:latin typeface="Calibri"/>
              <a:cs typeface="Calibri"/>
            </a:endParaRPr>
          </a:p>
          <a:p>
            <a:pPr marL="184785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Número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establecimientos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asociados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DEMOS.</a:t>
            </a:r>
            <a:endParaRPr sz="1200">
              <a:latin typeface="Calibri"/>
              <a:cs typeface="Calibri"/>
            </a:endParaRPr>
          </a:p>
          <a:p>
            <a:pPr marL="184785" marR="6350" indent="-172720" algn="just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Espacios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susceptibles</a:t>
            </a:r>
            <a:r>
              <a:rPr sz="1200" dirty="0">
                <a:latin typeface="Calibri"/>
                <a:cs typeface="Calibri"/>
              </a:rPr>
              <a:t> de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aprovechamiento </a:t>
            </a:r>
            <a:r>
              <a:rPr sz="1200" spc="-5" dirty="0">
                <a:latin typeface="Calibri"/>
                <a:cs typeface="Calibri"/>
              </a:rPr>
              <a:t> económico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especificando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área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15" dirty="0">
                <a:latin typeface="Calibri"/>
                <a:cs typeface="Calibri"/>
              </a:rPr>
              <a:t>utilizar,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tipo </a:t>
            </a:r>
            <a:r>
              <a:rPr sz="1200" spc="-10" dirty="0">
                <a:latin typeface="Calibri"/>
                <a:cs typeface="Calibri"/>
              </a:rPr>
              <a:t>de </a:t>
            </a:r>
            <a:r>
              <a:rPr sz="1200" spc="-5" dirty="0">
                <a:latin typeface="Calibri"/>
                <a:cs typeface="Calibri"/>
              </a:rPr>
              <a:t> actividad</a:t>
            </a:r>
            <a:r>
              <a:rPr sz="1200" dirty="0">
                <a:latin typeface="Calibri"/>
                <a:cs typeface="Calibri"/>
              </a:rPr>
              <a:t> de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aprovechamiento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estimativo </a:t>
            </a:r>
            <a:r>
              <a:rPr sz="1200" spc="-5" dirty="0">
                <a:latin typeface="Calibri"/>
                <a:cs typeface="Calibri"/>
              </a:rPr>
              <a:t> preliminar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ingresos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generar.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1864" y="1674876"/>
            <a:ext cx="1950706" cy="118262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526153" y="2901569"/>
            <a:ext cx="1957070" cy="2393315"/>
            <a:chOff x="4526153" y="2901569"/>
            <a:chExt cx="1957070" cy="23933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9328" y="2904744"/>
              <a:ext cx="1950706" cy="11531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27740" y="2903156"/>
              <a:ext cx="1953895" cy="1156970"/>
            </a:xfrm>
            <a:custGeom>
              <a:avLst/>
              <a:gdLst/>
              <a:ahLst/>
              <a:cxnLst/>
              <a:rect l="l" t="t" r="r" b="b"/>
              <a:pathLst>
                <a:path w="1953895" h="1156970">
                  <a:moveTo>
                    <a:pt x="0" y="0"/>
                  </a:moveTo>
                  <a:lnTo>
                    <a:pt x="1953895" y="0"/>
                  </a:lnTo>
                  <a:lnTo>
                    <a:pt x="1953895" y="1156843"/>
                  </a:lnTo>
                  <a:lnTo>
                    <a:pt x="0" y="115684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9328" y="4101083"/>
              <a:ext cx="1949907" cy="119329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528689" y="2904744"/>
            <a:ext cx="1957070" cy="2393315"/>
            <a:chOff x="6528689" y="2904744"/>
            <a:chExt cx="1957070" cy="239331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1864" y="2904744"/>
              <a:ext cx="1950427" cy="11521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31864" y="4094988"/>
              <a:ext cx="1950707" cy="119819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530276" y="4093400"/>
              <a:ext cx="1953895" cy="1202690"/>
            </a:xfrm>
            <a:custGeom>
              <a:avLst/>
              <a:gdLst/>
              <a:ahLst/>
              <a:cxnLst/>
              <a:rect l="l" t="t" r="r" b="b"/>
              <a:pathLst>
                <a:path w="1953895" h="1202689">
                  <a:moveTo>
                    <a:pt x="0" y="0"/>
                  </a:moveTo>
                  <a:lnTo>
                    <a:pt x="1953895" y="0"/>
                  </a:lnTo>
                  <a:lnTo>
                    <a:pt x="1953895" y="1202563"/>
                  </a:lnTo>
                  <a:lnTo>
                    <a:pt x="0" y="120256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526153" y="1654936"/>
            <a:ext cx="1957070" cy="1189355"/>
            <a:chOff x="4526153" y="1654936"/>
            <a:chExt cx="1957070" cy="118935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29328" y="1658111"/>
              <a:ext cx="1950719" cy="118099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27740" y="1656524"/>
              <a:ext cx="1953895" cy="1186180"/>
            </a:xfrm>
            <a:custGeom>
              <a:avLst/>
              <a:gdLst/>
              <a:ahLst/>
              <a:cxnLst/>
              <a:rect l="l" t="t" r="r" b="b"/>
              <a:pathLst>
                <a:path w="1953895" h="1186180">
                  <a:moveTo>
                    <a:pt x="0" y="0"/>
                  </a:moveTo>
                  <a:lnTo>
                    <a:pt x="1953895" y="0"/>
                  </a:lnTo>
                  <a:lnTo>
                    <a:pt x="1953895" y="1185799"/>
                  </a:lnTo>
                  <a:lnTo>
                    <a:pt x="0" y="118579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527740" y="1656524"/>
            <a:ext cx="634365" cy="168275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55"/>
              </a:spcBef>
            </a:pPr>
            <a:r>
              <a:rPr sz="500" b="1" spc="-5" dirty="0">
                <a:latin typeface="Arial"/>
                <a:cs typeface="Arial"/>
              </a:rPr>
              <a:t>Us</a:t>
            </a:r>
            <a:r>
              <a:rPr sz="500" b="1" dirty="0">
                <a:latin typeface="Arial"/>
                <a:cs typeface="Arial"/>
              </a:rPr>
              <a:t>os</a:t>
            </a:r>
            <a:r>
              <a:rPr sz="500" b="1" spc="-25" dirty="0">
                <a:latin typeface="Arial"/>
                <a:cs typeface="Arial"/>
              </a:rPr>
              <a:t> </a:t>
            </a:r>
            <a:r>
              <a:rPr sz="500" b="1" dirty="0">
                <a:latin typeface="Arial"/>
                <a:cs typeface="Arial"/>
              </a:rPr>
              <a:t>d</a:t>
            </a:r>
            <a:r>
              <a:rPr sz="500" b="1" spc="-5" dirty="0">
                <a:latin typeface="Arial"/>
                <a:cs typeface="Arial"/>
              </a:rPr>
              <a:t>e</a:t>
            </a:r>
            <a:r>
              <a:rPr sz="500" b="1" dirty="0">
                <a:latin typeface="Arial"/>
                <a:cs typeface="Arial"/>
              </a:rPr>
              <a:t>l</a:t>
            </a:r>
            <a:r>
              <a:rPr sz="500" b="1" spc="-20" dirty="0">
                <a:latin typeface="Arial"/>
                <a:cs typeface="Arial"/>
              </a:rPr>
              <a:t> </a:t>
            </a:r>
            <a:r>
              <a:rPr sz="500" b="1" spc="-5" dirty="0">
                <a:latin typeface="Arial"/>
                <a:cs typeface="Arial"/>
              </a:rPr>
              <a:t>s</a:t>
            </a:r>
            <a:r>
              <a:rPr sz="500" b="1" dirty="0">
                <a:latin typeface="Arial"/>
                <a:cs typeface="Arial"/>
              </a:rPr>
              <a:t>u</a:t>
            </a:r>
            <a:r>
              <a:rPr sz="500" b="1" spc="-5" dirty="0">
                <a:latin typeface="Arial"/>
                <a:cs typeface="Arial"/>
              </a:rPr>
              <a:t>e</a:t>
            </a:r>
            <a:r>
              <a:rPr sz="500" b="1" dirty="0">
                <a:latin typeface="Arial"/>
                <a:cs typeface="Arial"/>
              </a:rPr>
              <a:t>lo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31864" y="4094988"/>
            <a:ext cx="591820" cy="1752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01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95"/>
              </a:spcBef>
            </a:pPr>
            <a:r>
              <a:rPr sz="500" b="1" spc="-5" dirty="0">
                <a:latin typeface="Arial"/>
                <a:cs typeface="Arial"/>
              </a:rPr>
              <a:t>R</a:t>
            </a:r>
            <a:r>
              <a:rPr sz="500" b="1" dirty="0">
                <a:latin typeface="Arial"/>
                <a:cs typeface="Arial"/>
              </a:rPr>
              <a:t>uta</a:t>
            </a:r>
            <a:r>
              <a:rPr sz="500" b="1" spc="-25" dirty="0">
                <a:latin typeface="Arial"/>
                <a:cs typeface="Arial"/>
              </a:rPr>
              <a:t> </a:t>
            </a:r>
            <a:r>
              <a:rPr sz="500" b="1" dirty="0">
                <a:latin typeface="Arial"/>
                <a:cs typeface="Arial"/>
              </a:rPr>
              <a:t>tu</a:t>
            </a:r>
            <a:r>
              <a:rPr sz="500" b="1" spc="-5" dirty="0">
                <a:latin typeface="Arial"/>
                <a:cs typeface="Arial"/>
              </a:rPr>
              <a:t>r</a:t>
            </a:r>
            <a:r>
              <a:rPr sz="500" b="1" dirty="0">
                <a:latin typeface="Arial"/>
                <a:cs typeface="Arial"/>
              </a:rPr>
              <a:t>í</a:t>
            </a:r>
            <a:r>
              <a:rPr sz="500" b="1" spc="-5" dirty="0">
                <a:latin typeface="Arial"/>
                <a:cs typeface="Arial"/>
              </a:rPr>
              <a:t>s</a:t>
            </a:r>
            <a:r>
              <a:rPr sz="500" b="1" dirty="0">
                <a:latin typeface="Arial"/>
                <a:cs typeface="Arial"/>
              </a:rPr>
              <a:t>ti</a:t>
            </a:r>
            <a:r>
              <a:rPr sz="500" b="1" spc="-5" dirty="0">
                <a:latin typeface="Arial"/>
                <a:cs typeface="Arial"/>
              </a:rPr>
              <a:t>ca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631092" y="1243021"/>
            <a:ext cx="39820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5. </a:t>
            </a:r>
            <a:r>
              <a:rPr spc="-10" dirty="0"/>
              <a:t>Componentes</a:t>
            </a:r>
            <a:r>
              <a:rPr spc="20" dirty="0"/>
              <a:t> </a:t>
            </a:r>
            <a:r>
              <a:rPr spc="-5" dirty="0"/>
              <a:t>de</a:t>
            </a:r>
            <a:r>
              <a:rPr spc="5" dirty="0"/>
              <a:t> </a:t>
            </a:r>
            <a:r>
              <a:rPr spc="-10" dirty="0"/>
              <a:t>caracterización</a:t>
            </a:r>
            <a:r>
              <a:rPr spc="-5" dirty="0"/>
              <a:t> del</a:t>
            </a:r>
            <a:r>
              <a:rPr dirty="0"/>
              <a:t> </a:t>
            </a:r>
            <a:r>
              <a:rPr spc="-15" dirty="0"/>
              <a:t>contexto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31092" y="1499053"/>
            <a:ext cx="31750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" spc="-5" dirty="0">
                <a:solidFill>
                  <a:srgbClr val="BEBEBE"/>
                </a:solidFill>
                <a:latin typeface="Calibri"/>
                <a:cs typeface="Calibri"/>
              </a:rPr>
              <a:t>1</a:t>
            </a:r>
            <a:endParaRPr sz="100">
              <a:latin typeface="Calibri"/>
              <a:cs typeface="Calibri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22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9818" y="1538695"/>
            <a:ext cx="3310254" cy="325755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750"/>
              </a:spcBef>
              <a:buClr>
                <a:srgbClr val="C00000"/>
              </a:buClr>
              <a:buFont typeface="Arial MT"/>
              <a:buChar char="•"/>
              <a:tabLst>
                <a:tab pos="1854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Aspectos</a:t>
            </a:r>
            <a:r>
              <a:rPr sz="1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urbanísticos</a:t>
            </a:r>
            <a:endParaRPr sz="1200">
              <a:latin typeface="Calibri"/>
              <a:cs typeface="Calibri"/>
            </a:endParaRPr>
          </a:p>
          <a:p>
            <a:pPr marL="12700" marR="5715">
              <a:lnSpc>
                <a:spcPct val="100000"/>
              </a:lnSpc>
              <a:spcBef>
                <a:spcPts val="605"/>
              </a:spcBef>
            </a:pPr>
            <a:r>
              <a:rPr sz="1100" spc="-5" dirty="0">
                <a:latin typeface="Calibri"/>
                <a:cs typeface="Calibri"/>
              </a:rPr>
              <a:t>Información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relevante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mapas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referencia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POT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2022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Bogotá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considerando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siguientes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aspectos: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Mapa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Estructura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Ecológica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Principal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Mapa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Sistema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Movilidad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–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Transporte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Público.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Mapa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Sistema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Movilidad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 </a:t>
            </a:r>
            <a:r>
              <a:rPr sz="1100" spc="-5" dirty="0">
                <a:latin typeface="Calibri"/>
                <a:cs typeface="Calibri"/>
              </a:rPr>
              <a:t>Cicloinfraestructura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Rutas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transporte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Mapa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Estructura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Económica,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Creativa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Innovación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Planes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parciales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proyectados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 existen.</a:t>
            </a:r>
            <a:endParaRPr sz="11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Proyectos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aprobados</a:t>
            </a:r>
            <a:r>
              <a:rPr sz="1100" dirty="0">
                <a:latin typeface="Calibri"/>
                <a:cs typeface="Calibri"/>
              </a:rPr>
              <a:t> o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ejecución.</a:t>
            </a:r>
            <a:endParaRPr sz="11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Proyectos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infraestructura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transporte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aprobados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ejecución.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Mapa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Tratamientos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Urbanísticos.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26153" y="1654936"/>
            <a:ext cx="3956685" cy="1202690"/>
            <a:chOff x="4526153" y="1654936"/>
            <a:chExt cx="3956685" cy="12026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31865" y="1674875"/>
              <a:ext cx="1950706" cy="11826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9328" y="1658111"/>
              <a:ext cx="1950719" cy="118099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27740" y="1656524"/>
              <a:ext cx="1953895" cy="1186180"/>
            </a:xfrm>
            <a:custGeom>
              <a:avLst/>
              <a:gdLst/>
              <a:ahLst/>
              <a:cxnLst/>
              <a:rect l="l" t="t" r="r" b="b"/>
              <a:pathLst>
                <a:path w="1953895" h="1186180">
                  <a:moveTo>
                    <a:pt x="0" y="0"/>
                  </a:moveTo>
                  <a:lnTo>
                    <a:pt x="1953895" y="0"/>
                  </a:lnTo>
                  <a:lnTo>
                    <a:pt x="1953895" y="1185799"/>
                  </a:lnTo>
                  <a:lnTo>
                    <a:pt x="0" y="118579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29328" y="1658111"/>
              <a:ext cx="632460" cy="166370"/>
            </a:xfrm>
            <a:custGeom>
              <a:avLst/>
              <a:gdLst/>
              <a:ahLst/>
              <a:cxnLst/>
              <a:rect l="l" t="t" r="r" b="b"/>
              <a:pathLst>
                <a:path w="632460" h="166369">
                  <a:moveTo>
                    <a:pt x="632460" y="0"/>
                  </a:moveTo>
                  <a:lnTo>
                    <a:pt x="0" y="0"/>
                  </a:lnTo>
                  <a:lnTo>
                    <a:pt x="0" y="166115"/>
                  </a:lnTo>
                  <a:lnTo>
                    <a:pt x="632460" y="166115"/>
                  </a:lnTo>
                  <a:lnTo>
                    <a:pt x="632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29328" y="1658111"/>
              <a:ext cx="632460" cy="166370"/>
            </a:xfrm>
            <a:custGeom>
              <a:avLst/>
              <a:gdLst/>
              <a:ahLst/>
              <a:cxnLst/>
              <a:rect l="l" t="t" r="r" b="b"/>
              <a:pathLst>
                <a:path w="632460" h="166369">
                  <a:moveTo>
                    <a:pt x="0" y="0"/>
                  </a:moveTo>
                  <a:lnTo>
                    <a:pt x="632460" y="0"/>
                  </a:lnTo>
                  <a:lnTo>
                    <a:pt x="632460" y="166115"/>
                  </a:lnTo>
                  <a:lnTo>
                    <a:pt x="0" y="16611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620577" y="1707609"/>
            <a:ext cx="44640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5"/>
              </a:lnSpc>
            </a:pPr>
            <a:r>
              <a:rPr sz="500" b="1" spc="-5" dirty="0">
                <a:latin typeface="Arial"/>
                <a:cs typeface="Arial"/>
              </a:rPr>
              <a:t>Us</a:t>
            </a:r>
            <a:r>
              <a:rPr sz="500" b="1" dirty="0">
                <a:latin typeface="Arial"/>
                <a:cs typeface="Arial"/>
              </a:rPr>
              <a:t>os</a:t>
            </a:r>
            <a:r>
              <a:rPr sz="500" b="1" spc="-25" dirty="0">
                <a:latin typeface="Arial"/>
                <a:cs typeface="Arial"/>
              </a:rPr>
              <a:t> </a:t>
            </a:r>
            <a:r>
              <a:rPr sz="500" b="1" dirty="0">
                <a:latin typeface="Arial"/>
                <a:cs typeface="Arial"/>
              </a:rPr>
              <a:t>d</a:t>
            </a:r>
            <a:r>
              <a:rPr sz="500" b="1" spc="-5" dirty="0">
                <a:latin typeface="Arial"/>
                <a:cs typeface="Arial"/>
              </a:rPr>
              <a:t>e</a:t>
            </a:r>
            <a:r>
              <a:rPr sz="500" b="1" dirty="0">
                <a:latin typeface="Arial"/>
                <a:cs typeface="Arial"/>
              </a:rPr>
              <a:t>l</a:t>
            </a:r>
            <a:r>
              <a:rPr sz="500" b="1" spc="-20" dirty="0">
                <a:latin typeface="Arial"/>
                <a:cs typeface="Arial"/>
              </a:rPr>
              <a:t> </a:t>
            </a:r>
            <a:r>
              <a:rPr sz="500" b="1" spc="-5" dirty="0">
                <a:latin typeface="Arial"/>
                <a:cs typeface="Arial"/>
              </a:rPr>
              <a:t>s</a:t>
            </a:r>
            <a:r>
              <a:rPr sz="500" b="1" dirty="0">
                <a:latin typeface="Arial"/>
                <a:cs typeface="Arial"/>
              </a:rPr>
              <a:t>u</a:t>
            </a:r>
            <a:r>
              <a:rPr sz="500" b="1" spc="-5" dirty="0">
                <a:latin typeface="Arial"/>
                <a:cs typeface="Arial"/>
              </a:rPr>
              <a:t>e</a:t>
            </a:r>
            <a:r>
              <a:rPr sz="500" b="1" dirty="0">
                <a:latin typeface="Arial"/>
                <a:cs typeface="Arial"/>
              </a:rPr>
              <a:t>lo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500372" y="1597152"/>
            <a:ext cx="4164965" cy="3949065"/>
            <a:chOff x="4500372" y="1597152"/>
            <a:chExt cx="4164965" cy="394906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0372" y="1597152"/>
              <a:ext cx="4062983" cy="18300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9327" y="3461004"/>
              <a:ext cx="4135622" cy="208470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31092" y="1243021"/>
            <a:ext cx="39820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5. </a:t>
            </a:r>
            <a:r>
              <a:rPr spc="-10" dirty="0"/>
              <a:t>Componentes</a:t>
            </a:r>
            <a:r>
              <a:rPr spc="20" dirty="0"/>
              <a:t> </a:t>
            </a:r>
            <a:r>
              <a:rPr spc="-5" dirty="0"/>
              <a:t>de</a:t>
            </a:r>
            <a:r>
              <a:rPr spc="5" dirty="0"/>
              <a:t> </a:t>
            </a:r>
            <a:r>
              <a:rPr spc="-10" dirty="0"/>
              <a:t>caracterización</a:t>
            </a:r>
            <a:r>
              <a:rPr spc="-5" dirty="0"/>
              <a:t> del</a:t>
            </a:r>
            <a:r>
              <a:rPr dirty="0"/>
              <a:t> </a:t>
            </a:r>
            <a:r>
              <a:rPr spc="-15" dirty="0"/>
              <a:t>contexto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31092" y="1499053"/>
            <a:ext cx="31750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" spc="-5" dirty="0">
                <a:solidFill>
                  <a:srgbClr val="BEBEBE"/>
                </a:solidFill>
                <a:latin typeface="Calibri"/>
                <a:cs typeface="Calibri"/>
              </a:rPr>
              <a:t>1</a:t>
            </a:r>
            <a:endParaRPr sz="100">
              <a:latin typeface="Calibri"/>
              <a:cs typeface="Calibri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7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0411" y="1985772"/>
            <a:ext cx="3767327" cy="264774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52" y="5113007"/>
            <a:ext cx="9109075" cy="1701164"/>
            <a:chOff x="35052" y="5113007"/>
            <a:chExt cx="9109075" cy="170116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52" y="5113007"/>
              <a:ext cx="9108947" cy="107438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17886" y="1467482"/>
            <a:ext cx="7046595" cy="3001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6.1.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Línea</a:t>
            </a:r>
            <a:r>
              <a:rPr sz="1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Estratégica</a:t>
            </a:r>
            <a:r>
              <a:rPr sz="1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1:</a:t>
            </a:r>
            <a:r>
              <a:rPr sz="1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Mejoramiento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y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preservación</a:t>
            </a:r>
            <a:r>
              <a:rPr sz="1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las</a:t>
            </a:r>
            <a:r>
              <a:rPr sz="14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condiciones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del</a:t>
            </a:r>
            <a:r>
              <a:rPr sz="14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área</a:t>
            </a:r>
            <a:r>
              <a:rPr sz="1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intervención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2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físico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100" spc="-5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om</a:t>
            </a:r>
            <a:r>
              <a:rPr sz="1100" spc="-5" dirty="0">
                <a:latin typeface="Calibri"/>
                <a:cs typeface="Calibri"/>
              </a:rPr>
              <a:t>pr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5" dirty="0">
                <a:latin typeface="Calibri"/>
                <a:cs typeface="Calibri"/>
              </a:rPr>
              <a:t>nd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est</a:t>
            </a:r>
            <a:r>
              <a:rPr sz="1100" spc="-5" dirty="0">
                <a:latin typeface="Calibri"/>
                <a:cs typeface="Calibri"/>
              </a:rPr>
              <a:t>ra</a:t>
            </a:r>
            <a:r>
              <a:rPr sz="1100" dirty="0">
                <a:latin typeface="Calibri"/>
                <a:cs typeface="Calibri"/>
              </a:rPr>
              <a:t>te</a:t>
            </a:r>
            <a:r>
              <a:rPr sz="1100" spc="-5" dirty="0">
                <a:latin typeface="Calibri"/>
                <a:cs typeface="Calibri"/>
              </a:rPr>
              <a:t>gia</a:t>
            </a:r>
            <a:r>
              <a:rPr sz="1100" dirty="0">
                <a:latin typeface="Calibri"/>
                <a:cs typeface="Calibri"/>
              </a:rPr>
              <a:t>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omo</a:t>
            </a:r>
            <a:r>
              <a:rPr sz="1100" dirty="0"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marL="139065" marR="3849370" indent="-127000">
              <a:lnSpc>
                <a:spcPct val="100000"/>
              </a:lnSpc>
              <a:spcBef>
                <a:spcPts val="960"/>
              </a:spcBef>
              <a:buFont typeface="Arial MT"/>
              <a:buChar char="•"/>
              <a:tabLst>
                <a:tab pos="156210" algn="l"/>
              </a:tabLst>
            </a:pPr>
            <a:r>
              <a:rPr sz="1100" spc="-5" dirty="0">
                <a:latin typeface="Calibri"/>
                <a:cs typeface="Calibri"/>
              </a:rPr>
              <a:t>Rehabilitación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mantenimiento de mobiliario, pisos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andenes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deteriorados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850">
              <a:latin typeface="Calibri"/>
              <a:cs typeface="Calibri"/>
            </a:endParaRPr>
          </a:p>
          <a:p>
            <a:pPr marL="155575" indent="-14351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56210" algn="l"/>
              </a:tabLst>
            </a:pPr>
            <a:r>
              <a:rPr sz="1100" spc="-5" dirty="0">
                <a:latin typeface="Calibri"/>
                <a:cs typeface="Calibri"/>
              </a:rPr>
              <a:t>Señalización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mejora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ciclo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infraestructura.</a:t>
            </a:r>
            <a:endParaRPr sz="1100">
              <a:latin typeface="Calibri"/>
              <a:cs typeface="Calibri"/>
            </a:endParaRPr>
          </a:p>
          <a:p>
            <a:pPr marL="139065" marR="3781425" indent="-127000">
              <a:lnSpc>
                <a:spcPct val="100000"/>
              </a:lnSpc>
              <a:spcBef>
                <a:spcPts val="1080"/>
              </a:spcBef>
              <a:buFont typeface="Arial MT"/>
              <a:buChar char="•"/>
              <a:tabLst>
                <a:tab pos="156210" algn="l"/>
              </a:tabLst>
            </a:pPr>
            <a:r>
              <a:rPr sz="1100" spc="-5" dirty="0">
                <a:latin typeface="Calibri"/>
                <a:cs typeface="Calibri"/>
              </a:rPr>
              <a:t>Mejoramiento de la iluminación </a:t>
            </a:r>
            <a:r>
              <a:rPr sz="1100" dirty="0">
                <a:latin typeface="Calibri"/>
                <a:cs typeface="Calibri"/>
              </a:rPr>
              <a:t>e </a:t>
            </a:r>
            <a:r>
              <a:rPr sz="1100" spc="-5" dirty="0">
                <a:latin typeface="Calibri"/>
                <a:cs typeface="Calibri"/>
              </a:rPr>
              <a:t>implementación de </a:t>
            </a:r>
            <a:r>
              <a:rPr sz="1100" dirty="0">
                <a:latin typeface="Calibri"/>
                <a:cs typeface="Calibri"/>
              </a:rPr>
              <a:t> sistemas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seguridad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 espacios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inseguros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percibidos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tales.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850">
              <a:latin typeface="Calibri"/>
              <a:cs typeface="Calibri"/>
            </a:endParaRPr>
          </a:p>
          <a:p>
            <a:pPr marL="139065" marR="4010025" indent="-127000">
              <a:lnSpc>
                <a:spcPct val="100000"/>
              </a:lnSpc>
              <a:buFont typeface="Arial MT"/>
              <a:buChar char="•"/>
              <a:tabLst>
                <a:tab pos="156210" algn="l"/>
              </a:tabLst>
            </a:pPr>
            <a:r>
              <a:rPr sz="1100" spc="-5" dirty="0">
                <a:latin typeface="Calibri"/>
                <a:cs typeface="Calibri"/>
              </a:rPr>
              <a:t>Creación </a:t>
            </a:r>
            <a:r>
              <a:rPr sz="1100" dirty="0">
                <a:latin typeface="Calibri"/>
                <a:cs typeface="Calibri"/>
              </a:rPr>
              <a:t>/ </a:t>
            </a:r>
            <a:r>
              <a:rPr sz="1100" spc="-5" dirty="0">
                <a:latin typeface="Calibri"/>
                <a:cs typeface="Calibri"/>
              </a:rPr>
              <a:t>consolidación de </a:t>
            </a:r>
            <a:r>
              <a:rPr sz="1100" dirty="0">
                <a:latin typeface="Calibri"/>
                <a:cs typeface="Calibri"/>
              </a:rPr>
              <a:t>puntos </a:t>
            </a:r>
            <a:r>
              <a:rPr sz="1100" spc="-5" dirty="0">
                <a:latin typeface="Calibri"/>
                <a:cs typeface="Calibri"/>
              </a:rPr>
              <a:t>de encuentro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zonas de permanencia </a:t>
            </a:r>
            <a:r>
              <a:rPr sz="1100" dirty="0">
                <a:latin typeface="Calibri"/>
                <a:cs typeface="Calibri"/>
              </a:rPr>
              <a:t>con </a:t>
            </a:r>
            <a:r>
              <a:rPr sz="1100" spc="-5" dirty="0">
                <a:latin typeface="Calibri"/>
                <a:cs typeface="Calibri"/>
              </a:rPr>
              <a:t>dotación adecuada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mobiliario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1092" y="1161601"/>
            <a:ext cx="5115560" cy="296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6.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Desarrollo</a:t>
            </a:r>
            <a:r>
              <a:rPr spc="3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Líneas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Estratégicas </a:t>
            </a:r>
            <a:r>
              <a:rPr spc="-5" dirty="0">
                <a:solidFill>
                  <a:srgbClr val="C00000"/>
                </a:solidFill>
              </a:rPr>
              <a:t>por</a:t>
            </a:r>
            <a:r>
              <a:rPr spc="1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Componentes</a:t>
            </a:r>
            <a:r>
              <a:rPr spc="2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17947" y="1973580"/>
            <a:ext cx="3767327" cy="26940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7886" y="1467482"/>
            <a:ext cx="7046595" cy="316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BEBEBE"/>
                </a:solidFill>
                <a:latin typeface="Calibri"/>
                <a:cs typeface="Calibri"/>
              </a:rPr>
              <a:t>6.1.</a:t>
            </a:r>
            <a:r>
              <a:rPr sz="1400" spc="-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Línea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BEBEBE"/>
                </a:solidFill>
                <a:latin typeface="Calibri"/>
                <a:cs typeface="Calibri"/>
              </a:rPr>
              <a:t>Estratégica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1:</a:t>
            </a:r>
            <a:r>
              <a:rPr sz="1400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BEBEBE"/>
                </a:solidFill>
                <a:latin typeface="Calibri"/>
                <a:cs typeface="Calibri"/>
              </a:rPr>
              <a:t>Mejoramiento</a:t>
            </a:r>
            <a:r>
              <a:rPr sz="1400" dirty="0">
                <a:solidFill>
                  <a:srgbClr val="BEBEBE"/>
                </a:solidFill>
                <a:latin typeface="Calibri"/>
                <a:cs typeface="Calibri"/>
              </a:rPr>
              <a:t> y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preservación</a:t>
            </a:r>
            <a:r>
              <a:rPr sz="1400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de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las</a:t>
            </a:r>
            <a:r>
              <a:rPr sz="1400" spc="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condiciones</a:t>
            </a:r>
            <a:r>
              <a:rPr sz="14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del</a:t>
            </a:r>
            <a:r>
              <a:rPr sz="1400" spc="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BEBEBE"/>
                </a:solidFill>
                <a:latin typeface="Calibri"/>
                <a:cs typeface="Calibri"/>
              </a:rPr>
              <a:t>área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de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intervención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2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Ambiental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100" spc="-5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om</a:t>
            </a:r>
            <a:r>
              <a:rPr sz="1100" spc="-5" dirty="0">
                <a:latin typeface="Calibri"/>
                <a:cs typeface="Calibri"/>
              </a:rPr>
              <a:t>pr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5" dirty="0">
                <a:latin typeface="Calibri"/>
                <a:cs typeface="Calibri"/>
              </a:rPr>
              <a:t>nd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est</a:t>
            </a:r>
            <a:r>
              <a:rPr sz="1100" spc="-5" dirty="0">
                <a:latin typeface="Calibri"/>
                <a:cs typeface="Calibri"/>
              </a:rPr>
              <a:t>ra</a:t>
            </a:r>
            <a:r>
              <a:rPr sz="1100" dirty="0">
                <a:latin typeface="Calibri"/>
                <a:cs typeface="Calibri"/>
              </a:rPr>
              <a:t>te</a:t>
            </a:r>
            <a:r>
              <a:rPr sz="1100" spc="-5" dirty="0">
                <a:latin typeface="Calibri"/>
                <a:cs typeface="Calibri"/>
              </a:rPr>
              <a:t>gia</a:t>
            </a:r>
            <a:r>
              <a:rPr sz="1100" dirty="0">
                <a:latin typeface="Calibri"/>
                <a:cs typeface="Calibri"/>
              </a:rPr>
              <a:t>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omo</a:t>
            </a:r>
            <a:r>
              <a:rPr sz="1100" dirty="0"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184785" marR="3832225" indent="-172720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Recuperación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y/o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arbolado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los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públicos.</a:t>
            </a:r>
            <a:endParaRPr sz="1100">
              <a:latin typeface="Calibri"/>
              <a:cs typeface="Calibri"/>
            </a:endParaRPr>
          </a:p>
          <a:p>
            <a:pPr marL="184785" marR="3776979" indent="-1727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Protección</a:t>
            </a:r>
            <a:r>
              <a:rPr sz="1100" spc="10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recuperación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recursos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hídricos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humedales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quebradas.</a:t>
            </a:r>
            <a:endParaRPr sz="1100">
              <a:latin typeface="Calibri"/>
              <a:cs typeface="Calibri"/>
            </a:endParaRPr>
          </a:p>
          <a:p>
            <a:pPr marL="184150" marR="3778885" indent="-172085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Incorporación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pisos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permeables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zonas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vegetación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favorecer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filtración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aguas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lluvias</a:t>
            </a:r>
            <a:endParaRPr sz="1100">
              <a:latin typeface="Calibri"/>
              <a:cs typeface="Calibri"/>
            </a:endParaRPr>
          </a:p>
          <a:p>
            <a:pPr marL="170815" marR="3860800" indent="-15875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Integración de </a:t>
            </a:r>
            <a:r>
              <a:rPr sz="1100" dirty="0">
                <a:latin typeface="Calibri"/>
                <a:cs typeface="Calibri"/>
              </a:rPr>
              <a:t>cuerpos </a:t>
            </a:r>
            <a:r>
              <a:rPr sz="1100" spc="-5" dirty="0">
                <a:latin typeface="Calibri"/>
                <a:cs typeface="Calibri"/>
              </a:rPr>
              <a:t>de agua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canales naturales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artificiales.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Controles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ruido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contaminación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aire.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Diseño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implementación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proyectos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paisajísticos.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9812" y="5131308"/>
            <a:ext cx="9124315" cy="1682750"/>
            <a:chOff x="19812" y="5131308"/>
            <a:chExt cx="9124315" cy="16827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12" y="5131308"/>
              <a:ext cx="9124010" cy="107436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1092" y="1161601"/>
            <a:ext cx="5115560" cy="296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0412" y="1985772"/>
            <a:ext cx="3767327" cy="26517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52" y="5113007"/>
            <a:ext cx="9109075" cy="1701164"/>
            <a:chOff x="35052" y="5113007"/>
            <a:chExt cx="9109075" cy="170116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52" y="5113007"/>
              <a:ext cx="9108947" cy="107438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17886" y="1986028"/>
            <a:ext cx="3366770" cy="1992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C00000"/>
              </a:buClr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Social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 y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cultural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200" spc="-5" dirty="0">
                <a:latin typeface="Calibri"/>
                <a:cs typeface="Calibri"/>
              </a:rPr>
              <a:t>Comprende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estrategias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como: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84150" marR="5080" indent="-172085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Creación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promoción </a:t>
            </a:r>
            <a:r>
              <a:rPr sz="1100" spc="-10" dirty="0">
                <a:latin typeface="Calibri"/>
                <a:cs typeface="Calibri"/>
              </a:rPr>
              <a:t>de una </a:t>
            </a:r>
            <a:r>
              <a:rPr sz="1100" spc="-5" dirty="0">
                <a:latin typeface="Calibri"/>
                <a:cs typeface="Calibri"/>
              </a:rPr>
              <a:t>imagen del sector DEMOS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territorio </a:t>
            </a:r>
            <a:r>
              <a:rPr sz="1100" spc="-10" dirty="0">
                <a:latin typeface="Calibri"/>
                <a:cs typeface="Calibri"/>
              </a:rPr>
              <a:t>de inclusión </a:t>
            </a:r>
            <a:r>
              <a:rPr sz="1100" spc="-5" dirty="0">
                <a:latin typeface="Calibri"/>
                <a:cs typeface="Calibri"/>
              </a:rPr>
              <a:t>social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respeto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diver-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sidad</a:t>
            </a:r>
            <a:endParaRPr sz="1100">
              <a:latin typeface="Calibri"/>
              <a:cs typeface="Calibri"/>
            </a:endParaRPr>
          </a:p>
          <a:p>
            <a:pPr marL="170815" marR="43180" indent="-158750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Habilitación de </a:t>
            </a:r>
            <a:r>
              <a:rPr sz="1100" dirty="0">
                <a:latin typeface="Calibri"/>
                <a:cs typeface="Calibri"/>
              </a:rPr>
              <a:t>espacios </a:t>
            </a:r>
            <a:r>
              <a:rPr sz="1100" spc="-5" dirty="0">
                <a:latin typeface="Calibri"/>
                <a:cs typeface="Calibri"/>
              </a:rPr>
              <a:t>para las </a:t>
            </a:r>
            <a:r>
              <a:rPr sz="1100" dirty="0">
                <a:latin typeface="Calibri"/>
                <a:cs typeface="Calibri"/>
              </a:rPr>
              <a:t>expresiones </a:t>
            </a:r>
            <a:r>
              <a:rPr sz="1100" spc="-5" dirty="0">
                <a:latin typeface="Calibri"/>
                <a:cs typeface="Calibri"/>
              </a:rPr>
              <a:t>culturales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comunidad</a:t>
            </a:r>
            <a:endParaRPr sz="1100">
              <a:latin typeface="Calibri"/>
              <a:cs typeface="Calibri"/>
            </a:endParaRPr>
          </a:p>
          <a:p>
            <a:pPr marL="185420" marR="32384" indent="-185420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Puesta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valor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protección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patrimonio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cultural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sector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886" y="1467482"/>
            <a:ext cx="70465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BEBEBE"/>
                </a:solidFill>
                <a:latin typeface="Calibri"/>
                <a:cs typeface="Calibri"/>
              </a:rPr>
              <a:t>6.1.</a:t>
            </a:r>
            <a:r>
              <a:rPr sz="1400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Línea</a:t>
            </a:r>
            <a:r>
              <a:rPr sz="1400" spc="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BEBEBE"/>
                </a:solidFill>
                <a:latin typeface="Calibri"/>
                <a:cs typeface="Calibri"/>
              </a:rPr>
              <a:t>Estratégica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1:</a:t>
            </a:r>
            <a:r>
              <a:rPr sz="1400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BEBEBE"/>
                </a:solidFill>
                <a:latin typeface="Calibri"/>
                <a:cs typeface="Calibri"/>
              </a:rPr>
              <a:t>Mejoramiento</a:t>
            </a:r>
            <a:r>
              <a:rPr sz="1400" dirty="0">
                <a:solidFill>
                  <a:srgbClr val="BEBEBE"/>
                </a:solidFill>
                <a:latin typeface="Calibri"/>
                <a:cs typeface="Calibri"/>
              </a:rPr>
              <a:t> y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preservación</a:t>
            </a:r>
            <a:r>
              <a:rPr sz="1400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de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las</a:t>
            </a:r>
            <a:r>
              <a:rPr sz="1400" spc="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condiciones</a:t>
            </a:r>
            <a:r>
              <a:rPr sz="14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del</a:t>
            </a:r>
            <a:r>
              <a:rPr sz="1400" spc="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BEBEBE"/>
                </a:solidFill>
                <a:latin typeface="Calibri"/>
                <a:cs typeface="Calibri"/>
              </a:rPr>
              <a:t>área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de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intervención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1092" y="1161601"/>
            <a:ext cx="5115560" cy="296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0411" y="2060448"/>
            <a:ext cx="3767315" cy="26288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52" y="5113007"/>
            <a:ext cx="9109075" cy="1701164"/>
            <a:chOff x="35052" y="5113007"/>
            <a:chExt cx="9109075" cy="170116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52" y="5113007"/>
              <a:ext cx="9108947" cy="107438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17886" y="2003245"/>
            <a:ext cx="3351529" cy="2632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 algn="just">
              <a:lnSpc>
                <a:spcPct val="100000"/>
              </a:lnSpc>
              <a:spcBef>
                <a:spcPts val="100"/>
              </a:spcBef>
              <a:buClr>
                <a:srgbClr val="C00000"/>
              </a:buClr>
              <a:buFont typeface="Wingdings"/>
              <a:buChar char=""/>
              <a:tabLst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om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p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nt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2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ómi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co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100" dirty="0">
                <a:latin typeface="Calibri"/>
                <a:cs typeface="Calibri"/>
              </a:rPr>
              <a:t>Comprende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184150" marR="5080" indent="-172085" algn="just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Generación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empleos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directos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implementa- </a:t>
            </a:r>
            <a:r>
              <a:rPr sz="1100" dirty="0">
                <a:latin typeface="Calibri"/>
                <a:cs typeface="Calibri"/>
              </a:rPr>
              <a:t> ción,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mantenimiento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administración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DEMOS.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Generación de empleos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indirectos </a:t>
            </a:r>
            <a:r>
              <a:rPr sz="1100" spc="-10" dirty="0">
                <a:latin typeface="Calibri"/>
                <a:cs typeface="Calibri"/>
              </a:rPr>
              <a:t>asociados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10" dirty="0">
                <a:latin typeface="Calibri"/>
                <a:cs typeface="Calibri"/>
              </a:rPr>
              <a:t>activi- </a:t>
            </a:r>
            <a:r>
              <a:rPr sz="1100" spc="-5" dirty="0">
                <a:latin typeface="Calibri"/>
                <a:cs typeface="Calibri"/>
              </a:rPr>
              <a:t> dades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aprovechamiento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económico</a:t>
            </a:r>
            <a:r>
              <a:rPr sz="1100" spc="-5" dirty="0">
                <a:latin typeface="Calibri"/>
                <a:cs typeface="Calibri"/>
              </a:rPr>
              <a:t> del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espacio </a:t>
            </a:r>
            <a:r>
              <a:rPr sz="1100" spc="-5" dirty="0">
                <a:latin typeface="Calibri"/>
                <a:cs typeface="Calibri"/>
              </a:rPr>
              <a:t> público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módulos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ventas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logística.</a:t>
            </a:r>
            <a:endParaRPr sz="1100">
              <a:latin typeface="Calibri"/>
              <a:cs typeface="Calibri"/>
            </a:endParaRPr>
          </a:p>
          <a:p>
            <a:pPr marL="184150" marR="5080" indent="-172085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Apoyo de nuevos emprendimientos </a:t>
            </a:r>
            <a:r>
              <a:rPr sz="1100" spc="-10" dirty="0">
                <a:latin typeface="Calibri"/>
                <a:cs typeface="Calibri"/>
              </a:rPr>
              <a:t>asociados </a:t>
            </a:r>
            <a:r>
              <a:rPr sz="1100" spc="-5" dirty="0">
                <a:latin typeface="Calibri"/>
                <a:cs typeface="Calibri"/>
              </a:rPr>
              <a:t>al </a:t>
            </a:r>
            <a:r>
              <a:rPr sz="1100" spc="-10" dirty="0">
                <a:latin typeface="Calibri"/>
                <a:cs typeface="Calibri"/>
              </a:rPr>
              <a:t>carác-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deseado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zona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  <a:endParaRPr sz="1100">
              <a:latin typeface="Calibri"/>
              <a:cs typeface="Calibri"/>
            </a:endParaRPr>
          </a:p>
          <a:p>
            <a:pPr marL="184785" indent="-172720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Promoción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oferta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inmobiliaria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zona.</a:t>
            </a:r>
            <a:endParaRPr sz="1100">
              <a:latin typeface="Calibri"/>
              <a:cs typeface="Calibri"/>
            </a:endParaRPr>
          </a:p>
          <a:p>
            <a:pPr marL="184150" marR="5080" indent="-172085" algn="just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Estrategias de creación de marcas-sector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marketing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886" y="1467482"/>
            <a:ext cx="70465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BEBEBE"/>
                </a:solidFill>
                <a:latin typeface="Calibri"/>
                <a:cs typeface="Calibri"/>
              </a:rPr>
              <a:t>6.1.</a:t>
            </a:r>
            <a:r>
              <a:rPr sz="1400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Línea</a:t>
            </a:r>
            <a:r>
              <a:rPr sz="1400" spc="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BEBEBE"/>
                </a:solidFill>
                <a:latin typeface="Calibri"/>
                <a:cs typeface="Calibri"/>
              </a:rPr>
              <a:t>Estratégica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1:</a:t>
            </a:r>
            <a:r>
              <a:rPr sz="1400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BEBEBE"/>
                </a:solidFill>
                <a:latin typeface="Calibri"/>
                <a:cs typeface="Calibri"/>
              </a:rPr>
              <a:t>Mejoramiento</a:t>
            </a:r>
            <a:r>
              <a:rPr sz="1400" dirty="0">
                <a:solidFill>
                  <a:srgbClr val="BEBEBE"/>
                </a:solidFill>
                <a:latin typeface="Calibri"/>
                <a:cs typeface="Calibri"/>
              </a:rPr>
              <a:t> y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preservación</a:t>
            </a:r>
            <a:r>
              <a:rPr sz="1400" spc="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de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las</a:t>
            </a:r>
            <a:r>
              <a:rPr sz="1400" spc="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condiciones</a:t>
            </a:r>
            <a:r>
              <a:rPr sz="14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del</a:t>
            </a:r>
            <a:r>
              <a:rPr sz="1400" spc="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BEBEBE"/>
                </a:solidFill>
                <a:latin typeface="Calibri"/>
                <a:cs typeface="Calibri"/>
              </a:rPr>
              <a:t>área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de</a:t>
            </a:r>
            <a:r>
              <a:rPr sz="14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BEBEBE"/>
                </a:solidFill>
                <a:latin typeface="Calibri"/>
                <a:cs typeface="Calibri"/>
              </a:rPr>
              <a:t>intervención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1092" y="1161601"/>
            <a:ext cx="5115560" cy="296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3647" y="2098548"/>
            <a:ext cx="3749748" cy="26248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52511" y="1457092"/>
            <a:ext cx="6911340" cy="28117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6.2</a:t>
            </a:r>
            <a:r>
              <a:rPr sz="1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Línea</a:t>
            </a:r>
            <a:r>
              <a:rPr sz="14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Estratégica</a:t>
            </a:r>
            <a:r>
              <a:rPr sz="14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2:</a:t>
            </a:r>
            <a:r>
              <a:rPr sz="14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Incorporación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4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predios</a:t>
            </a:r>
            <a:r>
              <a:rPr sz="1400" spc="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ocupados</a:t>
            </a:r>
            <a:r>
              <a:rPr sz="14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indebidamente</a:t>
            </a:r>
            <a:r>
              <a:rPr sz="1400" spc="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áreas</a:t>
            </a:r>
            <a:r>
              <a:rPr sz="1400" spc="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deterioradas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2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Físico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100" spc="-5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om</a:t>
            </a:r>
            <a:r>
              <a:rPr sz="1100" spc="-5" dirty="0">
                <a:latin typeface="Calibri"/>
                <a:cs typeface="Calibri"/>
              </a:rPr>
              <a:t>pr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5" dirty="0">
                <a:latin typeface="Calibri"/>
                <a:cs typeface="Calibri"/>
              </a:rPr>
              <a:t>nd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est</a:t>
            </a:r>
            <a:r>
              <a:rPr sz="1100" spc="-5" dirty="0">
                <a:latin typeface="Calibri"/>
                <a:cs typeface="Calibri"/>
              </a:rPr>
              <a:t>ra</a:t>
            </a:r>
            <a:r>
              <a:rPr sz="1100" dirty="0">
                <a:latin typeface="Calibri"/>
                <a:cs typeface="Calibri"/>
              </a:rPr>
              <a:t>te</a:t>
            </a:r>
            <a:r>
              <a:rPr sz="1100" spc="-5" dirty="0">
                <a:latin typeface="Calibri"/>
                <a:cs typeface="Calibri"/>
              </a:rPr>
              <a:t>gia</a:t>
            </a:r>
            <a:r>
              <a:rPr sz="1100" dirty="0">
                <a:latin typeface="Calibri"/>
                <a:cs typeface="Calibri"/>
              </a:rPr>
              <a:t>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omo</a:t>
            </a:r>
            <a:r>
              <a:rPr sz="1100" dirty="0"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185420" marR="3646170" indent="-185420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Mejoramiento físico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mantenimiento de </a:t>
            </a:r>
            <a:r>
              <a:rPr sz="1100" dirty="0">
                <a:latin typeface="Calibri"/>
                <a:cs typeface="Calibri"/>
              </a:rPr>
              <a:t>espacios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residuales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remanentes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obras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(“muelas”)</a:t>
            </a:r>
            <a:endParaRPr sz="1100">
              <a:latin typeface="Calibri"/>
              <a:cs typeface="Calibri"/>
            </a:endParaRPr>
          </a:p>
          <a:p>
            <a:pPr marL="185420" marR="3662045" indent="-1854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Mantenimiento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conservación de zonas bajo puentes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vehiculares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peatonales</a:t>
            </a:r>
            <a:endParaRPr sz="1100">
              <a:latin typeface="Calibri"/>
              <a:cs typeface="Calibri"/>
            </a:endParaRPr>
          </a:p>
          <a:p>
            <a:pPr marL="170815" marR="3674110" indent="-15875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Integración de predios fiscales sin </a:t>
            </a:r>
            <a:r>
              <a:rPr sz="1100" dirty="0">
                <a:latin typeface="Calibri"/>
                <a:cs typeface="Calibri"/>
              </a:rPr>
              <a:t>uso, </a:t>
            </a:r>
            <a:r>
              <a:rPr sz="1100" spc="-5" dirty="0">
                <a:latin typeface="Calibri"/>
                <a:cs typeface="Calibri"/>
              </a:rPr>
              <a:t>subutilizados </a:t>
            </a:r>
            <a:r>
              <a:rPr sz="1100" dirty="0">
                <a:latin typeface="Calibri"/>
                <a:cs typeface="Calibri"/>
              </a:rPr>
              <a:t>u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ocupados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indebidamente.</a:t>
            </a:r>
            <a:endParaRPr sz="1100">
              <a:latin typeface="Calibri"/>
              <a:cs typeface="Calibri"/>
            </a:endParaRPr>
          </a:p>
          <a:p>
            <a:pPr marL="185420" marR="3584575" indent="-1854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Integración de </a:t>
            </a:r>
            <a:r>
              <a:rPr sz="1100" dirty="0">
                <a:latin typeface="Calibri"/>
                <a:cs typeface="Calibri"/>
              </a:rPr>
              <a:t>espacios </a:t>
            </a:r>
            <a:r>
              <a:rPr sz="1100" spc="-5" dirty="0">
                <a:latin typeface="Calibri"/>
                <a:cs typeface="Calibri"/>
              </a:rPr>
              <a:t>desaprovechados </a:t>
            </a:r>
            <a:r>
              <a:rPr sz="110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bahías,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parqueaderos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sobreancho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calzadas.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9812" y="5088412"/>
            <a:ext cx="9124315" cy="1725930"/>
            <a:chOff x="19812" y="5088412"/>
            <a:chExt cx="9124315" cy="17259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2" y="5088412"/>
              <a:ext cx="9124010" cy="10669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8172" y="6047231"/>
              <a:ext cx="2639567" cy="76655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0411" y="1947672"/>
            <a:ext cx="3767315" cy="264905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52" y="5113007"/>
            <a:ext cx="9109075" cy="1701164"/>
            <a:chOff x="35052" y="5113007"/>
            <a:chExt cx="9109075" cy="170116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52" y="5113007"/>
              <a:ext cx="9108947" cy="107438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52511" y="1457092"/>
            <a:ext cx="6911340" cy="25984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6.2</a:t>
            </a:r>
            <a:r>
              <a:rPr sz="1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Línea</a:t>
            </a:r>
            <a:r>
              <a:rPr sz="14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Estratégica</a:t>
            </a:r>
            <a:r>
              <a:rPr sz="14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2:</a:t>
            </a:r>
            <a:r>
              <a:rPr sz="14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Incorporación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4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predios</a:t>
            </a:r>
            <a:r>
              <a:rPr sz="1400" spc="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ocupados</a:t>
            </a:r>
            <a:r>
              <a:rPr sz="14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indebidamente</a:t>
            </a:r>
            <a:r>
              <a:rPr sz="1400" spc="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áreas</a:t>
            </a:r>
            <a:r>
              <a:rPr sz="1400" spc="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deterioradas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2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Ambiental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100" dirty="0">
                <a:latin typeface="Calibri"/>
                <a:cs typeface="Calibri"/>
              </a:rPr>
              <a:t>Comprende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Eliminación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botaderos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basura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escombros</a:t>
            </a:r>
            <a:endParaRPr sz="1100">
              <a:latin typeface="Calibri"/>
              <a:cs typeface="Calibri"/>
            </a:endParaRPr>
          </a:p>
          <a:p>
            <a:pPr marL="170815" marR="3832860" indent="-158750">
              <a:lnSpc>
                <a:spcPct val="100000"/>
              </a:lnSpc>
              <a:spcBef>
                <a:spcPts val="10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Generación de </a:t>
            </a:r>
            <a:r>
              <a:rPr sz="1100" dirty="0">
                <a:latin typeface="Calibri"/>
                <a:cs typeface="Calibri"/>
              </a:rPr>
              <a:t>huertos </a:t>
            </a:r>
            <a:r>
              <a:rPr sz="1100" spc="-5" dirty="0">
                <a:latin typeface="Calibri"/>
                <a:cs typeface="Calibri"/>
              </a:rPr>
              <a:t>urbanos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5" dirty="0">
                <a:latin typeface="Calibri"/>
                <a:cs typeface="Calibri"/>
              </a:rPr>
              <a:t>zonas de </a:t>
            </a:r>
            <a:r>
              <a:rPr sz="1100" dirty="0">
                <a:latin typeface="Calibri"/>
                <a:cs typeface="Calibri"/>
              </a:rPr>
              <a:t>vegeta-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ción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residuales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850">
              <a:latin typeface="Calibri"/>
              <a:cs typeface="Calibri"/>
            </a:endParaRPr>
          </a:p>
          <a:p>
            <a:pPr marL="216535" indent="-204470">
              <a:lnSpc>
                <a:spcPct val="100000"/>
              </a:lnSpc>
              <a:buFont typeface="Arial MT"/>
              <a:buChar char="•"/>
              <a:tabLst>
                <a:tab pos="216535" algn="l"/>
                <a:tab pos="217170" algn="l"/>
              </a:tabLst>
            </a:pPr>
            <a:r>
              <a:rPr sz="1100" spc="-5" dirty="0">
                <a:latin typeface="Calibri"/>
                <a:cs typeface="Calibri"/>
              </a:rPr>
              <a:t>Rehabilitación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culatas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deterioradas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1050">
              <a:latin typeface="Calibri"/>
              <a:cs typeface="Calibri"/>
            </a:endParaRPr>
          </a:p>
          <a:p>
            <a:pPr marL="185420" marR="3582670" indent="-185420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Rehabilitación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refuncionalización de zonas bajo puen-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vehiculares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peatonales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0411" y="2039111"/>
            <a:ext cx="3767327" cy="26532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52" y="5113007"/>
            <a:ext cx="9109075" cy="1701164"/>
            <a:chOff x="35052" y="5113007"/>
            <a:chExt cx="9109075" cy="170116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52" y="5113007"/>
              <a:ext cx="9108947" cy="107438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52511" y="1457092"/>
            <a:ext cx="6911340" cy="289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6.2</a:t>
            </a:r>
            <a:r>
              <a:rPr sz="1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Línea</a:t>
            </a:r>
            <a:r>
              <a:rPr sz="14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Estratégica</a:t>
            </a:r>
            <a:r>
              <a:rPr sz="14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2:</a:t>
            </a:r>
            <a:r>
              <a:rPr sz="14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Incorporación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4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predios</a:t>
            </a:r>
            <a:r>
              <a:rPr sz="1400" spc="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ocupados</a:t>
            </a:r>
            <a:r>
              <a:rPr sz="14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indebidamente</a:t>
            </a:r>
            <a:r>
              <a:rPr sz="1400" spc="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4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áreas</a:t>
            </a:r>
            <a:r>
              <a:rPr sz="1400" spc="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deterioradas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2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Social</a:t>
            </a:r>
            <a:endParaRPr sz="1200">
              <a:latin typeface="Calibri"/>
              <a:cs typeface="Calibri"/>
            </a:endParaRPr>
          </a:p>
          <a:p>
            <a:pPr marL="12700" marR="3707129">
              <a:lnSpc>
                <a:spcPct val="100000"/>
              </a:lnSpc>
              <a:spcBef>
                <a:spcPts val="965"/>
              </a:spcBef>
            </a:pPr>
            <a:r>
              <a:rPr sz="1100" dirty="0">
                <a:latin typeface="Calibri"/>
                <a:cs typeface="Calibri"/>
              </a:rPr>
              <a:t>Comprende </a:t>
            </a:r>
            <a:r>
              <a:rPr sz="1100" spc="-5" dirty="0">
                <a:latin typeface="Calibri"/>
                <a:cs typeface="Calibri"/>
              </a:rPr>
              <a:t>estrategias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las cuales la incorporación 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predios subutilizados </a:t>
            </a:r>
            <a:r>
              <a:rPr sz="1100" dirty="0">
                <a:latin typeface="Calibri"/>
                <a:cs typeface="Calibri"/>
              </a:rPr>
              <a:t>y espacios deteriorados se </a:t>
            </a:r>
            <a:r>
              <a:rPr sz="1100" spc="-5" dirty="0">
                <a:latin typeface="Calibri"/>
                <a:cs typeface="Calibri"/>
              </a:rPr>
              <a:t>utiliza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 la </a:t>
            </a:r>
            <a:r>
              <a:rPr sz="1100" dirty="0">
                <a:latin typeface="Calibri"/>
                <a:cs typeface="Calibri"/>
              </a:rPr>
              <a:t>ejecución </a:t>
            </a:r>
            <a:r>
              <a:rPr sz="1100" spc="-5" dirty="0">
                <a:latin typeface="Calibri"/>
                <a:cs typeface="Calibri"/>
              </a:rPr>
              <a:t>de programas </a:t>
            </a:r>
            <a:r>
              <a:rPr sz="1100" dirty="0">
                <a:latin typeface="Calibri"/>
                <a:cs typeface="Calibri"/>
              </a:rPr>
              <a:t>y proyectos </a:t>
            </a:r>
            <a:r>
              <a:rPr sz="1100" spc="-5" dirty="0">
                <a:latin typeface="Calibri"/>
                <a:cs typeface="Calibri"/>
              </a:rPr>
              <a:t>de inclusión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social.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865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2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Económico</a:t>
            </a:r>
            <a:endParaRPr sz="1200">
              <a:latin typeface="Calibri"/>
              <a:cs typeface="Calibri"/>
            </a:endParaRPr>
          </a:p>
          <a:p>
            <a:pPr marL="12700" marR="3877310">
              <a:lnSpc>
                <a:spcPct val="100000"/>
              </a:lnSpc>
              <a:spcBef>
                <a:spcPts val="960"/>
              </a:spcBef>
            </a:pPr>
            <a:r>
              <a:rPr sz="1100" dirty="0">
                <a:latin typeface="Calibri"/>
                <a:cs typeface="Calibri"/>
              </a:rPr>
              <a:t>Comprende </a:t>
            </a:r>
            <a:r>
              <a:rPr sz="1100" spc="-5" dirty="0">
                <a:latin typeface="Calibri"/>
                <a:cs typeface="Calibri"/>
              </a:rPr>
              <a:t>estrategias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las cuales la incorporación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predios subutilizados </a:t>
            </a:r>
            <a:r>
              <a:rPr sz="1100" dirty="0">
                <a:latin typeface="Calibri"/>
                <a:cs typeface="Calibri"/>
              </a:rPr>
              <a:t>y espacios </a:t>
            </a:r>
            <a:r>
              <a:rPr sz="1100" spc="-5" dirty="0">
                <a:latin typeface="Calibri"/>
                <a:cs typeface="Calibri"/>
              </a:rPr>
              <a:t>deteriorados </a:t>
            </a:r>
            <a:r>
              <a:rPr sz="1100" dirty="0">
                <a:latin typeface="Calibri"/>
                <a:cs typeface="Calibri"/>
              </a:rPr>
              <a:t>se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utiliza para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desarrollo de actividades 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aprovechamiento económico </a:t>
            </a:r>
            <a:r>
              <a:rPr sz="1100" dirty="0">
                <a:latin typeface="Calibri"/>
                <a:cs typeface="Calibri"/>
              </a:rPr>
              <a:t>como nuevos servicios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 ciudadano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alquiles de superficies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publicidad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8991" y="1984248"/>
            <a:ext cx="3767327" cy="26532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52" y="5113007"/>
            <a:ext cx="9109075" cy="1701164"/>
            <a:chOff x="35052" y="5113007"/>
            <a:chExt cx="9109075" cy="170116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52" y="5113007"/>
              <a:ext cx="9108947" cy="107438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6.3.</a:t>
            </a:r>
            <a:r>
              <a:rPr spc="-10" dirty="0"/>
              <a:t> </a:t>
            </a:r>
            <a:r>
              <a:rPr spc="-5" dirty="0"/>
              <a:t>Línea</a:t>
            </a:r>
            <a:r>
              <a:rPr spc="10" dirty="0"/>
              <a:t> </a:t>
            </a:r>
            <a:r>
              <a:rPr spc="-10" dirty="0"/>
              <a:t>Estratégica</a:t>
            </a:r>
            <a:r>
              <a:rPr spc="15" dirty="0"/>
              <a:t> </a:t>
            </a:r>
            <a:r>
              <a:rPr spc="-5" dirty="0"/>
              <a:t>3:</a:t>
            </a:r>
            <a:r>
              <a:rPr spc="10" dirty="0"/>
              <a:t> </a:t>
            </a:r>
            <a:r>
              <a:rPr spc="-5" dirty="0"/>
              <a:t>Inclusión</a:t>
            </a:r>
            <a:r>
              <a:rPr spc="5" dirty="0"/>
              <a:t> </a:t>
            </a:r>
            <a:r>
              <a:rPr spc="-5" dirty="0"/>
              <a:t>social: el</a:t>
            </a:r>
            <a:r>
              <a:rPr spc="5" dirty="0"/>
              <a:t> </a:t>
            </a:r>
            <a:r>
              <a:rPr spc="-5" dirty="0"/>
              <a:t>espacio</a:t>
            </a:r>
            <a:r>
              <a:rPr spc="20" dirty="0"/>
              <a:t> </a:t>
            </a:r>
            <a:r>
              <a:rPr spc="-10" dirty="0"/>
              <a:t>público</a:t>
            </a:r>
            <a:r>
              <a:rPr spc="15" dirty="0"/>
              <a:t> </a:t>
            </a:r>
            <a:r>
              <a:rPr spc="-5" dirty="0"/>
              <a:t>inclusivo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/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/>
              <a:t>Componente</a:t>
            </a:r>
            <a:r>
              <a:rPr sz="1200" spc="-55" dirty="0"/>
              <a:t> </a:t>
            </a:r>
            <a:r>
              <a:rPr sz="1200" spc="-5" dirty="0"/>
              <a:t>Físico</a:t>
            </a:r>
            <a:endParaRPr sz="1200"/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100" dirty="0">
                <a:solidFill>
                  <a:srgbClr val="000000"/>
                </a:solidFill>
              </a:rPr>
              <a:t>Comprende</a:t>
            </a:r>
            <a:r>
              <a:rPr sz="1100" spc="-4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estrategias</a:t>
            </a:r>
            <a:r>
              <a:rPr sz="1100" spc="-50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como:</a:t>
            </a:r>
            <a:endParaRPr sz="1100"/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50"/>
          </a:p>
          <a:p>
            <a:pPr marL="279400" indent="-266700">
              <a:lnSpc>
                <a:spcPct val="100000"/>
              </a:lnSpc>
              <a:buFont typeface="Arial MT"/>
              <a:buChar char="•"/>
              <a:tabLst>
                <a:tab pos="278765" algn="l"/>
                <a:tab pos="279400" algn="l"/>
              </a:tabLst>
            </a:pPr>
            <a:r>
              <a:rPr sz="1100" spc="-5" dirty="0">
                <a:solidFill>
                  <a:srgbClr val="000000"/>
                </a:solidFill>
              </a:rPr>
              <a:t>Creación</a:t>
            </a:r>
            <a:r>
              <a:rPr sz="1100" spc="-2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spc="10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espacios</a:t>
            </a:r>
            <a:r>
              <a:rPr sz="1100" spc="-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para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diferentes</a:t>
            </a:r>
            <a:r>
              <a:rPr sz="1100" spc="-1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grupos</a:t>
            </a:r>
            <a:r>
              <a:rPr sz="1100" spc="-2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spc="1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edad.</a:t>
            </a:r>
            <a:endParaRPr sz="1100"/>
          </a:p>
          <a:p>
            <a:pPr marL="279400" indent="-26670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278765" algn="l"/>
                <a:tab pos="279400" algn="l"/>
              </a:tabLst>
            </a:pPr>
            <a:r>
              <a:rPr sz="1100" spc="-5" dirty="0">
                <a:solidFill>
                  <a:srgbClr val="000000"/>
                </a:solidFill>
              </a:rPr>
              <a:t>Eliminación</a:t>
            </a:r>
            <a:r>
              <a:rPr sz="1100" spc="-4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spc="1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barreras para</a:t>
            </a:r>
            <a:r>
              <a:rPr sz="1100" spc="1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la </a:t>
            </a:r>
            <a:r>
              <a:rPr sz="1100" dirty="0">
                <a:solidFill>
                  <a:srgbClr val="000000"/>
                </a:solidFill>
              </a:rPr>
              <a:t>movilidad</a:t>
            </a:r>
            <a:r>
              <a:rPr sz="1100" spc="-3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universal.</a:t>
            </a:r>
            <a:endParaRPr sz="1100"/>
          </a:p>
          <a:p>
            <a:pPr marL="184785" marR="1189990" indent="-17272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000000"/>
                </a:solidFill>
              </a:rPr>
              <a:t>Eliminación</a:t>
            </a:r>
            <a:r>
              <a:rPr sz="1100" spc="4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spc="3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cerramientos</a:t>
            </a:r>
            <a:r>
              <a:rPr sz="1100" spc="40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y</a:t>
            </a:r>
            <a:r>
              <a:rPr sz="1100" spc="2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obstáculos</a:t>
            </a:r>
            <a:r>
              <a:rPr sz="1100" spc="4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para</a:t>
            </a:r>
            <a:r>
              <a:rPr sz="1100" spc="3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la</a:t>
            </a:r>
            <a:r>
              <a:rPr sz="1100" spc="4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libre </a:t>
            </a:r>
            <a:r>
              <a:rPr sz="1100" spc="-23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movilidad</a:t>
            </a:r>
            <a:r>
              <a:rPr sz="1100" spc="-5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los</a:t>
            </a:r>
            <a:r>
              <a:rPr sz="1100" spc="-20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peatones</a:t>
            </a:r>
            <a:r>
              <a:rPr sz="1100" spc="-3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en</a:t>
            </a:r>
            <a:r>
              <a:rPr sz="1100" spc="-1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el </a:t>
            </a:r>
            <a:r>
              <a:rPr sz="1100" spc="-5" dirty="0">
                <a:solidFill>
                  <a:srgbClr val="000000"/>
                </a:solidFill>
              </a:rPr>
              <a:t>espacio</a:t>
            </a:r>
            <a:r>
              <a:rPr sz="1100" spc="-3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público.</a:t>
            </a:r>
            <a:endParaRPr sz="1100"/>
          </a:p>
          <a:p>
            <a:pPr marL="234950" marR="1314450" indent="-222885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248285" algn="l"/>
                <a:tab pos="248920" algn="l"/>
              </a:tabLst>
            </a:pPr>
            <a:r>
              <a:rPr sz="1100" spc="-5" dirty="0">
                <a:solidFill>
                  <a:srgbClr val="000000"/>
                </a:solidFill>
              </a:rPr>
              <a:t>Integración </a:t>
            </a:r>
            <a:r>
              <a:rPr sz="1100" dirty="0">
                <a:solidFill>
                  <a:srgbClr val="000000"/>
                </a:solidFill>
              </a:rPr>
              <a:t>e </a:t>
            </a:r>
            <a:r>
              <a:rPr sz="1100" spc="-5" dirty="0">
                <a:solidFill>
                  <a:srgbClr val="000000"/>
                </a:solidFill>
              </a:rPr>
              <a:t>iluminación de </a:t>
            </a:r>
            <a:r>
              <a:rPr sz="1100" dirty="0">
                <a:solidFill>
                  <a:srgbClr val="000000"/>
                </a:solidFill>
              </a:rPr>
              <a:t>espacios </a:t>
            </a:r>
            <a:r>
              <a:rPr sz="1100" spc="-5" dirty="0">
                <a:solidFill>
                  <a:srgbClr val="000000"/>
                </a:solidFill>
              </a:rPr>
              <a:t>aislados </a:t>
            </a:r>
            <a:r>
              <a:rPr sz="1100" dirty="0">
                <a:solidFill>
                  <a:srgbClr val="000000"/>
                </a:solidFill>
              </a:rPr>
              <a:t>o </a:t>
            </a:r>
            <a:r>
              <a:rPr sz="1100" spc="-5" dirty="0">
                <a:solidFill>
                  <a:srgbClr val="000000"/>
                </a:solidFill>
              </a:rPr>
              <a:t>percibidos </a:t>
            </a:r>
            <a:r>
              <a:rPr sz="1100" spc="-23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como</a:t>
            </a:r>
            <a:r>
              <a:rPr sz="1100" spc="-4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inseguros.</a:t>
            </a:r>
            <a:endParaRPr sz="1100"/>
          </a:p>
          <a:p>
            <a:pPr marL="184785" marR="1189355" indent="-17272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216535" algn="l"/>
                <a:tab pos="217170" algn="l"/>
              </a:tabLst>
            </a:pPr>
            <a:r>
              <a:rPr dirty="0">
                <a:solidFill>
                  <a:srgbClr val="000000"/>
                </a:solidFill>
              </a:rPr>
              <a:t>	</a:t>
            </a:r>
            <a:r>
              <a:rPr sz="1100" spc="-5" dirty="0">
                <a:solidFill>
                  <a:srgbClr val="000000"/>
                </a:solidFill>
              </a:rPr>
              <a:t>Habilitación</a:t>
            </a:r>
            <a:r>
              <a:rPr sz="1100" spc="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spc="4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espacios</a:t>
            </a:r>
            <a:r>
              <a:rPr sz="1100" spc="40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para</a:t>
            </a:r>
            <a:r>
              <a:rPr sz="1100" spc="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eventos</a:t>
            </a:r>
            <a:r>
              <a:rPr sz="1100" spc="2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culturales</a:t>
            </a:r>
            <a:r>
              <a:rPr sz="1100" spc="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públicos</a:t>
            </a:r>
            <a:r>
              <a:rPr sz="1100" spc="2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con </a:t>
            </a:r>
            <a:r>
              <a:rPr sz="1100" spc="-2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accesibilidad</a:t>
            </a:r>
            <a:r>
              <a:rPr sz="1100" spc="-4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universal.</a:t>
            </a:r>
            <a:endParaRPr sz="1100"/>
          </a:p>
          <a:p>
            <a:pPr marL="184785" marR="1189355" indent="-17272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000000"/>
                </a:solidFill>
              </a:rPr>
              <a:t>Diseño</a:t>
            </a:r>
            <a:r>
              <a:rPr sz="1100" spc="16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e</a:t>
            </a:r>
            <a:r>
              <a:rPr sz="1100" spc="15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implementación</a:t>
            </a:r>
            <a:r>
              <a:rPr sz="1100" spc="15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spc="16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zonas</a:t>
            </a:r>
            <a:r>
              <a:rPr sz="1100" spc="15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y</a:t>
            </a:r>
            <a:r>
              <a:rPr sz="1100" spc="15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módulos</a:t>
            </a:r>
            <a:r>
              <a:rPr sz="1100" spc="15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para</a:t>
            </a:r>
            <a:r>
              <a:rPr sz="1100" spc="15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puestos </a:t>
            </a:r>
            <a:r>
              <a:rPr sz="1100" spc="-2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dirty="0">
                <a:solidFill>
                  <a:srgbClr val="000000"/>
                </a:solidFill>
              </a:rPr>
              <a:t> venta</a:t>
            </a:r>
            <a:r>
              <a:rPr sz="1100" spc="-2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en</a:t>
            </a:r>
            <a:r>
              <a:rPr sz="1100" spc="-1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procesos</a:t>
            </a:r>
            <a:r>
              <a:rPr sz="1100" spc="-4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formalización.</a:t>
            </a:r>
            <a:endParaRPr sz="110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78908" y="1447800"/>
            <a:ext cx="3645535" cy="4175760"/>
            <a:chOff x="4978908" y="1447800"/>
            <a:chExt cx="3645535" cy="4175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78908" y="3552444"/>
              <a:ext cx="3645407" cy="20710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8908" y="1447800"/>
              <a:ext cx="3645407" cy="207107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1092" y="1229000"/>
            <a:ext cx="24307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1.2.</a:t>
            </a:r>
            <a:r>
              <a:rPr spc="-15" dirty="0"/>
              <a:t> </a:t>
            </a:r>
            <a:r>
              <a:rPr spc="-5" dirty="0"/>
              <a:t>Beneficios</a:t>
            </a:r>
            <a:r>
              <a:rPr spc="5" dirty="0"/>
              <a:t> </a:t>
            </a:r>
            <a:r>
              <a:rPr spc="-5" dirty="0"/>
              <a:t>de</a:t>
            </a:r>
            <a:r>
              <a:rPr spc="-20" dirty="0"/>
              <a:t> </a:t>
            </a:r>
            <a:r>
              <a:rPr spc="-5" dirty="0"/>
              <a:t>los</a:t>
            </a:r>
            <a:r>
              <a:rPr spc="-10" dirty="0"/>
              <a:t> </a:t>
            </a:r>
            <a:r>
              <a:rPr spc="-5" dirty="0"/>
              <a:t>DEMOS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31092" y="1655720"/>
            <a:ext cx="4148454" cy="35236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0" indent="-21653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29235" algn="l"/>
              </a:tabLst>
            </a:pPr>
            <a:r>
              <a:rPr sz="1400" spc="-15" dirty="0">
                <a:solidFill>
                  <a:srgbClr val="C00000"/>
                </a:solidFill>
                <a:latin typeface="Calibri"/>
                <a:cs typeface="Calibri"/>
              </a:rPr>
              <a:t>Para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los</a:t>
            </a:r>
            <a:r>
              <a:rPr sz="14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promotores</a:t>
            </a:r>
            <a:r>
              <a:rPr sz="14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 el</a:t>
            </a:r>
            <a:r>
              <a:rPr sz="1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sector: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económicos</a:t>
            </a:r>
            <a:r>
              <a:rPr sz="14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sociales</a:t>
            </a:r>
            <a:endParaRPr sz="1400">
              <a:latin typeface="Calibri"/>
              <a:cs typeface="Calibri"/>
            </a:endParaRPr>
          </a:p>
          <a:p>
            <a:pPr marL="201930" marR="504825" indent="-127000">
              <a:lnSpc>
                <a:spcPct val="100000"/>
              </a:lnSpc>
              <a:spcBef>
                <a:spcPts val="1015"/>
              </a:spcBef>
              <a:buClr>
                <a:srgbClr val="000000"/>
              </a:buClr>
              <a:buAutoNum type="arabicPeriod"/>
              <a:tabLst>
                <a:tab pos="214629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Generación de</a:t>
            </a:r>
            <a:r>
              <a:rPr sz="1100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recursos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solución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problemas </a:t>
            </a:r>
            <a:r>
              <a:rPr sz="1100" dirty="0">
                <a:latin typeface="Calibri"/>
                <a:cs typeface="Calibri"/>
              </a:rPr>
              <a:t> del sector </a:t>
            </a:r>
            <a:r>
              <a:rPr sz="1100" spc="-5" dirty="0">
                <a:latin typeface="Calibri"/>
                <a:cs typeface="Calibri"/>
              </a:rPr>
              <a:t>(seguridad, mantenimiento, promoción) </a:t>
            </a:r>
            <a:r>
              <a:rPr sz="1100" dirty="0">
                <a:latin typeface="Calibri"/>
                <a:cs typeface="Calibri"/>
              </a:rPr>
              <a:t>mediante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aprovechamiento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económico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espacios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públicos </a:t>
            </a:r>
            <a:r>
              <a:rPr sz="1100" spc="-5" dirty="0">
                <a:latin typeface="Calibri"/>
                <a:cs typeface="Calibri"/>
              </a:rPr>
              <a:t>subutili-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zados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debidamente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autorizados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DADEP.</a:t>
            </a:r>
            <a:endParaRPr sz="1100">
              <a:latin typeface="Calibri"/>
              <a:cs typeface="Calibri"/>
            </a:endParaRPr>
          </a:p>
          <a:p>
            <a:pPr marL="201930" marR="687705" indent="-1270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14629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Compromiso</a:t>
            </a:r>
            <a:r>
              <a:rPr sz="11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apoyo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del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sector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público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en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el</a:t>
            </a:r>
            <a:r>
              <a:rPr sz="110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marco</a:t>
            </a:r>
            <a:r>
              <a:rPr sz="1100" spc="-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la </a:t>
            </a:r>
            <a:r>
              <a:rPr sz="1100" spc="-229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corresponsabilidad.</a:t>
            </a:r>
            <a:endParaRPr sz="1100">
              <a:latin typeface="Calibri"/>
              <a:cs typeface="Calibri"/>
            </a:endParaRPr>
          </a:p>
          <a:p>
            <a:pPr marL="201930" marR="706755" indent="-1270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14629" algn="l"/>
              </a:tabLst>
            </a:pPr>
            <a:r>
              <a:rPr sz="1100" spc="-5" dirty="0">
                <a:latin typeface="Calibri"/>
                <a:cs typeface="Calibri"/>
              </a:rPr>
              <a:t>Viabilidad de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estrategias 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marketing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urbano </a:t>
            </a:r>
            <a:r>
              <a:rPr sz="1100" spc="-5" dirty="0">
                <a:latin typeface="Calibri"/>
                <a:cs typeface="Calibri"/>
              </a:rPr>
              <a:t>basado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activación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marca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DEMOS.</a:t>
            </a:r>
            <a:endParaRPr sz="1100">
              <a:latin typeface="Calibri"/>
              <a:cs typeface="Calibri"/>
            </a:endParaRPr>
          </a:p>
          <a:p>
            <a:pPr marL="201930" marR="681355" indent="-126364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14629" algn="l"/>
              </a:tabLst>
            </a:pP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Consolidación de una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identidad propia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fuerte para incre- 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 mentar</a:t>
            </a:r>
            <a:r>
              <a:rPr sz="1100" spc="-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la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competitividad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frente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la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 oferta</a:t>
            </a:r>
            <a:r>
              <a:rPr sz="1100" spc="-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de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centros</a:t>
            </a:r>
            <a:r>
              <a:rPr sz="1100" spc="-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0D0D0D"/>
                </a:solidFill>
                <a:latin typeface="Calibri"/>
                <a:cs typeface="Calibri"/>
              </a:rPr>
              <a:t>co- </a:t>
            </a:r>
            <a:r>
              <a:rPr sz="1100" spc="-229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merciales</a:t>
            </a:r>
            <a:r>
              <a:rPr sz="1100" spc="-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y</a:t>
            </a:r>
            <a:r>
              <a:rPr sz="11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de</a:t>
            </a:r>
            <a:r>
              <a:rPr sz="110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otros</a:t>
            </a:r>
            <a:r>
              <a:rPr sz="1100" spc="-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D0D0D"/>
                </a:solidFill>
                <a:latin typeface="Calibri"/>
                <a:cs typeface="Calibri"/>
              </a:rPr>
              <a:t>sectores</a:t>
            </a:r>
            <a:r>
              <a:rPr sz="11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D0D0D"/>
                </a:solidFill>
                <a:latin typeface="Calibri"/>
                <a:cs typeface="Calibri"/>
              </a:rPr>
              <a:t>urbanos.</a:t>
            </a:r>
            <a:endParaRPr sz="1100">
              <a:latin typeface="Calibri"/>
              <a:cs typeface="Calibri"/>
            </a:endParaRPr>
          </a:p>
          <a:p>
            <a:pPr marL="201930" marR="630555" indent="-1270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14629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Disminución 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costos </a:t>
            </a:r>
            <a:r>
              <a:rPr sz="1100" spc="-5" dirty="0">
                <a:latin typeface="Calibri"/>
                <a:cs typeface="Calibri"/>
              </a:rPr>
              <a:t>asociados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atención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externa-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lidades negativas </a:t>
            </a:r>
            <a:r>
              <a:rPr sz="1100" spc="-5" dirty="0">
                <a:latin typeface="Calibri"/>
                <a:cs typeface="Calibri"/>
              </a:rPr>
              <a:t>(microtráfico, </a:t>
            </a:r>
            <a:r>
              <a:rPr sz="1100" dirty="0">
                <a:latin typeface="Calibri"/>
                <a:cs typeface="Calibri"/>
              </a:rPr>
              <a:t>delitos </a:t>
            </a:r>
            <a:r>
              <a:rPr sz="1100" spc="-5" dirty="0">
                <a:latin typeface="Calibri"/>
                <a:cs typeface="Calibri"/>
              </a:rPr>
              <a:t>de alto impacto, </a:t>
            </a:r>
            <a:r>
              <a:rPr sz="1100" dirty="0">
                <a:latin typeface="Calibri"/>
                <a:cs typeface="Calibri"/>
              </a:rPr>
              <a:t> ventas </a:t>
            </a:r>
            <a:r>
              <a:rPr sz="1100" spc="-5" dirty="0">
                <a:latin typeface="Calibri"/>
                <a:cs typeface="Calibri"/>
              </a:rPr>
              <a:t>informales, </a:t>
            </a:r>
            <a:r>
              <a:rPr sz="1100" dirty="0">
                <a:latin typeface="Calibri"/>
                <a:cs typeface="Calibri"/>
              </a:rPr>
              <a:t>deterioro </a:t>
            </a:r>
            <a:r>
              <a:rPr sz="1100" spc="-5" dirty="0">
                <a:latin typeface="Calibri"/>
                <a:cs typeface="Calibri"/>
              </a:rPr>
              <a:t>de la imagen, desvalorización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los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inmuebles)</a:t>
            </a:r>
            <a:endParaRPr sz="1100">
              <a:latin typeface="Calibri"/>
              <a:cs typeface="Calibri"/>
            </a:endParaRPr>
          </a:p>
          <a:p>
            <a:pPr marL="201930" marR="539115" indent="-1270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AutoNum type="arabicPeriod"/>
              <a:tabLst>
                <a:tab pos="214629" algn="l"/>
              </a:tabLst>
            </a:pP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Incremento</a:t>
            </a:r>
            <a:r>
              <a:rPr sz="11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las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ventas</a:t>
            </a:r>
            <a:r>
              <a:rPr sz="11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efecto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reposicionamien-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oferta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negocios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asociados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65074" y="5652898"/>
            <a:ext cx="10566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DEMOS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vs.</a:t>
            </a:r>
            <a:r>
              <a:rPr sz="700" spc="-10" dirty="0">
                <a:latin typeface="Calibri"/>
                <a:cs typeface="Calibri"/>
              </a:rPr>
              <a:t> Centro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comercial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0411" y="2004529"/>
            <a:ext cx="3767328" cy="2885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52" y="5113007"/>
            <a:ext cx="9109075" cy="1701164"/>
            <a:chOff x="35052" y="5113007"/>
            <a:chExt cx="9109075" cy="170116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52" y="5113007"/>
              <a:ext cx="9108947" cy="107438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6.3.</a:t>
            </a:r>
            <a:r>
              <a:rPr spc="-10" dirty="0"/>
              <a:t> </a:t>
            </a:r>
            <a:r>
              <a:rPr spc="-5" dirty="0"/>
              <a:t>Línea</a:t>
            </a:r>
            <a:r>
              <a:rPr spc="10" dirty="0"/>
              <a:t> </a:t>
            </a:r>
            <a:r>
              <a:rPr spc="-10" dirty="0"/>
              <a:t>Estratégica</a:t>
            </a:r>
            <a:r>
              <a:rPr spc="15" dirty="0"/>
              <a:t> </a:t>
            </a:r>
            <a:r>
              <a:rPr spc="-5" dirty="0"/>
              <a:t>3:</a:t>
            </a:r>
            <a:r>
              <a:rPr spc="10" dirty="0"/>
              <a:t> </a:t>
            </a:r>
            <a:r>
              <a:rPr spc="-5" dirty="0"/>
              <a:t>Inclusión</a:t>
            </a:r>
            <a:r>
              <a:rPr spc="5" dirty="0"/>
              <a:t> </a:t>
            </a:r>
            <a:r>
              <a:rPr spc="-5" dirty="0"/>
              <a:t>social: el</a:t>
            </a:r>
            <a:r>
              <a:rPr spc="5" dirty="0"/>
              <a:t> </a:t>
            </a:r>
            <a:r>
              <a:rPr spc="-5" dirty="0"/>
              <a:t>espacio</a:t>
            </a:r>
            <a:r>
              <a:rPr spc="20" dirty="0"/>
              <a:t> </a:t>
            </a:r>
            <a:r>
              <a:rPr spc="-10" dirty="0"/>
              <a:t>público</a:t>
            </a:r>
            <a:r>
              <a:rPr spc="15" dirty="0"/>
              <a:t> </a:t>
            </a:r>
            <a:r>
              <a:rPr spc="-5" dirty="0"/>
              <a:t>inclusivo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/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/>
              <a:t>Componente</a:t>
            </a:r>
            <a:r>
              <a:rPr sz="1200" spc="-45" dirty="0"/>
              <a:t> </a:t>
            </a:r>
            <a:r>
              <a:rPr sz="1200" spc="-5" dirty="0"/>
              <a:t>Ambiental</a:t>
            </a:r>
            <a:endParaRPr sz="1200"/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100" dirty="0">
                <a:solidFill>
                  <a:srgbClr val="000000"/>
                </a:solidFill>
              </a:rPr>
              <a:t>Comprende</a:t>
            </a:r>
            <a:r>
              <a:rPr sz="1100" spc="-4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estrategias</a:t>
            </a:r>
            <a:r>
              <a:rPr sz="1100" spc="-50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como:</a:t>
            </a:r>
            <a:endParaRPr sz="1100"/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/>
          </a:p>
          <a:p>
            <a:pPr marL="184150" marR="1666239" indent="-172085" algn="just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000000"/>
                </a:solidFill>
              </a:rPr>
              <a:t>Generación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espacios</a:t>
            </a:r>
            <a:r>
              <a:rPr sz="1100" spc="-5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públicos</a:t>
            </a:r>
            <a:r>
              <a:rPr sz="1100" spc="-5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que</a:t>
            </a:r>
            <a:r>
              <a:rPr sz="1100" spc="-5" dirty="0">
                <a:solidFill>
                  <a:srgbClr val="000000"/>
                </a:solidFill>
              </a:rPr>
              <a:t> proporcionen </a:t>
            </a:r>
            <a:r>
              <a:rPr sz="1100" spc="-2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zonas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descanso</a:t>
            </a:r>
            <a:r>
              <a:rPr sz="1100" dirty="0">
                <a:solidFill>
                  <a:srgbClr val="000000"/>
                </a:solidFill>
              </a:rPr>
              <a:t> y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abrigo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para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la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población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20" dirty="0">
                <a:solidFill>
                  <a:srgbClr val="000000"/>
                </a:solidFill>
              </a:rPr>
              <a:t>de </a:t>
            </a:r>
            <a:r>
              <a:rPr sz="1100" spc="-1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grupos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vulnerables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como</a:t>
            </a:r>
            <a:r>
              <a:rPr sz="1100" spc="-5" dirty="0">
                <a:solidFill>
                  <a:srgbClr val="000000"/>
                </a:solidFill>
              </a:rPr>
              <a:t> niños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pequeños</a:t>
            </a:r>
            <a:r>
              <a:rPr sz="1100" dirty="0">
                <a:solidFill>
                  <a:srgbClr val="000000"/>
                </a:solidFill>
              </a:rPr>
              <a:t> y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15" dirty="0">
                <a:solidFill>
                  <a:srgbClr val="000000"/>
                </a:solidFill>
              </a:rPr>
              <a:t>sus </a:t>
            </a:r>
            <a:r>
              <a:rPr sz="1100" spc="-2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cuidadores, personas </a:t>
            </a:r>
            <a:r>
              <a:rPr sz="1100" dirty="0">
                <a:solidFill>
                  <a:srgbClr val="000000"/>
                </a:solidFill>
              </a:rPr>
              <a:t>en </a:t>
            </a:r>
            <a:r>
              <a:rPr sz="1100" spc="-5" dirty="0">
                <a:solidFill>
                  <a:srgbClr val="000000"/>
                </a:solidFill>
              </a:rPr>
              <a:t>condición de discapacidad </a:t>
            </a:r>
            <a:r>
              <a:rPr sz="1100" dirty="0">
                <a:solidFill>
                  <a:srgbClr val="000000"/>
                </a:solidFill>
              </a:rPr>
              <a:t>y 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personas</a:t>
            </a:r>
            <a:r>
              <a:rPr sz="1100" spc="-4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la</a:t>
            </a:r>
            <a:r>
              <a:rPr sz="1100" spc="-10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tercera</a:t>
            </a:r>
            <a:r>
              <a:rPr sz="1100" spc="-1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edad.</a:t>
            </a:r>
            <a:endParaRPr sz="1100"/>
          </a:p>
          <a:p>
            <a:pPr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1050"/>
          </a:p>
          <a:p>
            <a:pPr marL="184785" marR="1668145" indent="-172720" algn="just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000000"/>
                </a:solidFill>
              </a:rPr>
              <a:t>Integración de personas </a:t>
            </a:r>
            <a:r>
              <a:rPr sz="1100" spc="-10" dirty="0">
                <a:solidFill>
                  <a:srgbClr val="000000"/>
                </a:solidFill>
              </a:rPr>
              <a:t>de </a:t>
            </a:r>
            <a:r>
              <a:rPr sz="1100" spc="-5" dirty="0">
                <a:solidFill>
                  <a:srgbClr val="000000"/>
                </a:solidFill>
              </a:rPr>
              <a:t>los </a:t>
            </a:r>
            <a:r>
              <a:rPr sz="1100" spc="-10" dirty="0">
                <a:solidFill>
                  <a:srgbClr val="000000"/>
                </a:solidFill>
              </a:rPr>
              <a:t>grupos </a:t>
            </a:r>
            <a:r>
              <a:rPr sz="1100" spc="-5" dirty="0">
                <a:solidFill>
                  <a:srgbClr val="000000"/>
                </a:solidFill>
              </a:rPr>
              <a:t>vulnerables </a:t>
            </a:r>
            <a:r>
              <a:rPr sz="1100" spc="-15" dirty="0">
                <a:solidFill>
                  <a:srgbClr val="000000"/>
                </a:solidFill>
              </a:rPr>
              <a:t>al </a:t>
            </a:r>
            <a:r>
              <a:rPr sz="1100" spc="-1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componente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ambiental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las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distintas</a:t>
            </a:r>
            <a:r>
              <a:rPr sz="1100" spc="-5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Líneas </a:t>
            </a:r>
            <a:r>
              <a:rPr sz="1100" spc="-23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Estratégicas</a:t>
            </a:r>
            <a:r>
              <a:rPr sz="1100" spc="-4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propuestas.</a:t>
            </a:r>
            <a:endParaRPr sz="110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052" y="5113007"/>
            <a:ext cx="9109075" cy="1701164"/>
            <a:chOff x="35052" y="5113007"/>
            <a:chExt cx="9109075" cy="170116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2" y="5113007"/>
              <a:ext cx="9108947" cy="1074381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803140" y="2025395"/>
            <a:ext cx="3784600" cy="2886710"/>
            <a:chOff x="4803140" y="2025395"/>
            <a:chExt cx="3784600" cy="288671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40" y="2025395"/>
              <a:ext cx="3771900" cy="28864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5840" y="3842003"/>
              <a:ext cx="1623059" cy="10546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809490" y="3835653"/>
              <a:ext cx="1635760" cy="1067435"/>
            </a:xfrm>
            <a:custGeom>
              <a:avLst/>
              <a:gdLst/>
              <a:ahLst/>
              <a:cxnLst/>
              <a:rect l="l" t="t" r="r" b="b"/>
              <a:pathLst>
                <a:path w="1635760" h="1067435">
                  <a:moveTo>
                    <a:pt x="0" y="0"/>
                  </a:moveTo>
                  <a:lnTo>
                    <a:pt x="1635760" y="0"/>
                  </a:lnTo>
                  <a:lnTo>
                    <a:pt x="1635760" y="1067308"/>
                  </a:lnTo>
                  <a:lnTo>
                    <a:pt x="0" y="106730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6.3.</a:t>
            </a:r>
            <a:r>
              <a:rPr spc="-10" dirty="0"/>
              <a:t> </a:t>
            </a:r>
            <a:r>
              <a:rPr spc="-5" dirty="0"/>
              <a:t>Línea</a:t>
            </a:r>
            <a:r>
              <a:rPr spc="10" dirty="0"/>
              <a:t> </a:t>
            </a:r>
            <a:r>
              <a:rPr spc="-10" dirty="0"/>
              <a:t>Estratégica</a:t>
            </a:r>
            <a:r>
              <a:rPr spc="15" dirty="0"/>
              <a:t> </a:t>
            </a:r>
            <a:r>
              <a:rPr spc="-5" dirty="0"/>
              <a:t>3:</a:t>
            </a:r>
            <a:r>
              <a:rPr spc="10" dirty="0"/>
              <a:t> </a:t>
            </a:r>
            <a:r>
              <a:rPr spc="-5" dirty="0"/>
              <a:t>Inclusión</a:t>
            </a:r>
            <a:r>
              <a:rPr spc="5" dirty="0"/>
              <a:t> </a:t>
            </a:r>
            <a:r>
              <a:rPr spc="-5" dirty="0"/>
              <a:t>social: el</a:t>
            </a:r>
            <a:r>
              <a:rPr spc="5" dirty="0"/>
              <a:t> </a:t>
            </a:r>
            <a:r>
              <a:rPr spc="-5" dirty="0"/>
              <a:t>espacio</a:t>
            </a:r>
            <a:r>
              <a:rPr spc="20" dirty="0"/>
              <a:t> </a:t>
            </a:r>
            <a:r>
              <a:rPr spc="-10" dirty="0"/>
              <a:t>público</a:t>
            </a:r>
            <a:r>
              <a:rPr spc="15" dirty="0"/>
              <a:t> </a:t>
            </a:r>
            <a:r>
              <a:rPr spc="-5" dirty="0"/>
              <a:t>inclusivo</a:t>
            </a:r>
          </a:p>
          <a:p>
            <a:pPr>
              <a:lnSpc>
                <a:spcPct val="100000"/>
              </a:lnSpc>
            </a:pPr>
            <a:endParaRPr spc="-5" dirty="0"/>
          </a:p>
          <a:p>
            <a:pPr marL="333375" indent="-287020">
              <a:lnSpc>
                <a:spcPct val="100000"/>
              </a:lnSpc>
              <a:spcBef>
                <a:spcPts val="930"/>
              </a:spcBef>
              <a:buFont typeface="Wingdings"/>
              <a:buChar char=""/>
              <a:tabLst>
                <a:tab pos="333375" algn="l"/>
                <a:tab pos="334010" algn="l"/>
              </a:tabLst>
            </a:pPr>
            <a:r>
              <a:rPr sz="1200" spc="-5" dirty="0"/>
              <a:t>Componente</a:t>
            </a:r>
            <a:r>
              <a:rPr sz="1200" spc="-50" dirty="0"/>
              <a:t> </a:t>
            </a:r>
            <a:r>
              <a:rPr sz="1200" spc="-5" dirty="0"/>
              <a:t>Social</a:t>
            </a:r>
            <a:endParaRPr sz="1200"/>
          </a:p>
          <a:p>
            <a:pPr marL="46990" algn="just">
              <a:lnSpc>
                <a:spcPct val="100000"/>
              </a:lnSpc>
              <a:spcBef>
                <a:spcPts val="965"/>
              </a:spcBef>
            </a:pPr>
            <a:r>
              <a:rPr sz="1100" dirty="0">
                <a:solidFill>
                  <a:srgbClr val="000000"/>
                </a:solidFill>
              </a:rPr>
              <a:t>Comprende</a:t>
            </a:r>
            <a:r>
              <a:rPr sz="1100" spc="-4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estrategias</a:t>
            </a:r>
            <a:r>
              <a:rPr sz="1100" spc="-50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como:</a:t>
            </a:r>
            <a:endParaRPr sz="1100"/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/>
          </a:p>
          <a:p>
            <a:pPr marL="219075" marR="1596390" indent="-172720" algn="just">
              <a:lnSpc>
                <a:spcPct val="100000"/>
              </a:lnSpc>
              <a:buFont typeface="Arial MT"/>
              <a:buChar char="•"/>
              <a:tabLst>
                <a:tab pos="219710" algn="l"/>
              </a:tabLst>
            </a:pPr>
            <a:r>
              <a:rPr sz="1100" spc="-5" dirty="0">
                <a:solidFill>
                  <a:srgbClr val="000000"/>
                </a:solidFill>
              </a:rPr>
              <a:t>Priorización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10" dirty="0">
                <a:solidFill>
                  <a:srgbClr val="000000"/>
                </a:solidFill>
              </a:rPr>
              <a:t>grupos</a:t>
            </a:r>
            <a:r>
              <a:rPr sz="1100" spc="-5" dirty="0">
                <a:solidFill>
                  <a:srgbClr val="000000"/>
                </a:solidFill>
              </a:rPr>
              <a:t> vulnerables</a:t>
            </a:r>
            <a:r>
              <a:rPr sz="1100" dirty="0">
                <a:solidFill>
                  <a:srgbClr val="000000"/>
                </a:solidFill>
              </a:rPr>
              <a:t> en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la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oferta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20" dirty="0">
                <a:solidFill>
                  <a:srgbClr val="000000"/>
                </a:solidFill>
              </a:rPr>
              <a:t>de </a:t>
            </a:r>
            <a:r>
              <a:rPr sz="1100" spc="-1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empleos</a:t>
            </a:r>
            <a:r>
              <a:rPr sz="1100" spc="-5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directos</a:t>
            </a:r>
            <a:r>
              <a:rPr sz="1100" spc="-35" dirty="0">
                <a:solidFill>
                  <a:srgbClr val="000000"/>
                </a:solidFill>
              </a:rPr>
              <a:t> </a:t>
            </a:r>
            <a:r>
              <a:rPr sz="1100" dirty="0">
                <a:solidFill>
                  <a:srgbClr val="000000"/>
                </a:solidFill>
              </a:rPr>
              <a:t>e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indirectos</a:t>
            </a:r>
            <a:endParaRPr sz="1100"/>
          </a:p>
          <a:p>
            <a:pPr marL="219075" marR="1593850" indent="-172720" algn="just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219710" algn="l"/>
              </a:tabLst>
            </a:pPr>
            <a:r>
              <a:rPr sz="1100" spc="-5" dirty="0">
                <a:solidFill>
                  <a:srgbClr val="000000"/>
                </a:solidFill>
              </a:rPr>
              <a:t>Realización de eventos culturales </a:t>
            </a:r>
            <a:r>
              <a:rPr sz="1100" dirty="0">
                <a:solidFill>
                  <a:srgbClr val="000000"/>
                </a:solidFill>
              </a:rPr>
              <a:t>en </a:t>
            </a:r>
            <a:r>
              <a:rPr sz="1100" spc="-5" dirty="0">
                <a:solidFill>
                  <a:srgbClr val="000000"/>
                </a:solidFill>
              </a:rPr>
              <a:t>espacios </a:t>
            </a:r>
            <a:r>
              <a:rPr sz="1100" spc="-10" dirty="0">
                <a:solidFill>
                  <a:srgbClr val="000000"/>
                </a:solidFill>
              </a:rPr>
              <a:t>públicos </a:t>
            </a:r>
            <a:r>
              <a:rPr sz="1100" spc="-5" dirty="0">
                <a:solidFill>
                  <a:srgbClr val="000000"/>
                </a:solidFill>
              </a:rPr>
              <a:t> con accesibilidad universal </a:t>
            </a:r>
            <a:r>
              <a:rPr sz="1100" dirty="0">
                <a:solidFill>
                  <a:srgbClr val="000000"/>
                </a:solidFill>
              </a:rPr>
              <a:t>e </a:t>
            </a:r>
            <a:r>
              <a:rPr sz="1100" spc="-5" dirty="0">
                <a:solidFill>
                  <a:srgbClr val="000000"/>
                </a:solidFill>
              </a:rPr>
              <a:t>incluyentes para </a:t>
            </a:r>
            <a:r>
              <a:rPr sz="1100" spc="-10" dirty="0">
                <a:solidFill>
                  <a:srgbClr val="000000"/>
                </a:solidFill>
              </a:rPr>
              <a:t>grupos </a:t>
            </a:r>
            <a:r>
              <a:rPr sz="1100" spc="-5" dirty="0">
                <a:solidFill>
                  <a:srgbClr val="000000"/>
                </a:solidFill>
              </a:rPr>
              <a:t> vulnerables</a:t>
            </a:r>
            <a:endParaRPr sz="1100"/>
          </a:p>
          <a:p>
            <a:pPr>
              <a:lnSpc>
                <a:spcPct val="100000"/>
              </a:lnSpc>
            </a:pPr>
            <a:endParaRPr sz="1100"/>
          </a:p>
          <a:p>
            <a:pPr marL="299085" indent="-287020">
              <a:lnSpc>
                <a:spcPct val="100000"/>
              </a:lnSpc>
              <a:spcBef>
                <a:spcPts val="745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/>
              <a:t>Componente</a:t>
            </a:r>
            <a:r>
              <a:rPr sz="1200" spc="-50" dirty="0"/>
              <a:t> </a:t>
            </a:r>
            <a:r>
              <a:rPr sz="1200" spc="-10" dirty="0"/>
              <a:t>Económico</a:t>
            </a:r>
            <a:endParaRPr sz="1200"/>
          </a:p>
          <a:p>
            <a:pPr marL="12700" marR="1593215" algn="just">
              <a:lnSpc>
                <a:spcPct val="100000"/>
              </a:lnSpc>
              <a:spcBef>
                <a:spcPts val="965"/>
              </a:spcBef>
            </a:pPr>
            <a:r>
              <a:rPr sz="1100" spc="-5" dirty="0">
                <a:solidFill>
                  <a:srgbClr val="000000"/>
                </a:solidFill>
              </a:rPr>
              <a:t>Comprende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estrategias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apoyo</a:t>
            </a:r>
            <a:r>
              <a:rPr sz="1100" dirty="0">
                <a:solidFill>
                  <a:srgbClr val="000000"/>
                </a:solidFill>
              </a:rPr>
              <a:t> a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procesos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 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formalización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ventas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ambulantes</a:t>
            </a:r>
            <a:r>
              <a:rPr sz="1100" dirty="0">
                <a:solidFill>
                  <a:srgbClr val="000000"/>
                </a:solidFill>
              </a:rPr>
              <a:t> y</a:t>
            </a:r>
            <a:r>
              <a:rPr sz="1100" spc="5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generación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de </a:t>
            </a:r>
            <a:r>
              <a:rPr sz="1100" dirty="0">
                <a:solidFill>
                  <a:srgbClr val="000000"/>
                </a:solidFill>
              </a:rPr>
              <a:t> </a:t>
            </a:r>
            <a:r>
              <a:rPr sz="1100" spc="-5" dirty="0">
                <a:solidFill>
                  <a:srgbClr val="000000"/>
                </a:solidFill>
              </a:rPr>
              <a:t>eventos </a:t>
            </a:r>
            <a:r>
              <a:rPr sz="1100" dirty="0">
                <a:solidFill>
                  <a:srgbClr val="000000"/>
                </a:solidFill>
              </a:rPr>
              <a:t>y </a:t>
            </a:r>
            <a:r>
              <a:rPr sz="1100" spc="-5" dirty="0">
                <a:solidFill>
                  <a:srgbClr val="000000"/>
                </a:solidFill>
              </a:rPr>
              <a:t>servicios que generen empleo para </a:t>
            </a:r>
            <a:r>
              <a:rPr sz="1100" spc="-10" dirty="0">
                <a:solidFill>
                  <a:srgbClr val="000000"/>
                </a:solidFill>
              </a:rPr>
              <a:t>la población </a:t>
            </a:r>
            <a:r>
              <a:rPr sz="1100" spc="-5" dirty="0">
                <a:solidFill>
                  <a:srgbClr val="000000"/>
                </a:solidFill>
              </a:rPr>
              <a:t> vulnerable.</a:t>
            </a:r>
            <a:endParaRPr sz="110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9744" y="2116836"/>
            <a:ext cx="3771899" cy="285983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52" y="5140452"/>
            <a:ext cx="9109075" cy="1673860"/>
            <a:chOff x="35052" y="5140452"/>
            <a:chExt cx="9109075" cy="16738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52" y="5140452"/>
              <a:ext cx="9108947" cy="10743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52511" y="1455930"/>
            <a:ext cx="3393440" cy="20320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1945" lvl="1" indent="-309880">
              <a:lnSpc>
                <a:spcPct val="100000"/>
              </a:lnSpc>
              <a:spcBef>
                <a:spcPts val="105"/>
              </a:spcBef>
              <a:buClr>
                <a:srgbClr val="C00000"/>
              </a:buClr>
              <a:buFont typeface="Calibri"/>
              <a:buAutoNum type="arabicPeriod" startAt="4"/>
              <a:tabLst>
                <a:tab pos="322580" algn="l"/>
              </a:tabLst>
            </a:pP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Línea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Estratégica</a:t>
            </a:r>
            <a:r>
              <a:rPr sz="1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4: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Innovación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urbanística</a:t>
            </a:r>
            <a:endParaRPr sz="1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C00000"/>
              </a:buClr>
              <a:buFont typeface="Calibri"/>
              <a:buAutoNum type="arabicPeriod" startAt="4"/>
            </a:pPr>
            <a:endParaRPr sz="1600">
              <a:latin typeface="Calibri"/>
              <a:cs typeface="Calibri"/>
            </a:endParaRPr>
          </a:p>
          <a:p>
            <a:pPr marL="419734" lvl="2" indent="-287655">
              <a:lnSpc>
                <a:spcPct val="100000"/>
              </a:lnSpc>
              <a:buFont typeface="Wingdings"/>
              <a:buChar char=""/>
              <a:tabLst>
                <a:tab pos="419734" algn="l"/>
                <a:tab pos="42037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2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Físico</a:t>
            </a:r>
            <a:endParaRPr sz="1200">
              <a:latin typeface="Calibri"/>
              <a:cs typeface="Calibri"/>
            </a:endParaRPr>
          </a:p>
          <a:p>
            <a:pPr marL="132715">
              <a:lnSpc>
                <a:spcPct val="100000"/>
              </a:lnSpc>
              <a:spcBef>
                <a:spcPts val="965"/>
              </a:spcBef>
            </a:pPr>
            <a:r>
              <a:rPr sz="1100" dirty="0">
                <a:latin typeface="Calibri"/>
                <a:cs typeface="Calibri"/>
              </a:rPr>
              <a:t>Comprende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305435" marR="142875" indent="-172720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06070" algn="l"/>
              </a:tabLst>
            </a:pPr>
            <a:r>
              <a:rPr sz="1100" spc="-5" dirty="0">
                <a:latin typeface="Calibri"/>
                <a:cs typeface="Calibri"/>
              </a:rPr>
              <a:t>Implementación de eventos de </a:t>
            </a:r>
            <a:r>
              <a:rPr sz="1100" spc="-10" dirty="0">
                <a:latin typeface="Calibri"/>
                <a:cs typeface="Calibri"/>
              </a:rPr>
              <a:t>urbanismo táctico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i="1" spc="-5" dirty="0">
                <a:latin typeface="Calibri"/>
                <a:cs typeface="Calibri"/>
              </a:rPr>
              <a:t>parklets</a:t>
            </a:r>
            <a:r>
              <a:rPr sz="1100" spc="-5" dirty="0">
                <a:latin typeface="Calibri"/>
                <a:cs typeface="Calibri"/>
              </a:rPr>
              <a:t>, </a:t>
            </a:r>
            <a:r>
              <a:rPr sz="1100" spc="-10" dirty="0">
                <a:latin typeface="Calibri"/>
                <a:cs typeface="Calibri"/>
              </a:rPr>
              <a:t>pacificación </a:t>
            </a:r>
            <a:r>
              <a:rPr sz="1100" spc="-5" dirty="0">
                <a:latin typeface="Calibri"/>
                <a:cs typeface="Calibri"/>
              </a:rPr>
              <a:t>de vías, cafés </a:t>
            </a:r>
            <a:r>
              <a:rPr sz="1100" i="1" spc="-5" dirty="0">
                <a:latin typeface="Calibri"/>
                <a:cs typeface="Calibri"/>
              </a:rPr>
              <a:t>pop-up</a:t>
            </a:r>
            <a:r>
              <a:rPr sz="1100" spc="-5" dirty="0">
                <a:latin typeface="Calibri"/>
                <a:cs typeface="Calibri"/>
              </a:rPr>
              <a:t>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otros.</a:t>
            </a:r>
            <a:endParaRPr sz="1100">
              <a:latin typeface="Calibri"/>
              <a:cs typeface="Calibri"/>
            </a:endParaRPr>
          </a:p>
          <a:p>
            <a:pPr marL="305435" indent="-173355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306070" algn="l"/>
              </a:tabLst>
            </a:pPr>
            <a:r>
              <a:rPr sz="1100" spc="-5" dirty="0">
                <a:latin typeface="Calibri"/>
                <a:cs typeface="Calibri"/>
              </a:rPr>
              <a:t>Rediseño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espacios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públicos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según</a:t>
            </a:r>
            <a:r>
              <a:rPr sz="1100" spc="1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principios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  <a:p>
            <a:pPr marL="305435">
              <a:lnSpc>
                <a:spcPct val="100000"/>
              </a:lnSpc>
            </a:pPr>
            <a:r>
              <a:rPr sz="1100" i="1" spc="-5" dirty="0">
                <a:latin typeface="Calibri"/>
                <a:cs typeface="Calibri"/>
              </a:rPr>
              <a:t>place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spc="-5" dirty="0">
                <a:latin typeface="Calibri"/>
                <a:cs typeface="Calibri"/>
              </a:rPr>
              <a:t>making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3156" y="3552881"/>
            <a:ext cx="31330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5420" algn="l"/>
                <a:tab pos="1266825" algn="l"/>
                <a:tab pos="1564005" algn="l"/>
                <a:tab pos="2132330" algn="l"/>
                <a:tab pos="2976245" algn="l"/>
              </a:tabLst>
            </a:pPr>
            <a:r>
              <a:rPr sz="1100" spc="-5" dirty="0">
                <a:latin typeface="Calibri"/>
                <a:cs typeface="Calibri"/>
              </a:rPr>
              <a:t>I</a:t>
            </a:r>
            <a:r>
              <a:rPr sz="1100" spc="5" dirty="0">
                <a:latin typeface="Calibri"/>
                <a:cs typeface="Calibri"/>
              </a:rPr>
              <a:t>m</a:t>
            </a:r>
            <a:r>
              <a:rPr sz="1100" spc="-5" dirty="0">
                <a:latin typeface="Calibri"/>
                <a:cs typeface="Calibri"/>
              </a:rPr>
              <a:t>p</a:t>
            </a:r>
            <a:r>
              <a:rPr sz="1100" spc="-15" dirty="0">
                <a:latin typeface="Calibri"/>
                <a:cs typeface="Calibri"/>
              </a:rPr>
              <a:t>le</a:t>
            </a:r>
            <a:r>
              <a:rPr sz="1100" spc="5" dirty="0">
                <a:latin typeface="Calibri"/>
                <a:cs typeface="Calibri"/>
              </a:rPr>
              <a:t>m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20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ci</a:t>
            </a:r>
            <a:r>
              <a:rPr sz="1100" spc="5" dirty="0">
                <a:latin typeface="Calibri"/>
                <a:cs typeface="Calibri"/>
              </a:rPr>
              <a:t>ó</a:t>
            </a:r>
            <a:r>
              <a:rPr sz="1100" dirty="0">
                <a:latin typeface="Calibri"/>
                <a:cs typeface="Calibri"/>
              </a:rPr>
              <a:t>n	</a:t>
            </a:r>
            <a:r>
              <a:rPr sz="1100" spc="-20" dirty="0">
                <a:latin typeface="Calibri"/>
                <a:cs typeface="Calibri"/>
              </a:rPr>
              <a:t>d</a:t>
            </a:r>
            <a:r>
              <a:rPr sz="1100" dirty="0">
                <a:latin typeface="Calibri"/>
                <a:cs typeface="Calibri"/>
              </a:rPr>
              <a:t>e	</a:t>
            </a:r>
            <a:r>
              <a:rPr sz="1100" spc="-10" dirty="0">
                <a:latin typeface="Calibri"/>
                <a:cs typeface="Calibri"/>
              </a:rPr>
              <a:t>me</a:t>
            </a:r>
            <a:r>
              <a:rPr sz="1100" spc="-5" dirty="0">
                <a:latin typeface="Calibri"/>
                <a:cs typeface="Calibri"/>
              </a:rPr>
              <a:t>di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s	e</a:t>
            </a:r>
            <a:r>
              <a:rPr sz="1100" spc="-5" dirty="0">
                <a:latin typeface="Calibri"/>
                <a:cs typeface="Calibri"/>
              </a:rPr>
              <a:t>l</a:t>
            </a:r>
            <a:r>
              <a:rPr sz="1100" spc="-10" dirty="0">
                <a:latin typeface="Calibri"/>
                <a:cs typeface="Calibri"/>
              </a:rPr>
              <a:t>e</a:t>
            </a:r>
            <a:r>
              <a:rPr sz="1100" dirty="0">
                <a:latin typeface="Calibri"/>
                <a:cs typeface="Calibri"/>
              </a:rPr>
              <a:t>ct</a:t>
            </a:r>
            <a:r>
              <a:rPr sz="1100" spc="-15" dirty="0">
                <a:latin typeface="Calibri"/>
                <a:cs typeface="Calibri"/>
              </a:rPr>
              <a:t>r</a:t>
            </a:r>
            <a:r>
              <a:rPr sz="1100" spc="5" dirty="0">
                <a:latin typeface="Calibri"/>
                <a:cs typeface="Calibri"/>
              </a:rPr>
              <a:t>ó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-15" dirty="0">
                <a:latin typeface="Calibri"/>
                <a:cs typeface="Calibri"/>
              </a:rPr>
              <a:t>ic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s	</a:t>
            </a:r>
            <a:r>
              <a:rPr sz="1100" spc="-5" dirty="0">
                <a:latin typeface="Calibri"/>
                <a:cs typeface="Calibri"/>
              </a:rPr>
              <a:t>d</a:t>
            </a:r>
            <a:r>
              <a:rPr sz="1100" dirty="0">
                <a:latin typeface="Calibri"/>
                <a:cs typeface="Calibri"/>
              </a:rPr>
              <a:t>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3156" y="3629789"/>
            <a:ext cx="3132455" cy="71120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84785">
              <a:lnSpc>
                <a:spcPct val="100000"/>
              </a:lnSpc>
              <a:spcBef>
                <a:spcPts val="815"/>
              </a:spcBef>
            </a:pPr>
            <a:r>
              <a:rPr sz="1100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om</a:t>
            </a:r>
            <a:r>
              <a:rPr sz="1100" spc="-5" dirty="0">
                <a:latin typeface="Calibri"/>
                <a:cs typeface="Calibri"/>
              </a:rPr>
              <a:t>uni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-15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-5" dirty="0">
                <a:latin typeface="Calibri"/>
                <a:cs typeface="Calibri"/>
              </a:rPr>
              <a:t>i</a:t>
            </a:r>
            <a:r>
              <a:rPr sz="1100" spc="-10" dirty="0">
                <a:latin typeface="Calibri"/>
                <a:cs typeface="Calibri"/>
              </a:rPr>
              <a:t>ó</a:t>
            </a:r>
            <a:r>
              <a:rPr sz="1100" dirty="0">
                <a:latin typeface="Calibri"/>
                <a:cs typeface="Calibri"/>
              </a:rPr>
              <a:t>n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digi</a:t>
            </a:r>
            <a:r>
              <a:rPr sz="1100" dirty="0">
                <a:latin typeface="Calibri"/>
                <a:cs typeface="Calibri"/>
              </a:rPr>
              <a:t>t</a:t>
            </a:r>
            <a:r>
              <a:rPr sz="1100" spc="-5" dirty="0">
                <a:latin typeface="Calibri"/>
                <a:cs typeface="Calibri"/>
              </a:rPr>
              <a:t>al</a:t>
            </a:r>
            <a:endParaRPr sz="11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Desarrollo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nuevas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formas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módulos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servicios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mobiliario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urbano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797044" y="2104135"/>
            <a:ext cx="1342390" cy="1200785"/>
            <a:chOff x="4797044" y="2104135"/>
            <a:chExt cx="1342390" cy="120078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9744" y="2116836"/>
              <a:ext cx="1316736" cy="117500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803394" y="2110485"/>
              <a:ext cx="1329690" cy="1188085"/>
            </a:xfrm>
            <a:custGeom>
              <a:avLst/>
              <a:gdLst/>
              <a:ahLst/>
              <a:cxnLst/>
              <a:rect l="l" t="t" r="r" b="b"/>
              <a:pathLst>
                <a:path w="1329689" h="1188085">
                  <a:moveTo>
                    <a:pt x="0" y="0"/>
                  </a:moveTo>
                  <a:lnTo>
                    <a:pt x="1329436" y="0"/>
                  </a:lnTo>
                  <a:lnTo>
                    <a:pt x="1329436" y="1187703"/>
                  </a:lnTo>
                  <a:lnTo>
                    <a:pt x="0" y="118770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026481" y="4984336"/>
            <a:ext cx="25565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Calle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Santo Domingo: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Estado actual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y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propuesta</a:t>
            </a:r>
            <a:r>
              <a:rPr sz="600" dirty="0">
                <a:latin typeface="Calibri"/>
                <a:cs typeface="Calibri"/>
              </a:rPr>
              <a:t> –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DEMOS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Calle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Real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del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Comercio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0"/>
            <a:ext cx="1981835" cy="790173"/>
            <a:chOff x="0" y="-497099"/>
            <a:chExt cx="3372503" cy="2415036"/>
          </a:xfrm>
        </p:grpSpPr>
        <p:sp>
          <p:nvSpPr>
            <p:cNvPr id="15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052" y="5113007"/>
            <a:ext cx="9109075" cy="1701164"/>
            <a:chOff x="35052" y="5113007"/>
            <a:chExt cx="9109075" cy="170116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2" y="5113007"/>
              <a:ext cx="9108947" cy="107438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52511" y="1455930"/>
            <a:ext cx="3393440" cy="3354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6.4.</a:t>
            </a:r>
            <a:r>
              <a:rPr sz="14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Línea</a:t>
            </a:r>
            <a:r>
              <a:rPr sz="1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Estratégica</a:t>
            </a:r>
            <a:r>
              <a:rPr sz="1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4: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Innovación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urbanística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2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Ambiental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100" dirty="0">
                <a:latin typeface="Calibri"/>
                <a:cs typeface="Calibri"/>
              </a:rPr>
              <a:t>Comprende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184150" marR="29209" indent="-172085" algn="just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Creación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huertos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comunitarios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agricultura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urbana.</a:t>
            </a:r>
            <a:endParaRPr sz="1100">
              <a:latin typeface="Calibri"/>
              <a:cs typeface="Calibri"/>
            </a:endParaRPr>
          </a:p>
          <a:p>
            <a:pPr marL="184785" marR="27940" indent="-172720" algn="just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Aplicación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principios</a:t>
            </a:r>
            <a:r>
              <a:rPr sz="1100" spc="-5" dirty="0">
                <a:latin typeface="Calibri"/>
                <a:cs typeface="Calibri"/>
              </a:rPr>
              <a:t> bioclimáticos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ecourbanismo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diseño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públicos.</a:t>
            </a:r>
            <a:endParaRPr sz="1100">
              <a:latin typeface="Calibri"/>
              <a:cs typeface="Calibri"/>
            </a:endParaRPr>
          </a:p>
          <a:p>
            <a:pPr marL="184150" marR="27940" indent="-172085" algn="just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Integración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elementos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agua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(naturales</a:t>
            </a:r>
            <a:r>
              <a:rPr sz="1100" dirty="0">
                <a:latin typeface="Calibri"/>
                <a:cs typeface="Calibri"/>
              </a:rPr>
              <a:t> o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artificiales) </a:t>
            </a:r>
            <a:r>
              <a:rPr sz="1100" spc="-10" dirty="0">
                <a:latin typeface="Calibri"/>
                <a:cs typeface="Calibri"/>
              </a:rPr>
              <a:t>con </a:t>
            </a:r>
            <a:r>
              <a:rPr sz="1100" spc="-5" dirty="0">
                <a:latin typeface="Calibri"/>
                <a:cs typeface="Calibri"/>
              </a:rPr>
              <a:t>fines </a:t>
            </a:r>
            <a:r>
              <a:rPr sz="1100" spc="-10" dirty="0">
                <a:latin typeface="Calibri"/>
                <a:cs typeface="Calibri"/>
              </a:rPr>
              <a:t>de paisajismo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confort ambiental 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público.</a:t>
            </a:r>
            <a:endParaRPr sz="1100">
              <a:latin typeface="Calibri"/>
              <a:cs typeface="Calibri"/>
            </a:endParaRPr>
          </a:p>
          <a:p>
            <a:pPr marL="184785" marR="27305" indent="-172720" algn="just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Incorporación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pisos</a:t>
            </a:r>
            <a:r>
              <a:rPr sz="1100" spc="-5" dirty="0">
                <a:latin typeface="Calibri"/>
                <a:cs typeface="Calibri"/>
              </a:rPr>
              <a:t> permeables 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favorezcan 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filtración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aguas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lluvias</a:t>
            </a:r>
            <a:endParaRPr sz="1100">
              <a:latin typeface="Calibri"/>
              <a:cs typeface="Calibri"/>
            </a:endParaRPr>
          </a:p>
          <a:p>
            <a:pPr marL="184785" marR="29209" indent="-172720" algn="just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185420" algn="l"/>
              </a:tabLst>
            </a:pPr>
            <a:r>
              <a:rPr sz="1100" spc="-5" dirty="0">
                <a:latin typeface="Calibri"/>
                <a:cs typeface="Calibri"/>
              </a:rPr>
              <a:t>Implementación de campañas comunitarias de </a:t>
            </a:r>
            <a:r>
              <a:rPr sz="1100" spc="-10" dirty="0">
                <a:latin typeface="Calibri"/>
                <a:cs typeface="Calibri"/>
              </a:rPr>
              <a:t>reciclaje 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desechos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comercio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15840" y="2037588"/>
            <a:ext cx="3771900" cy="286053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4315" y="2037588"/>
            <a:ext cx="3800855" cy="285777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52" y="5113007"/>
            <a:ext cx="9109075" cy="1701164"/>
            <a:chOff x="35052" y="5113007"/>
            <a:chExt cx="9109075" cy="170116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8172" y="6047232"/>
              <a:ext cx="2639567" cy="766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52" y="5113007"/>
              <a:ext cx="9108947" cy="107438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52511" y="1455930"/>
            <a:ext cx="3441700" cy="3347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1945" lvl="1" indent="-309880">
              <a:lnSpc>
                <a:spcPct val="100000"/>
              </a:lnSpc>
              <a:spcBef>
                <a:spcPts val="105"/>
              </a:spcBef>
              <a:buClr>
                <a:srgbClr val="C00000"/>
              </a:buClr>
              <a:buFont typeface="Calibri"/>
              <a:buAutoNum type="arabicPeriod" startAt="4"/>
              <a:tabLst>
                <a:tab pos="322580" algn="l"/>
              </a:tabLst>
            </a:pP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Línea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Estratégica</a:t>
            </a:r>
            <a:r>
              <a:rPr sz="14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4: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Innovación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urbanística</a:t>
            </a:r>
            <a:endParaRPr sz="1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Clr>
                <a:srgbClr val="C00000"/>
              </a:buClr>
              <a:buFont typeface="Calibri"/>
              <a:buAutoNum type="arabicPeriod" startAt="4"/>
            </a:pPr>
            <a:endParaRPr sz="1850">
              <a:latin typeface="Calibri"/>
              <a:cs typeface="Calibri"/>
            </a:endParaRPr>
          </a:p>
          <a:p>
            <a:pPr marL="359410" lvl="2" indent="-287020">
              <a:lnSpc>
                <a:spcPct val="100000"/>
              </a:lnSpc>
              <a:buFont typeface="Wingdings"/>
              <a:buChar char=""/>
              <a:tabLst>
                <a:tab pos="359410" algn="l"/>
                <a:tab pos="360045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om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p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nt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12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So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ial</a:t>
            </a:r>
            <a:endParaRPr sz="1200">
              <a:latin typeface="Calibri"/>
              <a:cs typeface="Calibri"/>
            </a:endParaRPr>
          </a:p>
          <a:p>
            <a:pPr marL="73025" algn="just">
              <a:lnSpc>
                <a:spcPct val="100000"/>
              </a:lnSpc>
              <a:spcBef>
                <a:spcPts val="725"/>
              </a:spcBef>
            </a:pPr>
            <a:r>
              <a:rPr sz="1100" spc="-5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om</a:t>
            </a:r>
            <a:r>
              <a:rPr sz="1100" spc="-5" dirty="0">
                <a:latin typeface="Calibri"/>
                <a:cs typeface="Calibri"/>
              </a:rPr>
              <a:t>pr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5" dirty="0">
                <a:latin typeface="Calibri"/>
                <a:cs typeface="Calibri"/>
              </a:rPr>
              <a:t>nd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est</a:t>
            </a:r>
            <a:r>
              <a:rPr sz="1100" spc="-5" dirty="0">
                <a:latin typeface="Calibri"/>
                <a:cs typeface="Calibri"/>
              </a:rPr>
              <a:t>ra</a:t>
            </a:r>
            <a:r>
              <a:rPr sz="1100" dirty="0">
                <a:latin typeface="Calibri"/>
                <a:cs typeface="Calibri"/>
              </a:rPr>
              <a:t>te</a:t>
            </a:r>
            <a:r>
              <a:rPr sz="1100" spc="-5" dirty="0">
                <a:latin typeface="Calibri"/>
                <a:cs typeface="Calibri"/>
              </a:rPr>
              <a:t>gia</a:t>
            </a:r>
            <a:r>
              <a:rPr sz="1100" dirty="0">
                <a:latin typeface="Calibri"/>
                <a:cs typeface="Calibri"/>
              </a:rPr>
              <a:t>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om</a:t>
            </a:r>
            <a:r>
              <a:rPr sz="1100" dirty="0">
                <a:latin typeface="Calibri"/>
                <a:cs typeface="Calibri"/>
              </a:rPr>
              <a:t>o:</a:t>
            </a:r>
            <a:endParaRPr sz="1100">
              <a:latin typeface="Calibri"/>
              <a:cs typeface="Calibri"/>
            </a:endParaRPr>
          </a:p>
          <a:p>
            <a:pPr marL="245110" marR="67310" lvl="2" indent="-172720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245745" algn="l"/>
              </a:tabLst>
            </a:pPr>
            <a:r>
              <a:rPr sz="1100" spc="-5" dirty="0">
                <a:latin typeface="Calibri"/>
                <a:cs typeface="Calibri"/>
              </a:rPr>
              <a:t>Campañas</a:t>
            </a:r>
            <a:r>
              <a:rPr sz="1100" spc="2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arborización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espacios</a:t>
            </a:r>
            <a:r>
              <a:rPr sz="1100" spc="2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públicos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cuidado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comunitario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arbolado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urbano</a:t>
            </a:r>
            <a:endParaRPr sz="1100">
              <a:latin typeface="Calibri"/>
              <a:cs typeface="Calibri"/>
            </a:endParaRPr>
          </a:p>
          <a:p>
            <a:pPr marL="245110" lvl="2" indent="-172720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245745" algn="l"/>
              </a:tabLst>
            </a:pPr>
            <a:r>
              <a:rPr sz="1100" spc="-5" dirty="0">
                <a:latin typeface="Calibri"/>
                <a:cs typeface="Calibri"/>
              </a:rPr>
              <a:t>Programas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comunitarios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manejo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residuos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sólidos</a:t>
            </a:r>
            <a:endParaRPr sz="1100">
              <a:latin typeface="Calibri"/>
              <a:cs typeface="Calibri"/>
            </a:endParaRPr>
          </a:p>
          <a:p>
            <a:pPr marL="245110" marR="66675" lvl="2" indent="-172085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245745" algn="l"/>
              </a:tabLst>
            </a:pPr>
            <a:r>
              <a:rPr sz="1100" spc="-5" dirty="0">
                <a:latin typeface="Calibri"/>
                <a:cs typeface="Calibri"/>
              </a:rPr>
              <a:t>Formación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grupos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comunitarios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agricultura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aprovechamiento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económico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Componente</a:t>
            </a:r>
            <a:r>
              <a:rPr sz="12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Económico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725"/>
              </a:spcBef>
            </a:pPr>
            <a:r>
              <a:rPr sz="1100" spc="-5" dirty="0">
                <a:latin typeface="Calibri"/>
                <a:cs typeface="Calibri"/>
              </a:rPr>
              <a:t>Comprende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estrategias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cofinanciación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eventos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culturales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comerciales con </a:t>
            </a:r>
            <a:r>
              <a:rPr sz="1100" spc="-1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empresa privada, venta 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espacios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medios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publicidad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visual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espacio </a:t>
            </a:r>
            <a:r>
              <a:rPr sz="1100" spc="-5" dirty="0">
                <a:latin typeface="Calibri"/>
                <a:cs typeface="Calibri"/>
              </a:rPr>
              <a:t> público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consolidación de la imagen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marca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DEMOS </a:t>
            </a:r>
            <a:r>
              <a:rPr sz="1100" dirty="0">
                <a:latin typeface="Calibri"/>
                <a:cs typeface="Calibri"/>
              </a:rPr>
              <a:t> como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medio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promoción.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6.</a:t>
            </a:r>
            <a:r>
              <a:rPr dirty="0"/>
              <a:t> </a:t>
            </a:r>
            <a:r>
              <a:rPr spc="-10" dirty="0"/>
              <a:t>Desarrollo</a:t>
            </a:r>
            <a:r>
              <a:rPr spc="3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Líneas</a:t>
            </a:r>
            <a:r>
              <a:rPr dirty="0"/>
              <a:t> </a:t>
            </a:r>
            <a:r>
              <a:rPr spc="-10" dirty="0"/>
              <a:t>Estratégicas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0" dirty="0"/>
              <a:t>Componentes</a:t>
            </a:r>
            <a:r>
              <a:rPr spc="25" dirty="0"/>
              <a:t> </a:t>
            </a:r>
            <a:r>
              <a:rPr spc="-5" dirty="0"/>
              <a:t>DEMOS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" spc="-5" dirty="0"/>
              <a:t>1</a:t>
            </a:r>
            <a:endParaRPr sz="10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0050" y="2015576"/>
            <a:ext cx="336232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Las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Variables-Objetivo son </a:t>
            </a:r>
            <a:r>
              <a:rPr sz="1100" spc="-5" dirty="0">
                <a:latin typeface="Calibri"/>
                <a:cs typeface="Calibri"/>
              </a:rPr>
              <a:t>los aspectos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sector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de </a:t>
            </a:r>
            <a:r>
              <a:rPr sz="1100" spc="-5" dirty="0">
                <a:latin typeface="Calibri"/>
                <a:cs typeface="Calibri"/>
              </a:rPr>
              <a:t>su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</a:t>
            </a:r>
            <a:r>
              <a:rPr sz="1100" spc="-5" dirty="0">
                <a:latin typeface="Calibri"/>
                <a:cs typeface="Calibri"/>
              </a:rPr>
              <a:t> 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pretende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afectar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mejorar</a:t>
            </a:r>
            <a:r>
              <a:rPr sz="1100" dirty="0">
                <a:latin typeface="Calibri"/>
                <a:cs typeface="Calibri"/>
              </a:rPr>
              <a:t> o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modificar.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Variables-Objetivo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clasifican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0190" y="2594696"/>
            <a:ext cx="3361690" cy="3196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marR="5080" indent="-172720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Variables Físicas</a:t>
            </a:r>
            <a:r>
              <a:rPr sz="1100" spc="-5" dirty="0">
                <a:latin typeface="Calibri"/>
                <a:cs typeface="Calibri"/>
              </a:rPr>
              <a:t>: se refieren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5" dirty="0">
                <a:latin typeface="Calibri"/>
                <a:cs typeface="Calibri"/>
              </a:rPr>
              <a:t>áreas de los espacios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públicos, su </a:t>
            </a:r>
            <a:r>
              <a:rPr sz="1100" spc="-10" dirty="0">
                <a:latin typeface="Calibri"/>
                <a:cs typeface="Calibri"/>
              </a:rPr>
              <a:t>estado </a:t>
            </a:r>
            <a:r>
              <a:rPr sz="1100" spc="-5" dirty="0">
                <a:latin typeface="Calibri"/>
                <a:cs typeface="Calibri"/>
              </a:rPr>
              <a:t>general de conservación, dotación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mobiliario,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otras.</a:t>
            </a:r>
            <a:endParaRPr sz="1100">
              <a:latin typeface="Calibri"/>
              <a:cs typeface="Calibri"/>
            </a:endParaRPr>
          </a:p>
          <a:p>
            <a:pPr marL="184150" marR="5715" indent="-172085" algn="just">
              <a:lnSpc>
                <a:spcPct val="100000"/>
              </a:lnSpc>
              <a:spcBef>
                <a:spcPts val="595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Variables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Ambientales</a:t>
            </a:r>
            <a:r>
              <a:rPr sz="1100" spc="-5" dirty="0">
                <a:latin typeface="Calibri"/>
                <a:cs typeface="Calibri"/>
              </a:rPr>
              <a:t>: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referidas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determinantes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naturales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aspectos</a:t>
            </a:r>
            <a:r>
              <a:rPr sz="1100" spc="-5" dirty="0">
                <a:latin typeface="Calibri"/>
                <a:cs typeface="Calibri"/>
              </a:rPr>
              <a:t> 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afectan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confort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necesario para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disfrute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espacio público,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existencia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arbolado</a:t>
            </a:r>
            <a:r>
              <a:rPr sz="1100" spc="-5" dirty="0">
                <a:latin typeface="Calibri"/>
                <a:cs typeface="Calibri"/>
              </a:rPr>
              <a:t> urbano,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contaminación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basuras,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ruidos,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etc.</a:t>
            </a:r>
            <a:endParaRPr sz="1100">
              <a:latin typeface="Calibri"/>
              <a:cs typeface="Calibri"/>
            </a:endParaRPr>
          </a:p>
          <a:p>
            <a:pPr marL="184150" marR="69215" indent="-172085">
              <a:lnSpc>
                <a:spcPct val="100000"/>
              </a:lnSpc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Variables Económicas</a:t>
            </a:r>
            <a:r>
              <a:rPr sz="1100" spc="-5" dirty="0">
                <a:latin typeface="Calibri"/>
                <a:cs typeface="Calibri"/>
              </a:rPr>
              <a:t>: relacionadas </a:t>
            </a:r>
            <a:r>
              <a:rPr sz="1100" dirty="0">
                <a:latin typeface="Calibri"/>
                <a:cs typeface="Calibri"/>
              </a:rPr>
              <a:t>con </a:t>
            </a:r>
            <a:r>
              <a:rPr sz="1100" spc="-5" dirty="0">
                <a:latin typeface="Calibri"/>
                <a:cs typeface="Calibri"/>
              </a:rPr>
              <a:t>las actividades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económicas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tanto determinantes </a:t>
            </a:r>
            <a:r>
              <a:rPr sz="1100" dirty="0">
                <a:latin typeface="Calibri"/>
                <a:cs typeface="Calibri"/>
              </a:rPr>
              <a:t>del rol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sector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 oferta </a:t>
            </a:r>
            <a:r>
              <a:rPr sz="1100" spc="-5" dirty="0">
                <a:latin typeface="Calibri"/>
                <a:cs typeface="Calibri"/>
              </a:rPr>
              <a:t>de bienes </a:t>
            </a:r>
            <a:r>
              <a:rPr sz="1100" dirty="0">
                <a:latin typeface="Calibri"/>
                <a:cs typeface="Calibri"/>
              </a:rPr>
              <a:t>y servicios </a:t>
            </a:r>
            <a:r>
              <a:rPr sz="1100" spc="-5" dirty="0">
                <a:latin typeface="Calibri"/>
                <a:cs typeface="Calibri"/>
              </a:rPr>
              <a:t>para la ciudad, ade- </a:t>
            </a:r>
            <a:r>
              <a:rPr sz="1100" dirty="0">
                <a:latin typeface="Calibri"/>
                <a:cs typeface="Calibri"/>
              </a:rPr>
              <a:t> más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empleo,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informalidad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capital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in-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mobiliario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sector.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Variables</a:t>
            </a:r>
            <a:r>
              <a:rPr sz="1100" spc="1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sociales</a:t>
            </a:r>
            <a:r>
              <a:rPr sz="1100" spc="-5" dirty="0">
                <a:latin typeface="Calibri"/>
                <a:cs typeface="Calibri"/>
              </a:rPr>
              <a:t>: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tienen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spc="1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ver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condiciones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interacción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grupos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sociales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público, </a:t>
            </a:r>
            <a:r>
              <a:rPr sz="1100" spc="-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incluyen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aspectos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-5" dirty="0">
                <a:latin typeface="Calibri"/>
                <a:cs typeface="Calibri"/>
              </a:rPr>
              <a:t> seguridad,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diversidad,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vulnerabilidad,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imaginarios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sociales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expresiones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culturales.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972811" y="2004060"/>
            <a:ext cx="3482340" cy="3607435"/>
            <a:chOff x="4972811" y="2004060"/>
            <a:chExt cx="3482340" cy="3607435"/>
          </a:xfrm>
        </p:grpSpPr>
        <p:sp>
          <p:nvSpPr>
            <p:cNvPr id="6" name="object 6"/>
            <p:cNvSpPr/>
            <p:nvPr/>
          </p:nvSpPr>
          <p:spPr>
            <a:xfrm>
              <a:off x="6711696" y="2022347"/>
              <a:ext cx="1737360" cy="1821814"/>
            </a:xfrm>
            <a:custGeom>
              <a:avLst/>
              <a:gdLst/>
              <a:ahLst/>
              <a:cxnLst/>
              <a:rect l="l" t="t" r="r" b="b"/>
              <a:pathLst>
                <a:path w="1737359" h="1821814">
                  <a:moveTo>
                    <a:pt x="1737360" y="0"/>
                  </a:moveTo>
                  <a:lnTo>
                    <a:pt x="0" y="0"/>
                  </a:lnTo>
                  <a:lnTo>
                    <a:pt x="0" y="1802904"/>
                  </a:lnTo>
                  <a:lnTo>
                    <a:pt x="0" y="1821192"/>
                  </a:lnTo>
                  <a:lnTo>
                    <a:pt x="1737360" y="1821192"/>
                  </a:lnTo>
                  <a:lnTo>
                    <a:pt x="1737360" y="1802904"/>
                  </a:lnTo>
                  <a:lnTo>
                    <a:pt x="1737360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72811" y="2004060"/>
              <a:ext cx="1737360" cy="1836420"/>
            </a:xfrm>
            <a:custGeom>
              <a:avLst/>
              <a:gdLst/>
              <a:ahLst/>
              <a:cxnLst/>
              <a:rect l="l" t="t" r="r" b="b"/>
              <a:pathLst>
                <a:path w="1737359" h="1836420">
                  <a:moveTo>
                    <a:pt x="1737360" y="0"/>
                  </a:moveTo>
                  <a:lnTo>
                    <a:pt x="0" y="0"/>
                  </a:lnTo>
                  <a:lnTo>
                    <a:pt x="0" y="1836420"/>
                  </a:lnTo>
                  <a:lnTo>
                    <a:pt x="1737360" y="1836420"/>
                  </a:lnTo>
                  <a:lnTo>
                    <a:pt x="1737360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80431" y="3845052"/>
              <a:ext cx="1744980" cy="1766570"/>
            </a:xfrm>
            <a:custGeom>
              <a:avLst/>
              <a:gdLst/>
              <a:ahLst/>
              <a:cxnLst/>
              <a:rect l="l" t="t" r="r" b="b"/>
              <a:pathLst>
                <a:path w="1744979" h="1766570">
                  <a:moveTo>
                    <a:pt x="1744980" y="0"/>
                  </a:moveTo>
                  <a:lnTo>
                    <a:pt x="0" y="0"/>
                  </a:lnTo>
                  <a:lnTo>
                    <a:pt x="0" y="1766316"/>
                  </a:lnTo>
                  <a:lnTo>
                    <a:pt x="1744980" y="1766316"/>
                  </a:lnTo>
                  <a:lnTo>
                    <a:pt x="1744980" y="0"/>
                  </a:lnTo>
                  <a:close/>
                </a:path>
              </a:pathLst>
            </a:custGeom>
            <a:solidFill>
              <a:srgbClr val="EFE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33091" y="3824477"/>
              <a:ext cx="1289685" cy="1285875"/>
            </a:xfrm>
            <a:custGeom>
              <a:avLst/>
              <a:gdLst/>
              <a:ahLst/>
              <a:cxnLst/>
              <a:rect l="l" t="t" r="r" b="b"/>
              <a:pathLst>
                <a:path w="1289684" h="1285875">
                  <a:moveTo>
                    <a:pt x="1287754" y="0"/>
                  </a:moveTo>
                  <a:lnTo>
                    <a:pt x="0" y="9715"/>
                  </a:lnTo>
                  <a:lnTo>
                    <a:pt x="1244" y="57688"/>
                  </a:lnTo>
                  <a:lnTo>
                    <a:pt x="4226" y="105207"/>
                  </a:lnTo>
                  <a:lnTo>
                    <a:pt x="8915" y="152240"/>
                  </a:lnTo>
                  <a:lnTo>
                    <a:pt x="15279" y="198757"/>
                  </a:lnTo>
                  <a:lnTo>
                    <a:pt x="23289" y="244727"/>
                  </a:lnTo>
                  <a:lnTo>
                    <a:pt x="32912" y="290121"/>
                  </a:lnTo>
                  <a:lnTo>
                    <a:pt x="44119" y="334907"/>
                  </a:lnTo>
                  <a:lnTo>
                    <a:pt x="56878" y="379054"/>
                  </a:lnTo>
                  <a:lnTo>
                    <a:pt x="71158" y="422533"/>
                  </a:lnTo>
                  <a:lnTo>
                    <a:pt x="86929" y="465313"/>
                  </a:lnTo>
                  <a:lnTo>
                    <a:pt x="104159" y="507362"/>
                  </a:lnTo>
                  <a:lnTo>
                    <a:pt x="122818" y="548652"/>
                  </a:lnTo>
                  <a:lnTo>
                    <a:pt x="142875" y="589150"/>
                  </a:lnTo>
                  <a:lnTo>
                    <a:pt x="164298" y="628826"/>
                  </a:lnTo>
                  <a:lnTo>
                    <a:pt x="187058" y="667651"/>
                  </a:lnTo>
                  <a:lnTo>
                    <a:pt x="211123" y="705593"/>
                  </a:lnTo>
                  <a:lnTo>
                    <a:pt x="236462" y="742621"/>
                  </a:lnTo>
                  <a:lnTo>
                    <a:pt x="263044" y="778706"/>
                  </a:lnTo>
                  <a:lnTo>
                    <a:pt x="290839" y="813816"/>
                  </a:lnTo>
                  <a:lnTo>
                    <a:pt x="319816" y="847921"/>
                  </a:lnTo>
                  <a:lnTo>
                    <a:pt x="349943" y="880991"/>
                  </a:lnTo>
                  <a:lnTo>
                    <a:pt x="381190" y="912995"/>
                  </a:lnTo>
                  <a:lnTo>
                    <a:pt x="413526" y="943902"/>
                  </a:lnTo>
                  <a:lnTo>
                    <a:pt x="446920" y="973681"/>
                  </a:lnTo>
                  <a:lnTo>
                    <a:pt x="481341" y="1002303"/>
                  </a:lnTo>
                  <a:lnTo>
                    <a:pt x="516758" y="1029737"/>
                  </a:lnTo>
                  <a:lnTo>
                    <a:pt x="553141" y="1055952"/>
                  </a:lnTo>
                  <a:lnTo>
                    <a:pt x="590458" y="1080917"/>
                  </a:lnTo>
                  <a:lnTo>
                    <a:pt x="628679" y="1104602"/>
                  </a:lnTo>
                  <a:lnTo>
                    <a:pt x="667773" y="1126977"/>
                  </a:lnTo>
                  <a:lnTo>
                    <a:pt x="707708" y="1148010"/>
                  </a:lnTo>
                  <a:lnTo>
                    <a:pt x="748454" y="1167672"/>
                  </a:lnTo>
                  <a:lnTo>
                    <a:pt x="789980" y="1185932"/>
                  </a:lnTo>
                  <a:lnTo>
                    <a:pt x="832256" y="1202758"/>
                  </a:lnTo>
                  <a:lnTo>
                    <a:pt x="875249" y="1218121"/>
                  </a:lnTo>
                  <a:lnTo>
                    <a:pt x="918931" y="1231991"/>
                  </a:lnTo>
                  <a:lnTo>
                    <a:pt x="963268" y="1244335"/>
                  </a:lnTo>
                  <a:lnTo>
                    <a:pt x="1008231" y="1255125"/>
                  </a:lnTo>
                  <a:lnTo>
                    <a:pt x="1053789" y="1264329"/>
                  </a:lnTo>
                  <a:lnTo>
                    <a:pt x="1099911" y="1271916"/>
                  </a:lnTo>
                  <a:lnTo>
                    <a:pt x="1146565" y="1277857"/>
                  </a:lnTo>
                  <a:lnTo>
                    <a:pt x="1193722" y="1282121"/>
                  </a:lnTo>
                  <a:lnTo>
                    <a:pt x="1241350" y="1284676"/>
                  </a:lnTo>
                  <a:lnTo>
                    <a:pt x="1289418" y="1285494"/>
                  </a:lnTo>
                  <a:lnTo>
                    <a:pt x="1287754" y="0"/>
                  </a:lnTo>
                  <a:close/>
                </a:path>
              </a:pathLst>
            </a:custGeom>
            <a:solidFill>
              <a:srgbClr val="E0AE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88396" y="3841242"/>
              <a:ext cx="641350" cy="643890"/>
            </a:xfrm>
            <a:custGeom>
              <a:avLst/>
              <a:gdLst/>
              <a:ahLst/>
              <a:cxnLst/>
              <a:rect l="l" t="t" r="r" b="b"/>
              <a:pathLst>
                <a:path w="641350" h="643889">
                  <a:moveTo>
                    <a:pt x="640829" y="0"/>
                  </a:moveTo>
                  <a:lnTo>
                    <a:pt x="0" y="4660"/>
                  </a:lnTo>
                  <a:lnTo>
                    <a:pt x="2085" y="52455"/>
                  </a:lnTo>
                  <a:lnTo>
                    <a:pt x="7562" y="99280"/>
                  </a:lnTo>
                  <a:lnTo>
                    <a:pt x="16310" y="145013"/>
                  </a:lnTo>
                  <a:lnTo>
                    <a:pt x="28205" y="189533"/>
                  </a:lnTo>
                  <a:lnTo>
                    <a:pt x="43125" y="232717"/>
                  </a:lnTo>
                  <a:lnTo>
                    <a:pt x="60947" y="274442"/>
                  </a:lnTo>
                  <a:lnTo>
                    <a:pt x="81548" y="314586"/>
                  </a:lnTo>
                  <a:lnTo>
                    <a:pt x="104806" y="353028"/>
                  </a:lnTo>
                  <a:lnTo>
                    <a:pt x="130599" y="389644"/>
                  </a:lnTo>
                  <a:lnTo>
                    <a:pt x="158803" y="424312"/>
                  </a:lnTo>
                  <a:lnTo>
                    <a:pt x="189296" y="456911"/>
                  </a:lnTo>
                  <a:lnTo>
                    <a:pt x="221956" y="487317"/>
                  </a:lnTo>
                  <a:lnTo>
                    <a:pt x="256660" y="515408"/>
                  </a:lnTo>
                  <a:lnTo>
                    <a:pt x="293285" y="541062"/>
                  </a:lnTo>
                  <a:lnTo>
                    <a:pt x="331709" y="564158"/>
                  </a:lnTo>
                  <a:lnTo>
                    <a:pt x="371808" y="584571"/>
                  </a:lnTo>
                  <a:lnTo>
                    <a:pt x="413462" y="602181"/>
                  </a:lnTo>
                  <a:lnTo>
                    <a:pt x="456546" y="616864"/>
                  </a:lnTo>
                  <a:lnTo>
                    <a:pt x="500939" y="628499"/>
                  </a:lnTo>
                  <a:lnTo>
                    <a:pt x="546517" y="636963"/>
                  </a:lnTo>
                  <a:lnTo>
                    <a:pt x="593158" y="642134"/>
                  </a:lnTo>
                  <a:lnTo>
                    <a:pt x="640740" y="643890"/>
                  </a:lnTo>
                  <a:lnTo>
                    <a:pt x="640829" y="0"/>
                  </a:lnTo>
                  <a:close/>
                </a:path>
              </a:pathLst>
            </a:custGeom>
            <a:solidFill>
              <a:srgbClr val="5634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33032" y="3825239"/>
              <a:ext cx="1722120" cy="1786255"/>
            </a:xfrm>
            <a:custGeom>
              <a:avLst/>
              <a:gdLst/>
              <a:ahLst/>
              <a:cxnLst/>
              <a:rect l="l" t="t" r="r" b="b"/>
              <a:pathLst>
                <a:path w="1722120" h="1786254">
                  <a:moveTo>
                    <a:pt x="1722120" y="0"/>
                  </a:moveTo>
                  <a:lnTo>
                    <a:pt x="0" y="0"/>
                  </a:lnTo>
                  <a:lnTo>
                    <a:pt x="0" y="1786127"/>
                  </a:lnTo>
                  <a:lnTo>
                    <a:pt x="1722120" y="1786127"/>
                  </a:lnTo>
                  <a:lnTo>
                    <a:pt x="1722120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29222" y="3831336"/>
              <a:ext cx="1296035" cy="1283335"/>
            </a:xfrm>
            <a:custGeom>
              <a:avLst/>
              <a:gdLst/>
              <a:ahLst/>
              <a:cxnLst/>
              <a:rect l="l" t="t" r="r" b="b"/>
              <a:pathLst>
                <a:path w="1296034" h="1283335">
                  <a:moveTo>
                    <a:pt x="0" y="0"/>
                  </a:moveTo>
                  <a:lnTo>
                    <a:pt x="5181" y="1283195"/>
                  </a:lnTo>
                  <a:lnTo>
                    <a:pt x="54122" y="1282103"/>
                  </a:lnTo>
                  <a:lnTo>
                    <a:pt x="102605" y="1279235"/>
                  </a:lnTo>
                  <a:lnTo>
                    <a:pt x="150597" y="1274625"/>
                  </a:lnTo>
                  <a:lnTo>
                    <a:pt x="198065" y="1268302"/>
                  </a:lnTo>
                  <a:lnTo>
                    <a:pt x="244978" y="1260299"/>
                  </a:lnTo>
                  <a:lnTo>
                    <a:pt x="291303" y="1250648"/>
                  </a:lnTo>
                  <a:lnTo>
                    <a:pt x="337007" y="1239379"/>
                  </a:lnTo>
                  <a:lnTo>
                    <a:pt x="382059" y="1226525"/>
                  </a:lnTo>
                  <a:lnTo>
                    <a:pt x="426425" y="1212117"/>
                  </a:lnTo>
                  <a:lnTo>
                    <a:pt x="470074" y="1196187"/>
                  </a:lnTo>
                  <a:lnTo>
                    <a:pt x="512972" y="1178766"/>
                  </a:lnTo>
                  <a:lnTo>
                    <a:pt x="555089" y="1159886"/>
                  </a:lnTo>
                  <a:lnTo>
                    <a:pt x="596390" y="1139579"/>
                  </a:lnTo>
                  <a:lnTo>
                    <a:pt x="636845" y="1117876"/>
                  </a:lnTo>
                  <a:lnTo>
                    <a:pt x="676420" y="1094809"/>
                  </a:lnTo>
                  <a:lnTo>
                    <a:pt x="715083" y="1070409"/>
                  </a:lnTo>
                  <a:lnTo>
                    <a:pt x="752801" y="1044708"/>
                  </a:lnTo>
                  <a:lnTo>
                    <a:pt x="789543" y="1017738"/>
                  </a:lnTo>
                  <a:lnTo>
                    <a:pt x="825276" y="989530"/>
                  </a:lnTo>
                  <a:lnTo>
                    <a:pt x="859968" y="960116"/>
                  </a:lnTo>
                  <a:lnTo>
                    <a:pt x="893585" y="929527"/>
                  </a:lnTo>
                  <a:lnTo>
                    <a:pt x="926097" y="897796"/>
                  </a:lnTo>
                  <a:lnTo>
                    <a:pt x="957470" y="864953"/>
                  </a:lnTo>
                  <a:lnTo>
                    <a:pt x="987672" y="831030"/>
                  </a:lnTo>
                  <a:lnTo>
                    <a:pt x="1016670" y="796060"/>
                  </a:lnTo>
                  <a:lnTo>
                    <a:pt x="1044433" y="760073"/>
                  </a:lnTo>
                  <a:lnTo>
                    <a:pt x="1070927" y="723100"/>
                  </a:lnTo>
                  <a:lnTo>
                    <a:pt x="1096121" y="685175"/>
                  </a:lnTo>
                  <a:lnTo>
                    <a:pt x="1119983" y="646328"/>
                  </a:lnTo>
                  <a:lnTo>
                    <a:pt x="1142478" y="606591"/>
                  </a:lnTo>
                  <a:lnTo>
                    <a:pt x="1163576" y="565995"/>
                  </a:lnTo>
                  <a:lnTo>
                    <a:pt x="1183245" y="524573"/>
                  </a:lnTo>
                  <a:lnTo>
                    <a:pt x="1201450" y="482355"/>
                  </a:lnTo>
                  <a:lnTo>
                    <a:pt x="1218161" y="439374"/>
                  </a:lnTo>
                  <a:lnTo>
                    <a:pt x="1233344" y="395660"/>
                  </a:lnTo>
                  <a:lnTo>
                    <a:pt x="1246968" y="351246"/>
                  </a:lnTo>
                  <a:lnTo>
                    <a:pt x="1259000" y="306164"/>
                  </a:lnTo>
                  <a:lnTo>
                    <a:pt x="1269408" y="260444"/>
                  </a:lnTo>
                  <a:lnTo>
                    <a:pt x="1278158" y="214118"/>
                  </a:lnTo>
                  <a:lnTo>
                    <a:pt x="1285220" y="167219"/>
                  </a:lnTo>
                  <a:lnTo>
                    <a:pt x="1290560" y="119777"/>
                  </a:lnTo>
                  <a:lnTo>
                    <a:pt x="1294146" y="71825"/>
                  </a:lnTo>
                  <a:lnTo>
                    <a:pt x="1295946" y="2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8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26177" y="3826000"/>
              <a:ext cx="641350" cy="659130"/>
            </a:xfrm>
            <a:custGeom>
              <a:avLst/>
              <a:gdLst/>
              <a:ahLst/>
              <a:cxnLst/>
              <a:rect l="l" t="t" r="r" b="b"/>
              <a:pathLst>
                <a:path w="641350" h="659129">
                  <a:moveTo>
                    <a:pt x="0" y="0"/>
                  </a:moveTo>
                  <a:lnTo>
                    <a:pt x="5372" y="659104"/>
                  </a:lnTo>
                  <a:lnTo>
                    <a:pt x="52449" y="656945"/>
                  </a:lnTo>
                  <a:lnTo>
                    <a:pt x="98587" y="651365"/>
                  </a:lnTo>
                  <a:lnTo>
                    <a:pt x="143667" y="642486"/>
                  </a:lnTo>
                  <a:lnTo>
                    <a:pt x="187570" y="630431"/>
                  </a:lnTo>
                  <a:lnTo>
                    <a:pt x="230176" y="615321"/>
                  </a:lnTo>
                  <a:lnTo>
                    <a:pt x="271367" y="597277"/>
                  </a:lnTo>
                  <a:lnTo>
                    <a:pt x="311024" y="576423"/>
                  </a:lnTo>
                  <a:lnTo>
                    <a:pt x="349027" y="552878"/>
                  </a:lnTo>
                  <a:lnTo>
                    <a:pt x="385257" y="526766"/>
                  </a:lnTo>
                  <a:lnTo>
                    <a:pt x="419596" y="498208"/>
                  </a:lnTo>
                  <a:lnTo>
                    <a:pt x="451924" y="467326"/>
                  </a:lnTo>
                  <a:lnTo>
                    <a:pt x="482123" y="434242"/>
                  </a:lnTo>
                  <a:lnTo>
                    <a:pt x="510072" y="399077"/>
                  </a:lnTo>
                  <a:lnTo>
                    <a:pt x="535654" y="361953"/>
                  </a:lnTo>
                  <a:lnTo>
                    <a:pt x="558749" y="322993"/>
                  </a:lnTo>
                  <a:lnTo>
                    <a:pt x="579238" y="282317"/>
                  </a:lnTo>
                  <a:lnTo>
                    <a:pt x="597002" y="240048"/>
                  </a:lnTo>
                  <a:lnTo>
                    <a:pt x="611921" y="196308"/>
                  </a:lnTo>
                  <a:lnTo>
                    <a:pt x="623878" y="151218"/>
                  </a:lnTo>
                  <a:lnTo>
                    <a:pt x="632752" y="104900"/>
                  </a:lnTo>
                  <a:lnTo>
                    <a:pt x="638425" y="57476"/>
                  </a:lnTo>
                  <a:lnTo>
                    <a:pt x="640778" y="9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74143" y="2551217"/>
              <a:ext cx="2251710" cy="1294130"/>
            </a:xfrm>
            <a:custGeom>
              <a:avLst/>
              <a:gdLst/>
              <a:ahLst/>
              <a:cxnLst/>
              <a:rect l="l" t="t" r="r" b="b"/>
              <a:pathLst>
                <a:path w="2251709" h="1294129">
                  <a:moveTo>
                    <a:pt x="976240" y="0"/>
                  </a:moveTo>
                  <a:lnTo>
                    <a:pt x="931290" y="352"/>
                  </a:lnTo>
                  <a:lnTo>
                    <a:pt x="886390" y="2259"/>
                  </a:lnTo>
                  <a:lnTo>
                    <a:pt x="841583" y="5720"/>
                  </a:lnTo>
                  <a:lnTo>
                    <a:pt x="796913" y="10731"/>
                  </a:lnTo>
                  <a:lnTo>
                    <a:pt x="752424" y="17291"/>
                  </a:lnTo>
                  <a:lnTo>
                    <a:pt x="708161" y="25395"/>
                  </a:lnTo>
                  <a:lnTo>
                    <a:pt x="664166" y="35041"/>
                  </a:lnTo>
                  <a:lnTo>
                    <a:pt x="620484" y="46228"/>
                  </a:lnTo>
                  <a:lnTo>
                    <a:pt x="577160" y="58952"/>
                  </a:lnTo>
                  <a:lnTo>
                    <a:pt x="534236" y="73211"/>
                  </a:lnTo>
                  <a:lnTo>
                    <a:pt x="491757" y="89001"/>
                  </a:lnTo>
                  <a:lnTo>
                    <a:pt x="449767" y="106321"/>
                  </a:lnTo>
                  <a:lnTo>
                    <a:pt x="408309" y="125168"/>
                  </a:lnTo>
                  <a:lnTo>
                    <a:pt x="367428" y="145539"/>
                  </a:lnTo>
                  <a:lnTo>
                    <a:pt x="327168" y="167431"/>
                  </a:lnTo>
                  <a:lnTo>
                    <a:pt x="287572" y="190843"/>
                  </a:lnTo>
                  <a:lnTo>
                    <a:pt x="248685" y="215770"/>
                  </a:lnTo>
                  <a:lnTo>
                    <a:pt x="210550" y="242211"/>
                  </a:lnTo>
                  <a:lnTo>
                    <a:pt x="173211" y="270163"/>
                  </a:lnTo>
                  <a:lnTo>
                    <a:pt x="136712" y="299624"/>
                  </a:lnTo>
                  <a:lnTo>
                    <a:pt x="101098" y="330590"/>
                  </a:lnTo>
                  <a:lnTo>
                    <a:pt x="66412" y="363060"/>
                  </a:lnTo>
                  <a:lnTo>
                    <a:pt x="32698" y="397030"/>
                  </a:lnTo>
                  <a:lnTo>
                    <a:pt x="0" y="432497"/>
                  </a:lnTo>
                  <a:lnTo>
                    <a:pt x="963460" y="1285455"/>
                  </a:lnTo>
                  <a:lnTo>
                    <a:pt x="2251214" y="1293849"/>
                  </a:lnTo>
                  <a:lnTo>
                    <a:pt x="2250555" y="1243425"/>
                  </a:lnTo>
                  <a:lnTo>
                    <a:pt x="2247930" y="1193263"/>
                  </a:lnTo>
                  <a:lnTo>
                    <a:pt x="2243363" y="1143414"/>
                  </a:lnTo>
                  <a:lnTo>
                    <a:pt x="2236877" y="1093928"/>
                  </a:lnTo>
                  <a:lnTo>
                    <a:pt x="2228494" y="1044858"/>
                  </a:lnTo>
                  <a:lnTo>
                    <a:pt x="2218237" y="996254"/>
                  </a:lnTo>
                  <a:lnTo>
                    <a:pt x="2206130" y="948167"/>
                  </a:lnTo>
                  <a:lnTo>
                    <a:pt x="2192194" y="900648"/>
                  </a:lnTo>
                  <a:lnTo>
                    <a:pt x="2176453" y="853749"/>
                  </a:lnTo>
                  <a:lnTo>
                    <a:pt x="2158929" y="807521"/>
                  </a:lnTo>
                  <a:lnTo>
                    <a:pt x="2139646" y="762015"/>
                  </a:lnTo>
                  <a:lnTo>
                    <a:pt x="2118626" y="717281"/>
                  </a:lnTo>
                  <a:lnTo>
                    <a:pt x="2095893" y="673371"/>
                  </a:lnTo>
                  <a:lnTo>
                    <a:pt x="2071468" y="630337"/>
                  </a:lnTo>
                  <a:lnTo>
                    <a:pt x="2045374" y="588228"/>
                  </a:lnTo>
                  <a:lnTo>
                    <a:pt x="2017636" y="547097"/>
                  </a:lnTo>
                  <a:lnTo>
                    <a:pt x="1988274" y="506995"/>
                  </a:lnTo>
                  <a:lnTo>
                    <a:pt x="1957313" y="467972"/>
                  </a:lnTo>
                  <a:lnTo>
                    <a:pt x="1924775" y="430079"/>
                  </a:lnTo>
                  <a:lnTo>
                    <a:pt x="1890683" y="393368"/>
                  </a:lnTo>
                  <a:lnTo>
                    <a:pt x="1855060" y="357890"/>
                  </a:lnTo>
                  <a:lnTo>
                    <a:pt x="1817928" y="323696"/>
                  </a:lnTo>
                  <a:lnTo>
                    <a:pt x="1781219" y="292383"/>
                  </a:lnTo>
                  <a:lnTo>
                    <a:pt x="1743680" y="262678"/>
                  </a:lnTo>
                  <a:lnTo>
                    <a:pt x="1705356" y="234579"/>
                  </a:lnTo>
                  <a:lnTo>
                    <a:pt x="1666290" y="208082"/>
                  </a:lnTo>
                  <a:lnTo>
                    <a:pt x="1626527" y="183186"/>
                  </a:lnTo>
                  <a:lnTo>
                    <a:pt x="1586110" y="159888"/>
                  </a:lnTo>
                  <a:lnTo>
                    <a:pt x="1545083" y="138184"/>
                  </a:lnTo>
                  <a:lnTo>
                    <a:pt x="1503491" y="118073"/>
                  </a:lnTo>
                  <a:lnTo>
                    <a:pt x="1461376" y="99552"/>
                  </a:lnTo>
                  <a:lnTo>
                    <a:pt x="1418784" y="82619"/>
                  </a:lnTo>
                  <a:lnTo>
                    <a:pt x="1375757" y="67270"/>
                  </a:lnTo>
                  <a:lnTo>
                    <a:pt x="1332341" y="53502"/>
                  </a:lnTo>
                  <a:lnTo>
                    <a:pt x="1288578" y="41314"/>
                  </a:lnTo>
                  <a:lnTo>
                    <a:pt x="1244513" y="30703"/>
                  </a:lnTo>
                  <a:lnTo>
                    <a:pt x="1200190" y="21666"/>
                  </a:lnTo>
                  <a:lnTo>
                    <a:pt x="1155653" y="14200"/>
                  </a:lnTo>
                  <a:lnTo>
                    <a:pt x="1110945" y="8303"/>
                  </a:lnTo>
                  <a:lnTo>
                    <a:pt x="1066111" y="3973"/>
                  </a:lnTo>
                  <a:lnTo>
                    <a:pt x="1021195" y="1206"/>
                  </a:lnTo>
                  <a:lnTo>
                    <a:pt x="976240" y="0"/>
                  </a:lnTo>
                  <a:close/>
                </a:path>
              </a:pathLst>
            </a:custGeom>
            <a:solidFill>
              <a:srgbClr val="88C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18609" y="3198877"/>
              <a:ext cx="645795" cy="643890"/>
            </a:xfrm>
            <a:custGeom>
              <a:avLst/>
              <a:gdLst/>
              <a:ahLst/>
              <a:cxnLst/>
              <a:rect l="l" t="t" r="r" b="b"/>
              <a:pathLst>
                <a:path w="645795" h="643889">
                  <a:moveTo>
                    <a:pt x="0" y="0"/>
                  </a:moveTo>
                  <a:lnTo>
                    <a:pt x="1473" y="643890"/>
                  </a:lnTo>
                  <a:lnTo>
                    <a:pt x="645350" y="643890"/>
                  </a:lnTo>
                  <a:lnTo>
                    <a:pt x="643476" y="594367"/>
                  </a:lnTo>
                  <a:lnTo>
                    <a:pt x="638154" y="547285"/>
                  </a:lnTo>
                  <a:lnTo>
                    <a:pt x="629510" y="501294"/>
                  </a:lnTo>
                  <a:lnTo>
                    <a:pt x="617669" y="456519"/>
                  </a:lnTo>
                  <a:lnTo>
                    <a:pt x="602755" y="413083"/>
                  </a:lnTo>
                  <a:lnTo>
                    <a:pt x="584893" y="371110"/>
                  </a:lnTo>
                  <a:lnTo>
                    <a:pt x="564207" y="330726"/>
                  </a:lnTo>
                  <a:lnTo>
                    <a:pt x="540823" y="292054"/>
                  </a:lnTo>
                  <a:lnTo>
                    <a:pt x="514866" y="255218"/>
                  </a:lnTo>
                  <a:lnTo>
                    <a:pt x="486460" y="220343"/>
                  </a:lnTo>
                  <a:lnTo>
                    <a:pt x="455729" y="187553"/>
                  </a:lnTo>
                  <a:lnTo>
                    <a:pt x="422800" y="156972"/>
                  </a:lnTo>
                  <a:lnTo>
                    <a:pt x="387796" y="128725"/>
                  </a:lnTo>
                  <a:lnTo>
                    <a:pt x="350842" y="102935"/>
                  </a:lnTo>
                  <a:lnTo>
                    <a:pt x="312064" y="79727"/>
                  </a:lnTo>
                  <a:lnTo>
                    <a:pt x="271585" y="59225"/>
                  </a:lnTo>
                  <a:lnTo>
                    <a:pt x="229531" y="41554"/>
                  </a:lnTo>
                  <a:lnTo>
                    <a:pt x="186027" y="26837"/>
                  </a:lnTo>
                  <a:lnTo>
                    <a:pt x="141196" y="15199"/>
                  </a:lnTo>
                  <a:lnTo>
                    <a:pt x="95165" y="6764"/>
                  </a:lnTo>
                  <a:lnTo>
                    <a:pt x="48058" y="16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34586" y="2539023"/>
              <a:ext cx="1285875" cy="1287780"/>
            </a:xfrm>
            <a:custGeom>
              <a:avLst/>
              <a:gdLst/>
              <a:ahLst/>
              <a:cxnLst/>
              <a:rect l="l" t="t" r="r" b="b"/>
              <a:pathLst>
                <a:path w="1285875" h="1287779">
                  <a:moveTo>
                    <a:pt x="1275702" y="0"/>
                  </a:moveTo>
                  <a:lnTo>
                    <a:pt x="1227832" y="1241"/>
                  </a:lnTo>
                  <a:lnTo>
                    <a:pt x="1180414" y="4213"/>
                  </a:lnTo>
                  <a:lnTo>
                    <a:pt x="1133479" y="8885"/>
                  </a:lnTo>
                  <a:lnTo>
                    <a:pt x="1087056" y="15226"/>
                  </a:lnTo>
                  <a:lnTo>
                    <a:pt x="1041177" y="23206"/>
                  </a:lnTo>
                  <a:lnTo>
                    <a:pt x="995871" y="32793"/>
                  </a:lnTo>
                  <a:lnTo>
                    <a:pt x="951169" y="43958"/>
                  </a:lnTo>
                  <a:lnTo>
                    <a:pt x="907102" y="56668"/>
                  </a:lnTo>
                  <a:lnTo>
                    <a:pt x="863700" y="70895"/>
                  </a:lnTo>
                  <a:lnTo>
                    <a:pt x="820994" y="86607"/>
                  </a:lnTo>
                  <a:lnTo>
                    <a:pt x="779013" y="103773"/>
                  </a:lnTo>
                  <a:lnTo>
                    <a:pt x="737788" y="122363"/>
                  </a:lnTo>
                  <a:lnTo>
                    <a:pt x="697351" y="142347"/>
                  </a:lnTo>
                  <a:lnTo>
                    <a:pt x="657730" y="163692"/>
                  </a:lnTo>
                  <a:lnTo>
                    <a:pt x="618957" y="186370"/>
                  </a:lnTo>
                  <a:lnTo>
                    <a:pt x="581061" y="210348"/>
                  </a:lnTo>
                  <a:lnTo>
                    <a:pt x="544075" y="235598"/>
                  </a:lnTo>
                  <a:lnTo>
                    <a:pt x="508027" y="262087"/>
                  </a:lnTo>
                  <a:lnTo>
                    <a:pt x="472948" y="289785"/>
                  </a:lnTo>
                  <a:lnTo>
                    <a:pt x="438869" y="318662"/>
                  </a:lnTo>
                  <a:lnTo>
                    <a:pt x="405820" y="348686"/>
                  </a:lnTo>
                  <a:lnTo>
                    <a:pt x="373832" y="379828"/>
                  </a:lnTo>
                  <a:lnTo>
                    <a:pt x="342935" y="412056"/>
                  </a:lnTo>
                  <a:lnTo>
                    <a:pt x="313159" y="445340"/>
                  </a:lnTo>
                  <a:lnTo>
                    <a:pt x="284535" y="479650"/>
                  </a:lnTo>
                  <a:lnTo>
                    <a:pt x="257093" y="514953"/>
                  </a:lnTo>
                  <a:lnTo>
                    <a:pt x="230864" y="551221"/>
                  </a:lnTo>
                  <a:lnTo>
                    <a:pt x="205878" y="588422"/>
                  </a:lnTo>
                  <a:lnTo>
                    <a:pt x="182166" y="626526"/>
                  </a:lnTo>
                  <a:lnTo>
                    <a:pt x="159757" y="665501"/>
                  </a:lnTo>
                  <a:lnTo>
                    <a:pt x="138683" y="705317"/>
                  </a:lnTo>
                  <a:lnTo>
                    <a:pt x="118974" y="745944"/>
                  </a:lnTo>
                  <a:lnTo>
                    <a:pt x="100660" y="787351"/>
                  </a:lnTo>
                  <a:lnTo>
                    <a:pt x="83772" y="829508"/>
                  </a:lnTo>
                  <a:lnTo>
                    <a:pt x="68340" y="872382"/>
                  </a:lnTo>
                  <a:lnTo>
                    <a:pt x="54395" y="915945"/>
                  </a:lnTo>
                  <a:lnTo>
                    <a:pt x="41966" y="960165"/>
                  </a:lnTo>
                  <a:lnTo>
                    <a:pt x="31085" y="1005012"/>
                  </a:lnTo>
                  <a:lnTo>
                    <a:pt x="21782" y="1050454"/>
                  </a:lnTo>
                  <a:lnTo>
                    <a:pt x="14087" y="1096462"/>
                  </a:lnTo>
                  <a:lnTo>
                    <a:pt x="8031" y="1143004"/>
                  </a:lnTo>
                  <a:lnTo>
                    <a:pt x="3644" y="1190050"/>
                  </a:lnTo>
                  <a:lnTo>
                    <a:pt x="957" y="1237570"/>
                  </a:lnTo>
                  <a:lnTo>
                    <a:pt x="0" y="1285532"/>
                  </a:lnTo>
                  <a:lnTo>
                    <a:pt x="1285494" y="1287741"/>
                  </a:lnTo>
                  <a:lnTo>
                    <a:pt x="1275702" y="0"/>
                  </a:lnTo>
                  <a:close/>
                </a:path>
              </a:pathLst>
            </a:custGeom>
            <a:solidFill>
              <a:srgbClr val="EF96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85331" y="3194344"/>
              <a:ext cx="635635" cy="638175"/>
            </a:xfrm>
            <a:custGeom>
              <a:avLst/>
              <a:gdLst/>
              <a:ahLst/>
              <a:cxnLst/>
              <a:rect l="l" t="t" r="r" b="b"/>
              <a:pathLst>
                <a:path w="635634" h="638175">
                  <a:moveTo>
                    <a:pt x="628700" y="0"/>
                  </a:moveTo>
                  <a:lnTo>
                    <a:pt x="581649" y="2228"/>
                  </a:lnTo>
                  <a:lnTo>
                    <a:pt x="535560" y="7814"/>
                  </a:lnTo>
                  <a:lnTo>
                    <a:pt x="490551" y="16637"/>
                  </a:lnTo>
                  <a:lnTo>
                    <a:pt x="446744" y="28575"/>
                  </a:lnTo>
                  <a:lnTo>
                    <a:pt x="404257" y="43506"/>
                  </a:lnTo>
                  <a:lnTo>
                    <a:pt x="363210" y="61309"/>
                  </a:lnTo>
                  <a:lnTo>
                    <a:pt x="323723" y="81863"/>
                  </a:lnTo>
                  <a:lnTo>
                    <a:pt x="285915" y="105045"/>
                  </a:lnTo>
                  <a:lnTo>
                    <a:pt x="249907" y="130736"/>
                  </a:lnTo>
                  <a:lnTo>
                    <a:pt x="215817" y="158813"/>
                  </a:lnTo>
                  <a:lnTo>
                    <a:pt x="183767" y="189155"/>
                  </a:lnTo>
                  <a:lnTo>
                    <a:pt x="153875" y="221640"/>
                  </a:lnTo>
                  <a:lnTo>
                    <a:pt x="126261" y="256147"/>
                  </a:lnTo>
                  <a:lnTo>
                    <a:pt x="101044" y="292555"/>
                  </a:lnTo>
                  <a:lnTo>
                    <a:pt x="78346" y="330742"/>
                  </a:lnTo>
                  <a:lnTo>
                    <a:pt x="58284" y="370587"/>
                  </a:lnTo>
                  <a:lnTo>
                    <a:pt x="40979" y="411968"/>
                  </a:lnTo>
                  <a:lnTo>
                    <a:pt x="26551" y="454764"/>
                  </a:lnTo>
                  <a:lnTo>
                    <a:pt x="15120" y="498853"/>
                  </a:lnTo>
                  <a:lnTo>
                    <a:pt x="6804" y="544114"/>
                  </a:lnTo>
                  <a:lnTo>
                    <a:pt x="1724" y="590426"/>
                  </a:lnTo>
                  <a:lnTo>
                    <a:pt x="0" y="637666"/>
                  </a:lnTo>
                  <a:lnTo>
                    <a:pt x="635508" y="637755"/>
                  </a:lnTo>
                  <a:lnTo>
                    <a:pt x="6287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02379" y="4042636"/>
            <a:ext cx="27178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solidFill>
                  <a:srgbClr val="F1F1F1"/>
                </a:solidFill>
                <a:latin typeface="Arial"/>
                <a:cs typeface="Arial"/>
              </a:rPr>
              <a:t>S</a:t>
            </a:r>
            <a:r>
              <a:rPr sz="700" b="1" spc="-15" dirty="0">
                <a:solidFill>
                  <a:srgbClr val="F1F1F1"/>
                </a:solidFill>
                <a:latin typeface="Arial"/>
                <a:cs typeface="Arial"/>
              </a:rPr>
              <a:t>o</a:t>
            </a:r>
            <a:r>
              <a:rPr sz="700" b="1" spc="-10" dirty="0">
                <a:solidFill>
                  <a:srgbClr val="F1F1F1"/>
                </a:solidFill>
                <a:latin typeface="Arial"/>
                <a:cs typeface="Arial"/>
              </a:rPr>
              <a:t>cial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75001" y="4026991"/>
            <a:ext cx="4343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1F1F1"/>
                </a:solidFill>
                <a:latin typeface="Arial"/>
                <a:cs typeface="Arial"/>
              </a:rPr>
              <a:t>Económic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95623" y="4048064"/>
            <a:ext cx="54610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b="1" spc="-5" dirty="0">
                <a:solidFill>
                  <a:srgbClr val="F1F1F1"/>
                </a:solidFill>
                <a:latin typeface="Arial"/>
                <a:cs typeface="Arial"/>
              </a:rPr>
              <a:t>o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4182" y="4259075"/>
            <a:ext cx="6680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Oferta</a:t>
            </a:r>
            <a:r>
              <a:rPr sz="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ga</a:t>
            </a: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trono</a:t>
            </a:r>
            <a:r>
              <a:rPr sz="600" spc="-2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ía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30652" y="2760374"/>
            <a:ext cx="64833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Grafitis</a:t>
            </a:r>
            <a:endParaRPr sz="600">
              <a:latin typeface="Arial MT"/>
              <a:cs typeface="Arial MT"/>
            </a:endParaRPr>
          </a:p>
          <a:p>
            <a:pPr marL="153670">
              <a:lnSpc>
                <a:spcPct val="100000"/>
              </a:lnSpc>
              <a:spcBef>
                <a:spcPts val="43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Basuras</a:t>
            </a:r>
            <a:endParaRPr sz="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50">
              <a:latin typeface="Arial MT"/>
              <a:cs typeface="Arial MT"/>
            </a:endParaRPr>
          </a:p>
          <a:p>
            <a:pPr marL="255270">
              <a:lnSpc>
                <a:spcPct val="100000"/>
              </a:lnSpc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sco</a:t>
            </a:r>
            <a:r>
              <a:rPr sz="600" spc="-2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bros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67684" y="4137536"/>
            <a:ext cx="44005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tura</a:t>
            </a:r>
            <a:r>
              <a:rPr sz="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24835" y="4489809"/>
            <a:ext cx="695960" cy="500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56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ón</a:t>
            </a:r>
            <a:r>
              <a:rPr sz="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so</a:t>
            </a: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endParaRPr sz="600">
              <a:latin typeface="Arial MT"/>
              <a:cs typeface="Arial MT"/>
            </a:endParaRPr>
          </a:p>
          <a:p>
            <a:pPr marR="177165" indent="19685">
              <a:lnSpc>
                <a:spcPts val="1560"/>
              </a:lnSpc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nerab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ili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dad  Seguridad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24529" y="3228470"/>
            <a:ext cx="594360" cy="266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rbo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ado urbano</a:t>
            </a:r>
            <a:endParaRPr sz="600">
              <a:latin typeface="Arial MT"/>
              <a:cs typeface="Arial MT"/>
            </a:endParaRPr>
          </a:p>
          <a:p>
            <a:pPr marL="31750" algn="ctr">
              <a:lnSpc>
                <a:spcPct val="100000"/>
              </a:lnSpc>
              <a:spcBef>
                <a:spcPts val="455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Esmog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11093" y="4307844"/>
            <a:ext cx="49720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Imagen</a:t>
            </a:r>
            <a:r>
              <a:rPr sz="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sector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520109" y="3554149"/>
            <a:ext cx="26543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dos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10486" y="3574647"/>
            <a:ext cx="4140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600" spc="-2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na</a:t>
            </a: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ón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27219" y="2023196"/>
            <a:ext cx="1289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65125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563401"/>
                </a:solidFill>
                <a:latin typeface="Arial"/>
                <a:cs typeface="Arial"/>
              </a:rPr>
              <a:t>Variables</a:t>
            </a:r>
            <a:r>
              <a:rPr sz="700" b="1" spc="25" dirty="0">
                <a:solidFill>
                  <a:srgbClr val="563401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563401"/>
                </a:solidFill>
                <a:latin typeface="Arial"/>
                <a:cs typeface="Arial"/>
              </a:rPr>
              <a:t>físicas: </a:t>
            </a:r>
            <a:r>
              <a:rPr sz="700" b="1" spc="-5" dirty="0">
                <a:solidFill>
                  <a:srgbClr val="563401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563401"/>
                </a:solidFill>
                <a:latin typeface="Arial"/>
                <a:cs typeface="Arial"/>
              </a:rPr>
              <a:t>Espacios</a:t>
            </a:r>
            <a:r>
              <a:rPr sz="700" b="1" dirty="0">
                <a:solidFill>
                  <a:srgbClr val="563401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563401"/>
                </a:solidFill>
                <a:latin typeface="Arial"/>
                <a:cs typeface="Arial"/>
              </a:rPr>
              <a:t>y</a:t>
            </a:r>
            <a:r>
              <a:rPr sz="700" b="1" spc="-20" dirty="0">
                <a:solidFill>
                  <a:srgbClr val="563401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563401"/>
                </a:solidFill>
                <a:latin typeface="Arial"/>
                <a:cs typeface="Arial"/>
              </a:rPr>
              <a:t>funciones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600" dirty="0">
                <a:solidFill>
                  <a:srgbClr val="563401"/>
                </a:solidFill>
                <a:latin typeface="Arial MT"/>
                <a:cs typeface="Arial MT"/>
              </a:rPr>
              <a:t>Espacios</a:t>
            </a:r>
            <a:r>
              <a:rPr sz="600" spc="-10" dirty="0">
                <a:solidFill>
                  <a:srgbClr val="563401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63401"/>
                </a:solidFill>
                <a:latin typeface="Arial MT"/>
                <a:cs typeface="Arial MT"/>
              </a:rPr>
              <a:t>públicos</a:t>
            </a:r>
            <a:r>
              <a:rPr sz="600" spc="-25" dirty="0">
                <a:solidFill>
                  <a:srgbClr val="563401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63401"/>
                </a:solidFill>
                <a:latin typeface="Arial MT"/>
                <a:cs typeface="Arial MT"/>
              </a:rPr>
              <a:t>de</a:t>
            </a:r>
            <a:r>
              <a:rPr sz="600" spc="-20" dirty="0">
                <a:solidFill>
                  <a:srgbClr val="563401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63401"/>
                </a:solidFill>
                <a:latin typeface="Arial MT"/>
                <a:cs typeface="Arial MT"/>
              </a:rPr>
              <a:t>distintos</a:t>
            </a:r>
            <a:r>
              <a:rPr sz="600" spc="-35" dirty="0">
                <a:solidFill>
                  <a:srgbClr val="563401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63401"/>
                </a:solidFill>
                <a:latin typeface="Arial MT"/>
                <a:cs typeface="Arial MT"/>
              </a:rPr>
              <a:t>tipos</a:t>
            </a:r>
            <a:r>
              <a:rPr sz="600" spc="-25" dirty="0">
                <a:solidFill>
                  <a:srgbClr val="563401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63401"/>
                </a:solidFill>
                <a:latin typeface="Arial MT"/>
                <a:cs typeface="Arial MT"/>
              </a:rPr>
              <a:t>y </a:t>
            </a:r>
            <a:r>
              <a:rPr sz="600" spc="-150" dirty="0">
                <a:solidFill>
                  <a:srgbClr val="563401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63401"/>
                </a:solidFill>
                <a:latin typeface="Arial MT"/>
                <a:cs typeface="Arial MT"/>
              </a:rPr>
              <a:t>condiciones de funcionalidad y </a:t>
            </a:r>
            <a:r>
              <a:rPr sz="600" spc="5" dirty="0">
                <a:solidFill>
                  <a:srgbClr val="563401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63401"/>
                </a:solidFill>
                <a:latin typeface="Arial MT"/>
                <a:cs typeface="Arial MT"/>
              </a:rPr>
              <a:t>dotación.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27566" y="2051416"/>
            <a:ext cx="147066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16559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385622"/>
                </a:solidFill>
                <a:latin typeface="Arial"/>
                <a:cs typeface="Arial"/>
              </a:rPr>
              <a:t>Variables</a:t>
            </a:r>
            <a:r>
              <a:rPr sz="700" b="1" spc="20" dirty="0">
                <a:solidFill>
                  <a:srgbClr val="385622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385622"/>
                </a:solidFill>
                <a:latin typeface="Arial"/>
                <a:cs typeface="Arial"/>
              </a:rPr>
              <a:t>ambientales: </a:t>
            </a:r>
            <a:r>
              <a:rPr sz="700" b="1" spc="-5" dirty="0">
                <a:solidFill>
                  <a:srgbClr val="385622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385622"/>
                </a:solidFill>
                <a:latin typeface="Arial"/>
                <a:cs typeface="Arial"/>
              </a:rPr>
              <a:t>Determinantes</a:t>
            </a:r>
            <a:r>
              <a:rPr sz="700" b="1" spc="35" dirty="0">
                <a:solidFill>
                  <a:srgbClr val="385622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385622"/>
                </a:solidFill>
                <a:latin typeface="Arial"/>
                <a:cs typeface="Arial"/>
              </a:rPr>
              <a:t>naturales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600" spc="-5" dirty="0">
                <a:solidFill>
                  <a:srgbClr val="385622"/>
                </a:solidFill>
                <a:latin typeface="Arial MT"/>
                <a:cs typeface="Arial MT"/>
              </a:rPr>
              <a:t>Aspectos </a:t>
            </a:r>
            <a:r>
              <a:rPr sz="600" dirty="0">
                <a:solidFill>
                  <a:srgbClr val="385622"/>
                </a:solidFill>
                <a:latin typeface="Arial MT"/>
                <a:cs typeface="Arial MT"/>
              </a:rPr>
              <a:t>de clima y </a:t>
            </a:r>
            <a:r>
              <a:rPr sz="600" spc="-5" dirty="0">
                <a:solidFill>
                  <a:srgbClr val="385622"/>
                </a:solidFill>
                <a:latin typeface="Arial MT"/>
                <a:cs typeface="Arial MT"/>
              </a:rPr>
              <a:t>paisaje </a:t>
            </a:r>
            <a:r>
              <a:rPr sz="600" dirty="0">
                <a:solidFill>
                  <a:srgbClr val="385622"/>
                </a:solidFill>
                <a:latin typeface="Arial MT"/>
                <a:cs typeface="Arial MT"/>
              </a:rPr>
              <a:t>que </a:t>
            </a:r>
            <a:r>
              <a:rPr sz="600" spc="-5" dirty="0">
                <a:solidFill>
                  <a:srgbClr val="385622"/>
                </a:solidFill>
                <a:latin typeface="Arial MT"/>
                <a:cs typeface="Arial MT"/>
              </a:rPr>
              <a:t>afectan </a:t>
            </a:r>
            <a:r>
              <a:rPr sz="600" dirty="0">
                <a:solidFill>
                  <a:srgbClr val="385622"/>
                </a:solidFill>
                <a:latin typeface="Arial MT"/>
                <a:cs typeface="Arial MT"/>
              </a:rPr>
              <a:t>el </a:t>
            </a:r>
            <a:r>
              <a:rPr sz="600" spc="-15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385622"/>
                </a:solidFill>
                <a:latin typeface="Arial MT"/>
                <a:cs typeface="Arial MT"/>
              </a:rPr>
              <a:t>disfrute</a:t>
            </a:r>
            <a:r>
              <a:rPr sz="600" spc="-30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385622"/>
                </a:solidFill>
                <a:latin typeface="Arial MT"/>
                <a:cs typeface="Arial MT"/>
              </a:rPr>
              <a:t>del espacio</a:t>
            </a:r>
            <a:r>
              <a:rPr sz="600" spc="-5" dirty="0">
                <a:solidFill>
                  <a:srgbClr val="385622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385622"/>
                </a:solidFill>
                <a:latin typeface="Arial MT"/>
                <a:cs typeface="Arial MT"/>
              </a:rPr>
              <a:t>público.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67853" y="5094690"/>
            <a:ext cx="1647189" cy="450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880" marR="508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1F3863"/>
                </a:solidFill>
                <a:latin typeface="Arial"/>
                <a:cs typeface="Arial"/>
              </a:rPr>
              <a:t>Variables sociales:</a:t>
            </a:r>
            <a:r>
              <a:rPr sz="700" b="1" spc="-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1F3863"/>
                </a:solidFill>
                <a:latin typeface="Arial"/>
                <a:cs typeface="Arial"/>
              </a:rPr>
              <a:t>grupos sociales </a:t>
            </a:r>
            <a:r>
              <a:rPr sz="700" b="1" spc="-5" dirty="0">
                <a:solidFill>
                  <a:srgbClr val="1F3863"/>
                </a:solidFill>
                <a:latin typeface="Arial"/>
                <a:cs typeface="Arial"/>
              </a:rPr>
              <a:t>y </a:t>
            </a:r>
            <a:r>
              <a:rPr sz="700" b="1" spc="-18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1F3863"/>
                </a:solidFill>
                <a:latin typeface="Arial"/>
                <a:cs typeface="Arial"/>
              </a:rPr>
              <a:t>cultura</a:t>
            </a:r>
            <a:r>
              <a:rPr sz="700" b="1" spc="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1F3863"/>
                </a:solidFill>
                <a:latin typeface="Arial"/>
                <a:cs typeface="Arial"/>
              </a:rPr>
              <a:t>local</a:t>
            </a:r>
            <a:endParaRPr sz="700">
              <a:latin typeface="Arial"/>
              <a:cs typeface="Arial"/>
            </a:endParaRPr>
          </a:p>
          <a:p>
            <a:pPr marR="320040">
              <a:lnSpc>
                <a:spcPct val="100000"/>
              </a:lnSpc>
              <a:spcBef>
                <a:spcPts val="229"/>
              </a:spcBef>
            </a:pPr>
            <a:r>
              <a:rPr sz="600" spc="-5" dirty="0">
                <a:solidFill>
                  <a:srgbClr val="1F3863"/>
                </a:solidFill>
                <a:latin typeface="Calibri"/>
                <a:cs typeface="Calibri"/>
              </a:rPr>
              <a:t>Perfiles socioeconómicos, de informalidad, </a:t>
            </a:r>
            <a:r>
              <a:rPr sz="600" spc="-12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F3863"/>
                </a:solidFill>
                <a:latin typeface="Calibri"/>
                <a:cs typeface="Calibri"/>
              </a:rPr>
              <a:t>seguridad,</a:t>
            </a:r>
            <a:r>
              <a:rPr sz="600" spc="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F3863"/>
                </a:solidFill>
                <a:latin typeface="Calibri"/>
                <a:cs typeface="Calibri"/>
              </a:rPr>
              <a:t>oferta</a:t>
            </a:r>
            <a:r>
              <a:rPr sz="60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F3863"/>
                </a:solidFill>
                <a:latin typeface="Calibri"/>
                <a:cs typeface="Calibri"/>
              </a:rPr>
              <a:t>cultural,</a:t>
            </a:r>
            <a:r>
              <a:rPr sz="600" spc="2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F3863"/>
                </a:solidFill>
                <a:latin typeface="Calibri"/>
                <a:cs typeface="Calibri"/>
              </a:rPr>
              <a:t>entre</a:t>
            </a:r>
            <a:r>
              <a:rPr sz="600" spc="-1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1F3863"/>
                </a:solidFill>
                <a:latin typeface="Calibri"/>
                <a:cs typeface="Calibri"/>
              </a:rPr>
              <a:t>otros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64429" y="3835152"/>
            <a:ext cx="3566160" cy="22225"/>
          </a:xfrm>
          <a:custGeom>
            <a:avLst/>
            <a:gdLst/>
            <a:ahLst/>
            <a:cxnLst/>
            <a:rect l="l" t="t" r="r" b="b"/>
            <a:pathLst>
              <a:path w="3566159" h="22225">
                <a:moveTo>
                  <a:pt x="0" y="21983"/>
                </a:moveTo>
                <a:lnTo>
                  <a:pt x="3565918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051011" y="5100219"/>
            <a:ext cx="1566545" cy="431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03505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B47725"/>
                </a:solidFill>
                <a:latin typeface="Arial"/>
                <a:cs typeface="Arial"/>
              </a:rPr>
              <a:t>Variables económicas:</a:t>
            </a:r>
            <a:r>
              <a:rPr sz="700" b="1" spc="-5" dirty="0">
                <a:solidFill>
                  <a:srgbClr val="B47725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B47725"/>
                </a:solidFill>
                <a:latin typeface="Arial"/>
                <a:cs typeface="Arial"/>
              </a:rPr>
              <a:t>Rol urbano </a:t>
            </a:r>
            <a:r>
              <a:rPr sz="700" b="1" spc="-180" dirty="0">
                <a:solidFill>
                  <a:srgbClr val="B47725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B47725"/>
                </a:solidFill>
                <a:latin typeface="Arial"/>
                <a:cs typeface="Arial"/>
              </a:rPr>
              <a:t>y</a:t>
            </a:r>
            <a:r>
              <a:rPr sz="700" b="1" dirty="0">
                <a:solidFill>
                  <a:srgbClr val="B47725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B47725"/>
                </a:solidFill>
                <a:latin typeface="Arial"/>
                <a:cs typeface="Arial"/>
              </a:rPr>
              <a:t>recursos</a:t>
            </a:r>
            <a:endParaRPr sz="700">
              <a:latin typeface="Arial"/>
              <a:cs typeface="Arial"/>
            </a:endParaRPr>
          </a:p>
          <a:p>
            <a:pPr marL="8890" marR="5080">
              <a:lnSpc>
                <a:spcPct val="100000"/>
              </a:lnSpc>
              <a:spcBef>
                <a:spcPts val="80"/>
              </a:spcBef>
            </a:pPr>
            <a:r>
              <a:rPr sz="600" spc="-5" dirty="0">
                <a:solidFill>
                  <a:srgbClr val="B47725"/>
                </a:solidFill>
                <a:latin typeface="Calibri"/>
                <a:cs typeface="Calibri"/>
              </a:rPr>
              <a:t>Actividades</a:t>
            </a:r>
            <a:r>
              <a:rPr sz="600" spc="10" dirty="0">
                <a:solidFill>
                  <a:srgbClr val="B4772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B47725"/>
                </a:solidFill>
                <a:latin typeface="Calibri"/>
                <a:cs typeface="Calibri"/>
              </a:rPr>
              <a:t>económicas,</a:t>
            </a:r>
            <a:r>
              <a:rPr sz="600" spc="-10" dirty="0">
                <a:solidFill>
                  <a:srgbClr val="B4772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B47725"/>
                </a:solidFill>
                <a:latin typeface="Calibri"/>
                <a:cs typeface="Calibri"/>
              </a:rPr>
              <a:t>demandas</a:t>
            </a:r>
            <a:r>
              <a:rPr sz="600" dirty="0">
                <a:solidFill>
                  <a:srgbClr val="B4772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B47725"/>
                </a:solidFill>
                <a:latin typeface="Calibri"/>
                <a:cs typeface="Calibri"/>
              </a:rPr>
              <a:t>atendidas, </a:t>
            </a:r>
            <a:r>
              <a:rPr sz="600" dirty="0">
                <a:solidFill>
                  <a:srgbClr val="B4772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B47725"/>
                </a:solidFill>
                <a:latin typeface="Calibri"/>
                <a:cs typeface="Calibri"/>
              </a:rPr>
              <a:t>magnitud</a:t>
            </a:r>
            <a:r>
              <a:rPr sz="600" spc="-15" dirty="0">
                <a:solidFill>
                  <a:srgbClr val="B4772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B47725"/>
                </a:solidFill>
                <a:latin typeface="Calibri"/>
                <a:cs typeface="Calibri"/>
              </a:rPr>
              <a:t>de</a:t>
            </a:r>
            <a:r>
              <a:rPr sz="600" dirty="0">
                <a:solidFill>
                  <a:srgbClr val="B4772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B47725"/>
                </a:solidFill>
                <a:latin typeface="Calibri"/>
                <a:cs typeface="Calibri"/>
              </a:rPr>
              <a:t>potenciales</a:t>
            </a:r>
            <a:r>
              <a:rPr sz="600" dirty="0">
                <a:solidFill>
                  <a:srgbClr val="B4772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B47725"/>
                </a:solidFill>
                <a:latin typeface="Calibri"/>
                <a:cs typeface="Calibri"/>
              </a:rPr>
              <a:t>recursos</a:t>
            </a:r>
            <a:r>
              <a:rPr sz="600" spc="20" dirty="0">
                <a:solidFill>
                  <a:srgbClr val="B47725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B47725"/>
                </a:solidFill>
                <a:latin typeface="Calibri"/>
                <a:cs typeface="Calibri"/>
              </a:rPr>
              <a:t>para</a:t>
            </a:r>
            <a:r>
              <a:rPr sz="600" spc="5" dirty="0">
                <a:solidFill>
                  <a:srgbClr val="B47725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47725"/>
                </a:solidFill>
                <a:latin typeface="Calibri"/>
                <a:cs typeface="Calibri"/>
              </a:rPr>
              <a:t>el</a:t>
            </a:r>
            <a:r>
              <a:rPr sz="600" spc="-5" dirty="0">
                <a:solidFill>
                  <a:srgbClr val="B47725"/>
                </a:solidFill>
                <a:latin typeface="Calibri"/>
                <a:cs typeface="Calibri"/>
              </a:rPr>
              <a:t> DEMOS.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963667" y="3771900"/>
            <a:ext cx="3485515" cy="155575"/>
          </a:xfrm>
          <a:custGeom>
            <a:avLst/>
            <a:gdLst/>
            <a:ahLst/>
            <a:cxnLst/>
            <a:rect l="l" t="t" r="r" b="b"/>
            <a:pathLst>
              <a:path w="3485515" h="155575">
                <a:moveTo>
                  <a:pt x="3485388" y="0"/>
                </a:moveTo>
                <a:lnTo>
                  <a:pt x="0" y="0"/>
                </a:lnTo>
                <a:lnTo>
                  <a:pt x="0" y="155448"/>
                </a:lnTo>
                <a:lnTo>
                  <a:pt x="3485388" y="155448"/>
                </a:lnTo>
                <a:lnTo>
                  <a:pt x="34853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419069" y="3784285"/>
            <a:ext cx="712470" cy="2946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7E7E7E"/>
                </a:solidFill>
                <a:latin typeface="Arial MT"/>
                <a:cs typeface="Arial MT"/>
              </a:rPr>
              <a:t>Variables-Objetivo</a:t>
            </a:r>
            <a:endParaRPr sz="650">
              <a:latin typeface="Arial MT"/>
              <a:cs typeface="Arial MT"/>
            </a:endParaRPr>
          </a:p>
          <a:p>
            <a:pPr marL="41275">
              <a:lnSpc>
                <a:spcPct val="100000"/>
              </a:lnSpc>
              <a:spcBef>
                <a:spcPts val="595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Demografía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633971" y="2004060"/>
            <a:ext cx="157480" cy="3637915"/>
          </a:xfrm>
          <a:custGeom>
            <a:avLst/>
            <a:gdLst/>
            <a:ahLst/>
            <a:cxnLst/>
            <a:rect l="l" t="t" r="r" b="b"/>
            <a:pathLst>
              <a:path w="157479" h="3637915">
                <a:moveTo>
                  <a:pt x="156972" y="0"/>
                </a:moveTo>
                <a:lnTo>
                  <a:pt x="0" y="0"/>
                </a:lnTo>
                <a:lnTo>
                  <a:pt x="0" y="3637788"/>
                </a:lnTo>
                <a:lnTo>
                  <a:pt x="156972" y="3637788"/>
                </a:lnTo>
                <a:lnTo>
                  <a:pt x="1569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657817" y="2443896"/>
            <a:ext cx="121285" cy="725170"/>
          </a:xfrm>
          <a:prstGeom prst="rect">
            <a:avLst/>
          </a:prstGeom>
        </p:spPr>
        <p:txBody>
          <a:bodyPr vert="vert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650" spc="5" dirty="0">
                <a:solidFill>
                  <a:srgbClr val="7E7E7E"/>
                </a:solidFill>
                <a:latin typeface="Arial MT"/>
                <a:cs typeface="Arial MT"/>
              </a:rPr>
              <a:t>Variables-Objetivo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645016" y="4486178"/>
            <a:ext cx="121285" cy="725170"/>
          </a:xfrm>
          <a:prstGeom prst="rect">
            <a:avLst/>
          </a:prstGeom>
        </p:spPr>
        <p:txBody>
          <a:bodyPr vert="vert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650" spc="5" dirty="0">
                <a:solidFill>
                  <a:srgbClr val="7E7E7E"/>
                </a:solidFill>
                <a:latin typeface="Arial MT"/>
                <a:cs typeface="Arial MT"/>
              </a:rPr>
              <a:t>Variables-Objetivo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78389" y="4369052"/>
            <a:ext cx="790575" cy="47180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R="130175" algn="r">
              <a:lnSpc>
                <a:spcPct val="100000"/>
              </a:lnSpc>
              <a:spcBef>
                <a:spcPts val="509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ap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tal 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600" spc="-2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ob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ili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ar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endParaRPr sz="600">
              <a:latin typeface="Arial MT"/>
              <a:cs typeface="Arial MT"/>
            </a:endParaRPr>
          </a:p>
          <a:p>
            <a:pPr marR="80010" algn="r">
              <a:lnSpc>
                <a:spcPct val="100000"/>
              </a:lnSpc>
              <a:spcBef>
                <a:spcPts val="409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Informalidad</a:t>
            </a:r>
            <a:endParaRPr sz="600">
              <a:latin typeface="Arial MT"/>
              <a:cs typeface="Arial MT"/>
            </a:endParaRPr>
          </a:p>
          <a:p>
            <a:pPr marL="413384">
              <a:lnSpc>
                <a:spcPct val="100000"/>
              </a:lnSpc>
              <a:spcBef>
                <a:spcPts val="53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Promoción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275695" y="5629922"/>
            <a:ext cx="11709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Ejemplos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 </a:t>
            </a:r>
            <a:r>
              <a:rPr sz="700" spc="-5" dirty="0">
                <a:latin typeface="Calibri"/>
                <a:cs typeface="Calibri"/>
              </a:rPr>
              <a:t>variables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-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objetivo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49729" y="2649655"/>
            <a:ext cx="1009015" cy="876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4665" marR="5080" indent="262255">
              <a:lnSpc>
                <a:spcPct val="134100"/>
              </a:lnSpc>
              <a:spcBef>
                <a:spcPts val="10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Áreas 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anten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spc="-2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ento</a:t>
            </a:r>
            <a:endParaRPr sz="600">
              <a:latin typeface="Arial MT"/>
              <a:cs typeface="Arial MT"/>
            </a:endParaRPr>
          </a:p>
          <a:p>
            <a:pPr marL="191135" marR="321310" indent="132715">
              <a:lnSpc>
                <a:spcPts val="1140"/>
              </a:lnSpc>
              <a:spcBef>
                <a:spcPts val="85"/>
              </a:spcBef>
            </a:pPr>
            <a:r>
              <a:rPr sz="600" spc="5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ones  Accesibilidad</a:t>
            </a:r>
            <a:endParaRPr sz="600">
              <a:latin typeface="Arial MT"/>
              <a:cs typeface="Arial MT"/>
            </a:endParaRPr>
          </a:p>
          <a:p>
            <a:pPr marL="12700" marR="351790" indent="46355">
              <a:lnSpc>
                <a:spcPts val="1260"/>
              </a:lnSpc>
            </a:pPr>
            <a:r>
              <a:rPr sz="600" spc="-1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ob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ili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ar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urbano  Señalización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436491" y="3792563"/>
            <a:ext cx="712470" cy="4298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7E7E7E"/>
                </a:solidFill>
                <a:latin typeface="Arial MT"/>
                <a:cs typeface="Arial MT"/>
              </a:rPr>
              <a:t>Variables-Objetivo</a:t>
            </a:r>
            <a:endParaRPr sz="650">
              <a:latin typeface="Arial MT"/>
              <a:cs typeface="Arial MT"/>
            </a:endParaRPr>
          </a:p>
          <a:p>
            <a:pPr marL="80010" marR="66040" indent="116839">
              <a:lnSpc>
                <a:spcPct val="151400"/>
              </a:lnSpc>
              <a:spcBef>
                <a:spcPts val="204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Empleo 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 Oferta</a:t>
            </a:r>
            <a:r>
              <a:rPr sz="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co</a:t>
            </a:r>
            <a:r>
              <a:rPr sz="600" spc="-2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erc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33015" y="3526781"/>
            <a:ext cx="1054735" cy="393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605155" algn="l"/>
              </a:tabLst>
            </a:pPr>
            <a:r>
              <a:rPr sz="700" b="1" spc="-10" dirty="0">
                <a:solidFill>
                  <a:srgbClr val="F1F1F1"/>
                </a:solidFill>
                <a:latin typeface="Arial"/>
                <a:cs typeface="Arial"/>
              </a:rPr>
              <a:t>Físico	Ambiental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650" spc="5" dirty="0">
                <a:solidFill>
                  <a:srgbClr val="7E7E7E"/>
                </a:solidFill>
                <a:latin typeface="Arial MT"/>
                <a:cs typeface="Arial MT"/>
              </a:rPr>
              <a:t>Componentes</a:t>
            </a:r>
            <a:endParaRPr sz="650">
              <a:latin typeface="Arial MT"/>
              <a:cs typeface="Arial MT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642989" y="1100813"/>
            <a:ext cx="22294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7. </a:t>
            </a:r>
            <a:r>
              <a:rPr spc="-10" dirty="0">
                <a:solidFill>
                  <a:srgbClr val="C00000"/>
                </a:solidFill>
              </a:rPr>
              <a:t>Elementos</a:t>
            </a:r>
            <a:r>
              <a:rPr spc="15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conceptuales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700190" y="1558022"/>
            <a:ext cx="16617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7.1.</a:t>
            </a:r>
            <a:r>
              <a:rPr sz="14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Variables-Objetivo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47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7027" y="1981413"/>
            <a:ext cx="3476625" cy="1626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Procesos</a:t>
            </a:r>
            <a:r>
              <a:rPr sz="1100" spc="-5" dirty="0">
                <a:latin typeface="Calibri"/>
                <a:cs typeface="Calibri"/>
              </a:rPr>
              <a:t>,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Productos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Proyectos </a:t>
            </a:r>
            <a:r>
              <a:rPr sz="1100" spc="-10" dirty="0">
                <a:latin typeface="Calibri"/>
                <a:cs typeface="Calibri"/>
              </a:rPr>
              <a:t>que se </a:t>
            </a:r>
            <a:r>
              <a:rPr sz="1100" dirty="0">
                <a:latin typeface="Calibri"/>
                <a:cs typeface="Calibri"/>
              </a:rPr>
              <a:t>deben </a:t>
            </a:r>
            <a:r>
              <a:rPr sz="1100" spc="-5" dirty="0">
                <a:latin typeface="Calibri"/>
                <a:cs typeface="Calibri"/>
              </a:rPr>
              <a:t>ejecutar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 realizar las Estrategias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lograr los cambios deseados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definen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montos de gastos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inversiones </a:t>
            </a:r>
            <a:r>
              <a:rPr sz="1100" spc="-10" dirty="0">
                <a:latin typeface="Calibri"/>
                <a:cs typeface="Calibri"/>
              </a:rPr>
              <a:t>que </a:t>
            </a:r>
            <a:r>
              <a:rPr sz="1100" spc="-5" dirty="0">
                <a:latin typeface="Calibri"/>
                <a:cs typeface="Calibri"/>
              </a:rPr>
              <a:t>se </a:t>
            </a:r>
            <a:r>
              <a:rPr sz="1100" dirty="0">
                <a:latin typeface="Calibri"/>
                <a:cs typeface="Calibri"/>
              </a:rPr>
              <a:t>deben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financiar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para</a:t>
            </a:r>
            <a:r>
              <a:rPr sz="1100" spc="-5" dirty="0">
                <a:latin typeface="Calibri"/>
                <a:cs typeface="Calibri"/>
              </a:rPr>
              <a:t> ejecutar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DEMOS;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razón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importante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formulen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función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Metas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permitan que </a:t>
            </a:r>
            <a:r>
              <a:rPr sz="1100" spc="-10" dirty="0">
                <a:latin typeface="Calibri"/>
                <a:cs typeface="Calibri"/>
              </a:rPr>
              <a:t>los resultados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logros sean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cuantificables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medibles</a:t>
            </a:r>
            <a:r>
              <a:rPr sz="110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Calibri"/>
                <a:cs typeface="Calibri"/>
              </a:rPr>
              <a:t>Para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efectos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planeación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seguimiento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Metas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planifican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evalúan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función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uno</a:t>
            </a:r>
            <a:r>
              <a:rPr sz="1100" dirty="0">
                <a:latin typeface="Calibri"/>
                <a:cs typeface="Calibri"/>
              </a:rPr>
              <a:t> o más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Indicadores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7027" y="3749576"/>
            <a:ext cx="3475990" cy="1626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Cada Meta debe ser susceptible de medirse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5" dirty="0">
                <a:latin typeface="Calibri"/>
                <a:cs typeface="Calibri"/>
              </a:rPr>
              <a:t>cuantificarse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través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uno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5" dirty="0">
                <a:latin typeface="Calibri"/>
                <a:cs typeface="Calibri"/>
              </a:rPr>
              <a:t>más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Indicadores</a:t>
            </a:r>
            <a:r>
              <a:rPr sz="1100" dirty="0">
                <a:latin typeface="Calibri"/>
                <a:cs typeface="Calibri"/>
              </a:rPr>
              <a:t> en </a:t>
            </a:r>
            <a:r>
              <a:rPr sz="1100" spc="-5" dirty="0">
                <a:latin typeface="Calibri"/>
                <a:cs typeface="Calibri"/>
              </a:rPr>
              <a:t>todas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etapas</a:t>
            </a:r>
            <a:r>
              <a:rPr sz="1100" dirty="0">
                <a:latin typeface="Calibri"/>
                <a:cs typeface="Calibri"/>
              </a:rPr>
              <a:t> del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proceso,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Diagnóstico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hasta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</a:t>
            </a:r>
            <a:r>
              <a:rPr sz="1100" spc="-5" dirty="0">
                <a:latin typeface="Calibri"/>
                <a:cs typeface="Calibri"/>
              </a:rPr>
              <a:t> Ejecución</a:t>
            </a:r>
            <a:r>
              <a:rPr sz="1100" dirty="0">
                <a:latin typeface="Calibri"/>
                <a:cs typeface="Calibri"/>
              </a:rPr>
              <a:t> 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Seguimiento.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725"/>
              </a:spcBef>
            </a:pPr>
            <a:r>
              <a:rPr sz="1100" dirty="0">
                <a:latin typeface="Calibri"/>
                <a:cs typeface="Calibri"/>
              </a:rPr>
              <a:t>Los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Indicadores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no</a:t>
            </a:r>
            <a:r>
              <a:rPr sz="1100" spc="-5" dirty="0">
                <a:latin typeface="Calibri"/>
                <a:cs typeface="Calibri"/>
              </a:rPr>
              <a:t> son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datos</a:t>
            </a:r>
            <a:r>
              <a:rPr sz="1100" spc="-5" dirty="0">
                <a:latin typeface="Calibri"/>
                <a:cs typeface="Calibri"/>
              </a:rPr>
              <a:t> aislados;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establecer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manera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sistémica,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objetiva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y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verificable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condiciones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sector DEMOS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todas sus dimensiones,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establecimiento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metas,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logros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resultados,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así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seguimiento</a:t>
            </a:r>
            <a:r>
              <a:rPr sz="11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1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verificación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81371" y="1938527"/>
            <a:ext cx="3695700" cy="3546475"/>
            <a:chOff x="4881371" y="1938527"/>
            <a:chExt cx="3695700" cy="3546475"/>
          </a:xfrm>
        </p:grpSpPr>
        <p:sp>
          <p:nvSpPr>
            <p:cNvPr id="6" name="object 6"/>
            <p:cNvSpPr/>
            <p:nvPr/>
          </p:nvSpPr>
          <p:spPr>
            <a:xfrm>
              <a:off x="5001767" y="1938527"/>
              <a:ext cx="3473450" cy="3546475"/>
            </a:xfrm>
            <a:custGeom>
              <a:avLst/>
              <a:gdLst/>
              <a:ahLst/>
              <a:cxnLst/>
              <a:rect l="l" t="t" r="r" b="b"/>
              <a:pathLst>
                <a:path w="3473450" h="3546475">
                  <a:moveTo>
                    <a:pt x="3473195" y="0"/>
                  </a:moveTo>
                  <a:lnTo>
                    <a:pt x="0" y="0"/>
                  </a:lnTo>
                  <a:lnTo>
                    <a:pt x="0" y="3546348"/>
                  </a:lnTo>
                  <a:lnTo>
                    <a:pt x="3473195" y="3546348"/>
                  </a:lnTo>
                  <a:lnTo>
                    <a:pt x="3473195" y="0"/>
                  </a:lnTo>
                  <a:close/>
                </a:path>
              </a:pathLst>
            </a:custGeom>
            <a:solidFill>
              <a:srgbClr val="EFE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09843" y="2511551"/>
              <a:ext cx="2357755" cy="2357755"/>
            </a:xfrm>
            <a:custGeom>
              <a:avLst/>
              <a:gdLst/>
              <a:ahLst/>
              <a:cxnLst/>
              <a:rect l="l" t="t" r="r" b="b"/>
              <a:pathLst>
                <a:path w="2357754" h="2357754">
                  <a:moveTo>
                    <a:pt x="1178814" y="0"/>
                  </a:moveTo>
                  <a:lnTo>
                    <a:pt x="1130223" y="983"/>
                  </a:lnTo>
                  <a:lnTo>
                    <a:pt x="1082133" y="3907"/>
                  </a:lnTo>
                  <a:lnTo>
                    <a:pt x="1034580" y="8735"/>
                  </a:lnTo>
                  <a:lnTo>
                    <a:pt x="987604" y="15428"/>
                  </a:lnTo>
                  <a:lnTo>
                    <a:pt x="941242" y="23949"/>
                  </a:lnTo>
                  <a:lnTo>
                    <a:pt x="895531" y="34259"/>
                  </a:lnTo>
                  <a:lnTo>
                    <a:pt x="850510" y="46321"/>
                  </a:lnTo>
                  <a:lnTo>
                    <a:pt x="806217" y="60096"/>
                  </a:lnTo>
                  <a:lnTo>
                    <a:pt x="762690" y="75548"/>
                  </a:lnTo>
                  <a:lnTo>
                    <a:pt x="719966" y="92637"/>
                  </a:lnTo>
                  <a:lnTo>
                    <a:pt x="678084" y="111326"/>
                  </a:lnTo>
                  <a:lnTo>
                    <a:pt x="637081" y="131577"/>
                  </a:lnTo>
                  <a:lnTo>
                    <a:pt x="596995" y="153352"/>
                  </a:lnTo>
                  <a:lnTo>
                    <a:pt x="557865" y="176613"/>
                  </a:lnTo>
                  <a:lnTo>
                    <a:pt x="519728" y="201323"/>
                  </a:lnTo>
                  <a:lnTo>
                    <a:pt x="482622" y="227442"/>
                  </a:lnTo>
                  <a:lnTo>
                    <a:pt x="446585" y="254935"/>
                  </a:lnTo>
                  <a:lnTo>
                    <a:pt x="411654" y="283761"/>
                  </a:lnTo>
                  <a:lnTo>
                    <a:pt x="377869" y="313885"/>
                  </a:lnTo>
                  <a:lnTo>
                    <a:pt x="345266" y="345266"/>
                  </a:lnTo>
                  <a:lnTo>
                    <a:pt x="313885" y="377869"/>
                  </a:lnTo>
                  <a:lnTo>
                    <a:pt x="283761" y="411654"/>
                  </a:lnTo>
                  <a:lnTo>
                    <a:pt x="254935" y="446585"/>
                  </a:lnTo>
                  <a:lnTo>
                    <a:pt x="227442" y="482622"/>
                  </a:lnTo>
                  <a:lnTo>
                    <a:pt x="201323" y="519728"/>
                  </a:lnTo>
                  <a:lnTo>
                    <a:pt x="176613" y="557865"/>
                  </a:lnTo>
                  <a:lnTo>
                    <a:pt x="153352" y="596995"/>
                  </a:lnTo>
                  <a:lnTo>
                    <a:pt x="131577" y="637081"/>
                  </a:lnTo>
                  <a:lnTo>
                    <a:pt x="111326" y="678084"/>
                  </a:lnTo>
                  <a:lnTo>
                    <a:pt x="92637" y="719966"/>
                  </a:lnTo>
                  <a:lnTo>
                    <a:pt x="75548" y="762690"/>
                  </a:lnTo>
                  <a:lnTo>
                    <a:pt x="60096" y="806217"/>
                  </a:lnTo>
                  <a:lnTo>
                    <a:pt x="46321" y="850510"/>
                  </a:lnTo>
                  <a:lnTo>
                    <a:pt x="34259" y="895531"/>
                  </a:lnTo>
                  <a:lnTo>
                    <a:pt x="23949" y="941242"/>
                  </a:lnTo>
                  <a:lnTo>
                    <a:pt x="15428" y="987604"/>
                  </a:lnTo>
                  <a:lnTo>
                    <a:pt x="8735" y="1034580"/>
                  </a:lnTo>
                  <a:lnTo>
                    <a:pt x="3907" y="1082133"/>
                  </a:lnTo>
                  <a:lnTo>
                    <a:pt x="983" y="1130223"/>
                  </a:lnTo>
                  <a:lnTo>
                    <a:pt x="0" y="1178814"/>
                  </a:lnTo>
                  <a:lnTo>
                    <a:pt x="983" y="1227404"/>
                  </a:lnTo>
                  <a:lnTo>
                    <a:pt x="3907" y="1275494"/>
                  </a:lnTo>
                  <a:lnTo>
                    <a:pt x="8735" y="1323047"/>
                  </a:lnTo>
                  <a:lnTo>
                    <a:pt x="15428" y="1370023"/>
                  </a:lnTo>
                  <a:lnTo>
                    <a:pt x="23949" y="1416385"/>
                  </a:lnTo>
                  <a:lnTo>
                    <a:pt x="34259" y="1462096"/>
                  </a:lnTo>
                  <a:lnTo>
                    <a:pt x="46321" y="1507117"/>
                  </a:lnTo>
                  <a:lnTo>
                    <a:pt x="60096" y="1551410"/>
                  </a:lnTo>
                  <a:lnTo>
                    <a:pt x="75548" y="1594937"/>
                  </a:lnTo>
                  <a:lnTo>
                    <a:pt x="92637" y="1637661"/>
                  </a:lnTo>
                  <a:lnTo>
                    <a:pt x="111326" y="1679543"/>
                  </a:lnTo>
                  <a:lnTo>
                    <a:pt x="131577" y="1720546"/>
                  </a:lnTo>
                  <a:lnTo>
                    <a:pt x="153352" y="1760632"/>
                  </a:lnTo>
                  <a:lnTo>
                    <a:pt x="176613" y="1799762"/>
                  </a:lnTo>
                  <a:lnTo>
                    <a:pt x="201323" y="1837899"/>
                  </a:lnTo>
                  <a:lnTo>
                    <a:pt x="227442" y="1875005"/>
                  </a:lnTo>
                  <a:lnTo>
                    <a:pt x="254935" y="1911042"/>
                  </a:lnTo>
                  <a:lnTo>
                    <a:pt x="283761" y="1945973"/>
                  </a:lnTo>
                  <a:lnTo>
                    <a:pt x="313885" y="1979758"/>
                  </a:lnTo>
                  <a:lnTo>
                    <a:pt x="345266" y="2012361"/>
                  </a:lnTo>
                  <a:lnTo>
                    <a:pt x="377869" y="2043742"/>
                  </a:lnTo>
                  <a:lnTo>
                    <a:pt x="411654" y="2073866"/>
                  </a:lnTo>
                  <a:lnTo>
                    <a:pt x="446585" y="2102692"/>
                  </a:lnTo>
                  <a:lnTo>
                    <a:pt x="482622" y="2130185"/>
                  </a:lnTo>
                  <a:lnTo>
                    <a:pt x="519728" y="2156304"/>
                  </a:lnTo>
                  <a:lnTo>
                    <a:pt x="557865" y="2181014"/>
                  </a:lnTo>
                  <a:lnTo>
                    <a:pt x="596995" y="2204275"/>
                  </a:lnTo>
                  <a:lnTo>
                    <a:pt x="637081" y="2226050"/>
                  </a:lnTo>
                  <a:lnTo>
                    <a:pt x="678084" y="2246301"/>
                  </a:lnTo>
                  <a:lnTo>
                    <a:pt x="719966" y="2264990"/>
                  </a:lnTo>
                  <a:lnTo>
                    <a:pt x="762690" y="2282079"/>
                  </a:lnTo>
                  <a:lnTo>
                    <a:pt x="806217" y="2297531"/>
                  </a:lnTo>
                  <a:lnTo>
                    <a:pt x="850510" y="2311306"/>
                  </a:lnTo>
                  <a:lnTo>
                    <a:pt x="895531" y="2323368"/>
                  </a:lnTo>
                  <a:lnTo>
                    <a:pt x="941242" y="2333678"/>
                  </a:lnTo>
                  <a:lnTo>
                    <a:pt x="987604" y="2342199"/>
                  </a:lnTo>
                  <a:lnTo>
                    <a:pt x="1034580" y="2348892"/>
                  </a:lnTo>
                  <a:lnTo>
                    <a:pt x="1082133" y="2353720"/>
                  </a:lnTo>
                  <a:lnTo>
                    <a:pt x="1130223" y="2356644"/>
                  </a:lnTo>
                  <a:lnTo>
                    <a:pt x="1178814" y="2357628"/>
                  </a:lnTo>
                  <a:lnTo>
                    <a:pt x="1227404" y="2356644"/>
                  </a:lnTo>
                  <a:lnTo>
                    <a:pt x="1275494" y="2353720"/>
                  </a:lnTo>
                  <a:lnTo>
                    <a:pt x="1323047" y="2348892"/>
                  </a:lnTo>
                  <a:lnTo>
                    <a:pt x="1370023" y="2342199"/>
                  </a:lnTo>
                  <a:lnTo>
                    <a:pt x="1416385" y="2333678"/>
                  </a:lnTo>
                  <a:lnTo>
                    <a:pt x="1462096" y="2323368"/>
                  </a:lnTo>
                  <a:lnTo>
                    <a:pt x="1507117" y="2311306"/>
                  </a:lnTo>
                  <a:lnTo>
                    <a:pt x="1551410" y="2297531"/>
                  </a:lnTo>
                  <a:lnTo>
                    <a:pt x="1594937" y="2282079"/>
                  </a:lnTo>
                  <a:lnTo>
                    <a:pt x="1637661" y="2264990"/>
                  </a:lnTo>
                  <a:lnTo>
                    <a:pt x="1679543" y="2246301"/>
                  </a:lnTo>
                  <a:lnTo>
                    <a:pt x="1720546" y="2226050"/>
                  </a:lnTo>
                  <a:lnTo>
                    <a:pt x="1760632" y="2204275"/>
                  </a:lnTo>
                  <a:lnTo>
                    <a:pt x="1799762" y="2181014"/>
                  </a:lnTo>
                  <a:lnTo>
                    <a:pt x="1837899" y="2156304"/>
                  </a:lnTo>
                  <a:lnTo>
                    <a:pt x="1875005" y="2130185"/>
                  </a:lnTo>
                  <a:lnTo>
                    <a:pt x="1911042" y="2102692"/>
                  </a:lnTo>
                  <a:lnTo>
                    <a:pt x="1945973" y="2073866"/>
                  </a:lnTo>
                  <a:lnTo>
                    <a:pt x="1979758" y="2043742"/>
                  </a:lnTo>
                  <a:lnTo>
                    <a:pt x="2012361" y="2012361"/>
                  </a:lnTo>
                  <a:lnTo>
                    <a:pt x="2043742" y="1979758"/>
                  </a:lnTo>
                  <a:lnTo>
                    <a:pt x="2073866" y="1945973"/>
                  </a:lnTo>
                  <a:lnTo>
                    <a:pt x="2102692" y="1911042"/>
                  </a:lnTo>
                  <a:lnTo>
                    <a:pt x="2130185" y="1875005"/>
                  </a:lnTo>
                  <a:lnTo>
                    <a:pt x="2156304" y="1837899"/>
                  </a:lnTo>
                  <a:lnTo>
                    <a:pt x="2181014" y="1799762"/>
                  </a:lnTo>
                  <a:lnTo>
                    <a:pt x="2204275" y="1760632"/>
                  </a:lnTo>
                  <a:lnTo>
                    <a:pt x="2226050" y="1720546"/>
                  </a:lnTo>
                  <a:lnTo>
                    <a:pt x="2246301" y="1679543"/>
                  </a:lnTo>
                  <a:lnTo>
                    <a:pt x="2264990" y="1637661"/>
                  </a:lnTo>
                  <a:lnTo>
                    <a:pt x="2282079" y="1594937"/>
                  </a:lnTo>
                  <a:lnTo>
                    <a:pt x="2297531" y="1551410"/>
                  </a:lnTo>
                  <a:lnTo>
                    <a:pt x="2311306" y="1507117"/>
                  </a:lnTo>
                  <a:lnTo>
                    <a:pt x="2323368" y="1462096"/>
                  </a:lnTo>
                  <a:lnTo>
                    <a:pt x="2333678" y="1416385"/>
                  </a:lnTo>
                  <a:lnTo>
                    <a:pt x="2342199" y="1370023"/>
                  </a:lnTo>
                  <a:lnTo>
                    <a:pt x="2348892" y="1323047"/>
                  </a:lnTo>
                  <a:lnTo>
                    <a:pt x="2353720" y="1275494"/>
                  </a:lnTo>
                  <a:lnTo>
                    <a:pt x="2356644" y="1227404"/>
                  </a:lnTo>
                  <a:lnTo>
                    <a:pt x="2357628" y="1178814"/>
                  </a:lnTo>
                  <a:lnTo>
                    <a:pt x="2356644" y="1130223"/>
                  </a:lnTo>
                  <a:lnTo>
                    <a:pt x="2353720" y="1082133"/>
                  </a:lnTo>
                  <a:lnTo>
                    <a:pt x="2348892" y="1034580"/>
                  </a:lnTo>
                  <a:lnTo>
                    <a:pt x="2342199" y="987604"/>
                  </a:lnTo>
                  <a:lnTo>
                    <a:pt x="2333678" y="941242"/>
                  </a:lnTo>
                  <a:lnTo>
                    <a:pt x="2323368" y="895531"/>
                  </a:lnTo>
                  <a:lnTo>
                    <a:pt x="2311306" y="850510"/>
                  </a:lnTo>
                  <a:lnTo>
                    <a:pt x="2297531" y="806217"/>
                  </a:lnTo>
                  <a:lnTo>
                    <a:pt x="2282079" y="762690"/>
                  </a:lnTo>
                  <a:lnTo>
                    <a:pt x="2264990" y="719966"/>
                  </a:lnTo>
                  <a:lnTo>
                    <a:pt x="2246301" y="678084"/>
                  </a:lnTo>
                  <a:lnTo>
                    <a:pt x="2226050" y="637081"/>
                  </a:lnTo>
                  <a:lnTo>
                    <a:pt x="2204275" y="596995"/>
                  </a:lnTo>
                  <a:lnTo>
                    <a:pt x="2181014" y="557865"/>
                  </a:lnTo>
                  <a:lnTo>
                    <a:pt x="2156304" y="519728"/>
                  </a:lnTo>
                  <a:lnTo>
                    <a:pt x="2130185" y="482622"/>
                  </a:lnTo>
                  <a:lnTo>
                    <a:pt x="2102692" y="446585"/>
                  </a:lnTo>
                  <a:lnTo>
                    <a:pt x="2073866" y="411654"/>
                  </a:lnTo>
                  <a:lnTo>
                    <a:pt x="2043742" y="377869"/>
                  </a:lnTo>
                  <a:lnTo>
                    <a:pt x="2012361" y="345266"/>
                  </a:lnTo>
                  <a:lnTo>
                    <a:pt x="1979758" y="313885"/>
                  </a:lnTo>
                  <a:lnTo>
                    <a:pt x="1945973" y="283761"/>
                  </a:lnTo>
                  <a:lnTo>
                    <a:pt x="1911042" y="254935"/>
                  </a:lnTo>
                  <a:lnTo>
                    <a:pt x="1875005" y="227442"/>
                  </a:lnTo>
                  <a:lnTo>
                    <a:pt x="1837899" y="201323"/>
                  </a:lnTo>
                  <a:lnTo>
                    <a:pt x="1799762" y="176613"/>
                  </a:lnTo>
                  <a:lnTo>
                    <a:pt x="1760632" y="153352"/>
                  </a:lnTo>
                  <a:lnTo>
                    <a:pt x="1720546" y="131577"/>
                  </a:lnTo>
                  <a:lnTo>
                    <a:pt x="1679543" y="111326"/>
                  </a:lnTo>
                  <a:lnTo>
                    <a:pt x="1637661" y="92637"/>
                  </a:lnTo>
                  <a:lnTo>
                    <a:pt x="1594937" y="75548"/>
                  </a:lnTo>
                  <a:lnTo>
                    <a:pt x="1551410" y="60096"/>
                  </a:lnTo>
                  <a:lnTo>
                    <a:pt x="1507117" y="46321"/>
                  </a:lnTo>
                  <a:lnTo>
                    <a:pt x="1462096" y="34259"/>
                  </a:lnTo>
                  <a:lnTo>
                    <a:pt x="1416385" y="23949"/>
                  </a:lnTo>
                  <a:lnTo>
                    <a:pt x="1370023" y="15428"/>
                  </a:lnTo>
                  <a:lnTo>
                    <a:pt x="1323047" y="8735"/>
                  </a:lnTo>
                  <a:lnTo>
                    <a:pt x="1275494" y="3907"/>
                  </a:lnTo>
                  <a:lnTo>
                    <a:pt x="1227404" y="983"/>
                  </a:lnTo>
                  <a:lnTo>
                    <a:pt x="1178814" y="0"/>
                  </a:lnTo>
                  <a:close/>
                </a:path>
              </a:pathLst>
            </a:custGeom>
            <a:solidFill>
              <a:srgbClr val="EE8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41719" y="3043427"/>
              <a:ext cx="1294130" cy="1292860"/>
            </a:xfrm>
            <a:custGeom>
              <a:avLst/>
              <a:gdLst/>
              <a:ahLst/>
              <a:cxnLst/>
              <a:rect l="l" t="t" r="r" b="b"/>
              <a:pathLst>
                <a:path w="1294129" h="1292860">
                  <a:moveTo>
                    <a:pt x="646938" y="0"/>
                  </a:moveTo>
                  <a:lnTo>
                    <a:pt x="598656" y="1772"/>
                  </a:lnTo>
                  <a:lnTo>
                    <a:pt x="551339" y="7006"/>
                  </a:lnTo>
                  <a:lnTo>
                    <a:pt x="505110" y="15576"/>
                  </a:lnTo>
                  <a:lnTo>
                    <a:pt x="460095" y="27358"/>
                  </a:lnTo>
                  <a:lnTo>
                    <a:pt x="416419" y="42227"/>
                  </a:lnTo>
                  <a:lnTo>
                    <a:pt x="374207" y="60057"/>
                  </a:lnTo>
                  <a:lnTo>
                    <a:pt x="333584" y="80724"/>
                  </a:lnTo>
                  <a:lnTo>
                    <a:pt x="294675" y="104103"/>
                  </a:lnTo>
                  <a:lnTo>
                    <a:pt x="257606" y="130069"/>
                  </a:lnTo>
                  <a:lnTo>
                    <a:pt x="222501" y="158497"/>
                  </a:lnTo>
                  <a:lnTo>
                    <a:pt x="189485" y="189261"/>
                  </a:lnTo>
                  <a:lnTo>
                    <a:pt x="158684" y="222238"/>
                  </a:lnTo>
                  <a:lnTo>
                    <a:pt x="130223" y="257302"/>
                  </a:lnTo>
                  <a:lnTo>
                    <a:pt x="104226" y="294327"/>
                  </a:lnTo>
                  <a:lnTo>
                    <a:pt x="80820" y="333190"/>
                  </a:lnTo>
                  <a:lnTo>
                    <a:pt x="60128" y="373765"/>
                  </a:lnTo>
                  <a:lnTo>
                    <a:pt x="42277" y="415928"/>
                  </a:lnTo>
                  <a:lnTo>
                    <a:pt x="27391" y="459552"/>
                  </a:lnTo>
                  <a:lnTo>
                    <a:pt x="15595" y="504515"/>
                  </a:lnTo>
                  <a:lnTo>
                    <a:pt x="7014" y="550689"/>
                  </a:lnTo>
                  <a:lnTo>
                    <a:pt x="1774" y="597951"/>
                  </a:lnTo>
                  <a:lnTo>
                    <a:pt x="0" y="646176"/>
                  </a:lnTo>
                  <a:lnTo>
                    <a:pt x="1774" y="694400"/>
                  </a:lnTo>
                  <a:lnTo>
                    <a:pt x="7014" y="741662"/>
                  </a:lnTo>
                  <a:lnTo>
                    <a:pt x="15595" y="787836"/>
                  </a:lnTo>
                  <a:lnTo>
                    <a:pt x="27391" y="832799"/>
                  </a:lnTo>
                  <a:lnTo>
                    <a:pt x="42277" y="876423"/>
                  </a:lnTo>
                  <a:lnTo>
                    <a:pt x="60128" y="918586"/>
                  </a:lnTo>
                  <a:lnTo>
                    <a:pt x="80820" y="959161"/>
                  </a:lnTo>
                  <a:lnTo>
                    <a:pt x="104226" y="998024"/>
                  </a:lnTo>
                  <a:lnTo>
                    <a:pt x="130223" y="1035049"/>
                  </a:lnTo>
                  <a:lnTo>
                    <a:pt x="158684" y="1070113"/>
                  </a:lnTo>
                  <a:lnTo>
                    <a:pt x="189485" y="1103090"/>
                  </a:lnTo>
                  <a:lnTo>
                    <a:pt x="222501" y="1133854"/>
                  </a:lnTo>
                  <a:lnTo>
                    <a:pt x="257606" y="1162282"/>
                  </a:lnTo>
                  <a:lnTo>
                    <a:pt x="294675" y="1188248"/>
                  </a:lnTo>
                  <a:lnTo>
                    <a:pt x="333584" y="1211627"/>
                  </a:lnTo>
                  <a:lnTo>
                    <a:pt x="374207" y="1232294"/>
                  </a:lnTo>
                  <a:lnTo>
                    <a:pt x="416419" y="1250124"/>
                  </a:lnTo>
                  <a:lnTo>
                    <a:pt x="460095" y="1264993"/>
                  </a:lnTo>
                  <a:lnTo>
                    <a:pt x="505110" y="1276775"/>
                  </a:lnTo>
                  <a:lnTo>
                    <a:pt x="551339" y="1285345"/>
                  </a:lnTo>
                  <a:lnTo>
                    <a:pt x="598656" y="1290579"/>
                  </a:lnTo>
                  <a:lnTo>
                    <a:pt x="646938" y="1292352"/>
                  </a:lnTo>
                  <a:lnTo>
                    <a:pt x="695219" y="1290579"/>
                  </a:lnTo>
                  <a:lnTo>
                    <a:pt x="742536" y="1285345"/>
                  </a:lnTo>
                  <a:lnTo>
                    <a:pt x="788765" y="1276775"/>
                  </a:lnTo>
                  <a:lnTo>
                    <a:pt x="833780" y="1264993"/>
                  </a:lnTo>
                  <a:lnTo>
                    <a:pt x="877456" y="1250124"/>
                  </a:lnTo>
                  <a:lnTo>
                    <a:pt x="919668" y="1232294"/>
                  </a:lnTo>
                  <a:lnTo>
                    <a:pt x="960291" y="1211627"/>
                  </a:lnTo>
                  <a:lnTo>
                    <a:pt x="999200" y="1188248"/>
                  </a:lnTo>
                  <a:lnTo>
                    <a:pt x="1036269" y="1162282"/>
                  </a:lnTo>
                  <a:lnTo>
                    <a:pt x="1071374" y="1133854"/>
                  </a:lnTo>
                  <a:lnTo>
                    <a:pt x="1104390" y="1103090"/>
                  </a:lnTo>
                  <a:lnTo>
                    <a:pt x="1135191" y="1070113"/>
                  </a:lnTo>
                  <a:lnTo>
                    <a:pt x="1163652" y="1035049"/>
                  </a:lnTo>
                  <a:lnTo>
                    <a:pt x="1189649" y="998024"/>
                  </a:lnTo>
                  <a:lnTo>
                    <a:pt x="1213055" y="959161"/>
                  </a:lnTo>
                  <a:lnTo>
                    <a:pt x="1233747" y="918586"/>
                  </a:lnTo>
                  <a:lnTo>
                    <a:pt x="1251598" y="876423"/>
                  </a:lnTo>
                  <a:lnTo>
                    <a:pt x="1266484" y="832799"/>
                  </a:lnTo>
                  <a:lnTo>
                    <a:pt x="1278280" y="787836"/>
                  </a:lnTo>
                  <a:lnTo>
                    <a:pt x="1286861" y="741662"/>
                  </a:lnTo>
                  <a:lnTo>
                    <a:pt x="1292101" y="694400"/>
                  </a:lnTo>
                  <a:lnTo>
                    <a:pt x="1293876" y="646176"/>
                  </a:lnTo>
                  <a:lnTo>
                    <a:pt x="1292101" y="597951"/>
                  </a:lnTo>
                  <a:lnTo>
                    <a:pt x="1286861" y="550689"/>
                  </a:lnTo>
                  <a:lnTo>
                    <a:pt x="1278280" y="504515"/>
                  </a:lnTo>
                  <a:lnTo>
                    <a:pt x="1266484" y="459552"/>
                  </a:lnTo>
                  <a:lnTo>
                    <a:pt x="1251598" y="415928"/>
                  </a:lnTo>
                  <a:lnTo>
                    <a:pt x="1233747" y="373765"/>
                  </a:lnTo>
                  <a:lnTo>
                    <a:pt x="1213055" y="333190"/>
                  </a:lnTo>
                  <a:lnTo>
                    <a:pt x="1189649" y="294327"/>
                  </a:lnTo>
                  <a:lnTo>
                    <a:pt x="1163652" y="257302"/>
                  </a:lnTo>
                  <a:lnTo>
                    <a:pt x="1135191" y="222238"/>
                  </a:lnTo>
                  <a:lnTo>
                    <a:pt x="1104390" y="189261"/>
                  </a:lnTo>
                  <a:lnTo>
                    <a:pt x="1071374" y="158497"/>
                  </a:lnTo>
                  <a:lnTo>
                    <a:pt x="1036269" y="130069"/>
                  </a:lnTo>
                  <a:lnTo>
                    <a:pt x="999200" y="104103"/>
                  </a:lnTo>
                  <a:lnTo>
                    <a:pt x="960291" y="80724"/>
                  </a:lnTo>
                  <a:lnTo>
                    <a:pt x="919668" y="60057"/>
                  </a:lnTo>
                  <a:lnTo>
                    <a:pt x="877456" y="42227"/>
                  </a:lnTo>
                  <a:lnTo>
                    <a:pt x="833780" y="27358"/>
                  </a:lnTo>
                  <a:lnTo>
                    <a:pt x="788765" y="15576"/>
                  </a:lnTo>
                  <a:lnTo>
                    <a:pt x="742536" y="7006"/>
                  </a:lnTo>
                  <a:lnTo>
                    <a:pt x="695219" y="1772"/>
                  </a:lnTo>
                  <a:lnTo>
                    <a:pt x="646938" y="0"/>
                  </a:lnTo>
                  <a:close/>
                </a:path>
              </a:pathLst>
            </a:custGeom>
            <a:solidFill>
              <a:srgbClr val="CD48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81372" y="3447287"/>
              <a:ext cx="3695700" cy="485140"/>
            </a:xfrm>
            <a:custGeom>
              <a:avLst/>
              <a:gdLst/>
              <a:ahLst/>
              <a:cxnLst/>
              <a:rect l="l" t="t" r="r" b="b"/>
              <a:pathLst>
                <a:path w="3695700" h="485139">
                  <a:moveTo>
                    <a:pt x="3695700" y="178308"/>
                  </a:moveTo>
                  <a:lnTo>
                    <a:pt x="2140686" y="178308"/>
                  </a:lnTo>
                  <a:lnTo>
                    <a:pt x="2131250" y="148005"/>
                  </a:lnTo>
                  <a:lnTo>
                    <a:pt x="2108847" y="106845"/>
                  </a:lnTo>
                  <a:lnTo>
                    <a:pt x="2079167" y="70980"/>
                  </a:lnTo>
                  <a:lnTo>
                    <a:pt x="2043188" y="41389"/>
                  </a:lnTo>
                  <a:lnTo>
                    <a:pt x="2001901" y="19050"/>
                  </a:lnTo>
                  <a:lnTo>
                    <a:pt x="1956269" y="4927"/>
                  </a:lnTo>
                  <a:lnTo>
                    <a:pt x="1907286" y="0"/>
                  </a:lnTo>
                  <a:lnTo>
                    <a:pt x="1858289" y="4927"/>
                  </a:lnTo>
                  <a:lnTo>
                    <a:pt x="1812658" y="19050"/>
                  </a:lnTo>
                  <a:lnTo>
                    <a:pt x="1771370" y="41389"/>
                  </a:lnTo>
                  <a:lnTo>
                    <a:pt x="1735391" y="70980"/>
                  </a:lnTo>
                  <a:lnTo>
                    <a:pt x="1705711" y="106845"/>
                  </a:lnTo>
                  <a:lnTo>
                    <a:pt x="1683308" y="148005"/>
                  </a:lnTo>
                  <a:lnTo>
                    <a:pt x="1673860" y="178308"/>
                  </a:lnTo>
                  <a:lnTo>
                    <a:pt x="0" y="178308"/>
                  </a:lnTo>
                  <a:lnTo>
                    <a:pt x="0" y="332232"/>
                  </a:lnTo>
                  <a:lnTo>
                    <a:pt x="1681924" y="332232"/>
                  </a:lnTo>
                  <a:lnTo>
                    <a:pt x="1683308" y="336638"/>
                  </a:lnTo>
                  <a:lnTo>
                    <a:pt x="1705711" y="377799"/>
                  </a:lnTo>
                  <a:lnTo>
                    <a:pt x="1735391" y="413664"/>
                  </a:lnTo>
                  <a:lnTo>
                    <a:pt x="1771370" y="443255"/>
                  </a:lnTo>
                  <a:lnTo>
                    <a:pt x="1812658" y="465594"/>
                  </a:lnTo>
                  <a:lnTo>
                    <a:pt x="1858289" y="479717"/>
                  </a:lnTo>
                  <a:lnTo>
                    <a:pt x="1907286" y="484632"/>
                  </a:lnTo>
                  <a:lnTo>
                    <a:pt x="1956269" y="479717"/>
                  </a:lnTo>
                  <a:lnTo>
                    <a:pt x="2001901" y="465594"/>
                  </a:lnTo>
                  <a:lnTo>
                    <a:pt x="2043188" y="443255"/>
                  </a:lnTo>
                  <a:lnTo>
                    <a:pt x="2079167" y="413664"/>
                  </a:lnTo>
                  <a:lnTo>
                    <a:pt x="2108847" y="377799"/>
                  </a:lnTo>
                  <a:lnTo>
                    <a:pt x="2131250" y="336638"/>
                  </a:lnTo>
                  <a:lnTo>
                    <a:pt x="2132622" y="332232"/>
                  </a:lnTo>
                  <a:lnTo>
                    <a:pt x="3695700" y="332232"/>
                  </a:lnTo>
                  <a:lnTo>
                    <a:pt x="3695700" y="178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916483" y="3333550"/>
            <a:ext cx="46545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Ambientales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73127" y="2577951"/>
            <a:ext cx="661670" cy="466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910" marR="5080" indent="177165">
              <a:lnSpc>
                <a:spcPct val="158700"/>
              </a:lnSpc>
              <a:spcBef>
                <a:spcPts val="10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ndenes  Peatonales</a:t>
            </a:r>
            <a:endParaRPr sz="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Plazoletas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41987" y="4163216"/>
            <a:ext cx="453390" cy="263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Ga</a:t>
            </a: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trono</a:t>
            </a:r>
            <a:r>
              <a:rPr sz="600" spc="-2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ía</a:t>
            </a:r>
            <a:endParaRPr sz="600">
              <a:latin typeface="Arial MT"/>
              <a:cs typeface="Arial MT"/>
            </a:endParaRPr>
          </a:p>
          <a:p>
            <a:pPr marR="61594" algn="r">
              <a:lnSpc>
                <a:spcPct val="100000"/>
              </a:lnSpc>
              <a:spcBef>
                <a:spcPts val="43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Turismo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14501" y="3204162"/>
            <a:ext cx="379730" cy="267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Esmog</a:t>
            </a:r>
            <a:endParaRPr sz="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Paisajismo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99771" y="4454681"/>
            <a:ext cx="554355" cy="283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Informalidad</a:t>
            </a:r>
            <a:endParaRPr sz="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00">
              <a:latin typeface="Arial MT"/>
              <a:cs typeface="Arial MT"/>
            </a:endParaRPr>
          </a:p>
          <a:p>
            <a:pPr marL="176530">
              <a:lnSpc>
                <a:spcPct val="100000"/>
              </a:lnSpc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Promoción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92614" y="1965779"/>
            <a:ext cx="1290320" cy="60388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45"/>
              </a:spcBef>
            </a:pPr>
            <a:r>
              <a:rPr sz="700" b="1" spc="-10" dirty="0">
                <a:solidFill>
                  <a:srgbClr val="80522C"/>
                </a:solidFill>
                <a:latin typeface="Arial"/>
                <a:cs typeface="Arial"/>
              </a:rPr>
              <a:t>Indicadores</a:t>
            </a:r>
            <a:r>
              <a:rPr sz="700" b="1" spc="20" dirty="0">
                <a:solidFill>
                  <a:srgbClr val="80522C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80522C"/>
                </a:solidFill>
                <a:latin typeface="Arial"/>
                <a:cs typeface="Arial"/>
              </a:rPr>
              <a:t>Físicos</a:t>
            </a:r>
            <a:endParaRPr sz="700">
              <a:latin typeface="Arial"/>
              <a:cs typeface="Arial"/>
            </a:endParaRPr>
          </a:p>
          <a:p>
            <a:pPr marL="71120" indent="-71755">
              <a:lnSpc>
                <a:spcPct val="100000"/>
              </a:lnSpc>
              <a:spcBef>
                <a:spcPts val="390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Área</a:t>
            </a:r>
            <a:r>
              <a:rPr sz="600" spc="-1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recuperada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para</a:t>
            </a:r>
            <a:r>
              <a:rPr sz="600" spc="-1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uso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peatonal</a:t>
            </a:r>
            <a:endParaRPr sz="600">
              <a:latin typeface="Arial MT"/>
              <a:cs typeface="Arial MT"/>
            </a:endParaRPr>
          </a:p>
          <a:p>
            <a:pPr marL="71120" indent="-71755">
              <a:lnSpc>
                <a:spcPct val="100000"/>
              </a:lnSpc>
              <a:spcBef>
                <a:spcPts val="360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Nuevas</a:t>
            </a:r>
            <a:r>
              <a:rPr sz="600" spc="-1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zonas</a:t>
            </a:r>
            <a:r>
              <a:rPr sz="600" spc="-1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1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permanencia</a:t>
            </a:r>
            <a:endParaRPr sz="600">
              <a:latin typeface="Arial MT"/>
              <a:cs typeface="Arial MT"/>
            </a:endParaRPr>
          </a:p>
          <a:p>
            <a:pPr marL="71120" indent="-71755">
              <a:lnSpc>
                <a:spcPct val="100000"/>
              </a:lnSpc>
              <a:spcBef>
                <a:spcPts val="360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Puntos</a:t>
            </a:r>
            <a:r>
              <a:rPr sz="600" spc="-2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1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señalización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92614" y="2544266"/>
            <a:ext cx="875665" cy="4368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71120" indent="-71755">
              <a:lnSpc>
                <a:spcPct val="100000"/>
              </a:lnSpc>
              <a:spcBef>
                <a:spcPts val="4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A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ndenes 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nterven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dos</a:t>
            </a:r>
            <a:endParaRPr sz="600">
              <a:latin typeface="Arial MT"/>
              <a:cs typeface="Arial MT"/>
            </a:endParaRPr>
          </a:p>
          <a:p>
            <a:pPr marL="71120" indent="-71755">
              <a:lnSpc>
                <a:spcPct val="100000"/>
              </a:lnSpc>
              <a:spcBef>
                <a:spcPts val="3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P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a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z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o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etas</a:t>
            </a:r>
            <a:r>
              <a:rPr sz="600" spc="-1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nterven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das</a:t>
            </a:r>
            <a:endParaRPr sz="600">
              <a:latin typeface="Arial MT"/>
              <a:cs typeface="Arial MT"/>
            </a:endParaRPr>
          </a:p>
          <a:p>
            <a:pPr marL="71120" indent="-71755">
              <a:lnSpc>
                <a:spcPct val="100000"/>
              </a:lnSpc>
              <a:spcBef>
                <a:spcPts val="3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spc="-2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2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Parqueos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50087" y="1951635"/>
            <a:ext cx="1431290" cy="123571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545"/>
              </a:spcBef>
            </a:pPr>
            <a:r>
              <a:rPr sz="700" b="1" spc="-10" dirty="0">
                <a:solidFill>
                  <a:srgbClr val="5C3C13"/>
                </a:solidFill>
                <a:latin typeface="Arial"/>
                <a:cs typeface="Arial"/>
              </a:rPr>
              <a:t>Indicadores</a:t>
            </a:r>
            <a:r>
              <a:rPr sz="700" b="1" spc="-5" dirty="0">
                <a:solidFill>
                  <a:srgbClr val="5C3C13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5C3C13"/>
                </a:solidFill>
                <a:latin typeface="Arial"/>
                <a:cs typeface="Arial"/>
              </a:rPr>
              <a:t>Ambientales</a:t>
            </a:r>
            <a:endParaRPr sz="700">
              <a:latin typeface="Arial"/>
              <a:cs typeface="Arial"/>
            </a:endParaRPr>
          </a:p>
          <a:p>
            <a:pPr marL="71755" marR="5080" indent="-71755" algn="r">
              <a:lnSpc>
                <a:spcPct val="100000"/>
              </a:lnSpc>
              <a:spcBef>
                <a:spcPts val="390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5C3C13"/>
                </a:solidFill>
                <a:latin typeface="Arial MT"/>
                <a:cs typeface="Arial MT"/>
              </a:rPr>
              <a:t>Área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 de </a:t>
            </a:r>
            <a:r>
              <a:rPr sz="600" spc="-5" dirty="0">
                <a:solidFill>
                  <a:srgbClr val="5C3C13"/>
                </a:solidFill>
                <a:latin typeface="Arial MT"/>
                <a:cs typeface="Arial MT"/>
              </a:rPr>
              <a:t>fachadas</a:t>
            </a:r>
            <a:r>
              <a:rPr sz="600" spc="-15" dirty="0">
                <a:solidFill>
                  <a:srgbClr val="5C3C13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5C3C13"/>
                </a:solidFill>
                <a:latin typeface="Arial MT"/>
                <a:cs typeface="Arial MT"/>
              </a:rPr>
              <a:t>recuperadas</a:t>
            </a:r>
            <a:endParaRPr sz="600">
              <a:latin typeface="Arial MT"/>
              <a:cs typeface="Arial MT"/>
            </a:endParaRPr>
          </a:p>
          <a:p>
            <a:pPr marL="71755" marR="5080" lvl="1" indent="-71755" algn="r">
              <a:lnSpc>
                <a:spcPct val="100000"/>
              </a:lnSpc>
              <a:spcBef>
                <a:spcPts val="360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5C3C13"/>
                </a:solidFill>
                <a:latin typeface="Arial MT"/>
                <a:cs typeface="Arial MT"/>
              </a:rPr>
              <a:t>B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otaderos e</a:t>
            </a:r>
            <a:r>
              <a:rPr sz="600" spc="10" dirty="0">
                <a:solidFill>
                  <a:srgbClr val="5C3C13"/>
                </a:solidFill>
                <a:latin typeface="Arial MT"/>
                <a:cs typeface="Arial MT"/>
              </a:rPr>
              <a:t>li</a:t>
            </a:r>
            <a:r>
              <a:rPr sz="600" spc="-20" dirty="0">
                <a:solidFill>
                  <a:srgbClr val="5C3C13"/>
                </a:solidFill>
                <a:latin typeface="Arial MT"/>
                <a:cs typeface="Arial MT"/>
              </a:rPr>
              <a:t>m</a:t>
            </a:r>
            <a:r>
              <a:rPr sz="600" spc="10" dirty="0">
                <a:solidFill>
                  <a:srgbClr val="5C3C13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nados</a:t>
            </a:r>
            <a:endParaRPr sz="600">
              <a:latin typeface="Arial MT"/>
              <a:cs typeface="Arial MT"/>
            </a:endParaRPr>
          </a:p>
          <a:p>
            <a:pPr marL="71755" marR="5080" indent="-71755" algn="r">
              <a:lnSpc>
                <a:spcPct val="100000"/>
              </a:lnSpc>
              <a:spcBef>
                <a:spcPts val="360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5C3C13"/>
                </a:solidFill>
                <a:latin typeface="Arial MT"/>
                <a:cs typeface="Arial MT"/>
              </a:rPr>
              <a:t>E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sco</a:t>
            </a:r>
            <a:r>
              <a:rPr sz="600" spc="-20" dirty="0">
                <a:solidFill>
                  <a:srgbClr val="5C3C13"/>
                </a:solidFill>
                <a:latin typeface="Arial MT"/>
                <a:cs typeface="Arial MT"/>
              </a:rPr>
              <a:t>m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breras</a:t>
            </a:r>
            <a:r>
              <a:rPr sz="600" spc="10" dirty="0">
                <a:solidFill>
                  <a:srgbClr val="5C3C13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e</a:t>
            </a:r>
            <a:r>
              <a:rPr sz="600" spc="10" dirty="0">
                <a:solidFill>
                  <a:srgbClr val="5C3C13"/>
                </a:solidFill>
                <a:latin typeface="Arial MT"/>
                <a:cs typeface="Arial MT"/>
              </a:rPr>
              <a:t>li</a:t>
            </a:r>
            <a:r>
              <a:rPr sz="600" spc="-20" dirty="0">
                <a:solidFill>
                  <a:srgbClr val="5C3C13"/>
                </a:solidFill>
                <a:latin typeface="Arial MT"/>
                <a:cs typeface="Arial MT"/>
              </a:rPr>
              <a:t>m</a:t>
            </a:r>
            <a:r>
              <a:rPr sz="600" spc="10" dirty="0">
                <a:solidFill>
                  <a:srgbClr val="5C3C13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nadas</a:t>
            </a:r>
            <a:endParaRPr sz="600">
              <a:latin typeface="Arial MT"/>
              <a:cs typeface="Arial MT"/>
            </a:endParaRPr>
          </a:p>
          <a:p>
            <a:pPr marL="870585" lvl="1" indent="-72390">
              <a:lnSpc>
                <a:spcPts val="660"/>
              </a:lnSpc>
              <a:spcBef>
                <a:spcPts val="360"/>
              </a:spcBef>
              <a:buChar char="•"/>
              <a:tabLst>
                <a:tab pos="871219" algn="l"/>
              </a:tabLst>
            </a:pPr>
            <a:r>
              <a:rPr sz="600" spc="-5" dirty="0">
                <a:solidFill>
                  <a:srgbClr val="5C3C13"/>
                </a:solidFill>
                <a:latin typeface="Arial MT"/>
                <a:cs typeface="Arial MT"/>
              </a:rPr>
              <a:t>Á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rea arbor</a:t>
            </a:r>
            <a:r>
              <a:rPr sz="600" spc="10" dirty="0">
                <a:solidFill>
                  <a:srgbClr val="5C3C13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zada</a:t>
            </a:r>
            <a:endParaRPr sz="600">
              <a:latin typeface="Arial MT"/>
              <a:cs typeface="Arial MT"/>
            </a:endParaRPr>
          </a:p>
          <a:p>
            <a:pPr>
              <a:lnSpc>
                <a:spcPts val="540"/>
              </a:lnSpc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Grafitis</a:t>
            </a:r>
            <a:endParaRPr sz="600">
              <a:latin typeface="Arial MT"/>
              <a:cs typeface="Arial MT"/>
            </a:endParaRPr>
          </a:p>
          <a:p>
            <a:pPr marL="919480" lvl="1" indent="-72390">
              <a:lnSpc>
                <a:spcPts val="515"/>
              </a:lnSpc>
              <a:buChar char="•"/>
              <a:tabLst>
                <a:tab pos="920115" algn="l"/>
              </a:tabLst>
            </a:pPr>
            <a:r>
              <a:rPr sz="600" spc="-5" dirty="0">
                <a:solidFill>
                  <a:srgbClr val="5C3C13"/>
                </a:solidFill>
                <a:latin typeface="Arial MT"/>
                <a:cs typeface="Arial MT"/>
              </a:rPr>
              <a:t>No.</a:t>
            </a:r>
            <a:r>
              <a:rPr sz="600" spc="-30" dirty="0">
                <a:solidFill>
                  <a:srgbClr val="5C3C13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de</a:t>
            </a:r>
            <a:r>
              <a:rPr sz="600" spc="-40" dirty="0">
                <a:solidFill>
                  <a:srgbClr val="5C3C13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árboles</a:t>
            </a:r>
            <a:endParaRPr sz="600">
              <a:latin typeface="Arial MT"/>
              <a:cs typeface="Arial MT"/>
            </a:endParaRPr>
          </a:p>
          <a:p>
            <a:pPr marL="210820">
              <a:lnSpc>
                <a:spcPts val="540"/>
              </a:lnSpc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Basuras</a:t>
            </a:r>
            <a:endParaRPr sz="600">
              <a:latin typeface="Arial MT"/>
              <a:cs typeface="Arial MT"/>
            </a:endParaRPr>
          </a:p>
          <a:p>
            <a:pPr marL="881380" lvl="1" indent="-72390">
              <a:lnSpc>
                <a:spcPts val="570"/>
              </a:lnSpc>
              <a:buChar char="•"/>
              <a:tabLst>
                <a:tab pos="882015" algn="l"/>
              </a:tabLst>
            </a:pP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Calidad</a:t>
            </a:r>
            <a:r>
              <a:rPr sz="600" spc="-35" dirty="0">
                <a:solidFill>
                  <a:srgbClr val="5C3C13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del</a:t>
            </a:r>
            <a:r>
              <a:rPr sz="600" spc="-20" dirty="0">
                <a:solidFill>
                  <a:srgbClr val="5C3C13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aire</a:t>
            </a:r>
            <a:endParaRPr sz="600">
              <a:latin typeface="Arial MT"/>
              <a:cs typeface="Arial MT"/>
            </a:endParaRPr>
          </a:p>
          <a:p>
            <a:pPr marL="301625">
              <a:lnSpc>
                <a:spcPts val="540"/>
              </a:lnSpc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Escombros</a:t>
            </a:r>
            <a:endParaRPr sz="600">
              <a:latin typeface="Arial MT"/>
              <a:cs typeface="Arial MT"/>
            </a:endParaRPr>
          </a:p>
          <a:p>
            <a:pPr marL="944880" lvl="2" indent="-71755">
              <a:lnSpc>
                <a:spcPts val="565"/>
              </a:lnSpc>
              <a:buChar char="•"/>
              <a:tabLst>
                <a:tab pos="945515" algn="l"/>
              </a:tabLst>
            </a:pPr>
            <a:r>
              <a:rPr sz="600" spc="-5" dirty="0">
                <a:solidFill>
                  <a:srgbClr val="5C3C13"/>
                </a:solidFill>
                <a:latin typeface="Arial MT"/>
                <a:cs typeface="Arial MT"/>
              </a:rPr>
              <a:t>H</a:t>
            </a:r>
            <a:r>
              <a:rPr sz="600" spc="10" dirty="0">
                <a:solidFill>
                  <a:srgbClr val="5C3C13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tos</a:t>
            </a:r>
            <a:r>
              <a:rPr sz="600" spc="-15" dirty="0">
                <a:solidFill>
                  <a:srgbClr val="5C3C13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3C13"/>
                </a:solidFill>
                <a:latin typeface="Arial MT"/>
                <a:cs typeface="Arial MT"/>
              </a:rPr>
              <a:t>urbanos</a:t>
            </a:r>
            <a:endParaRPr sz="600">
              <a:latin typeface="Arial MT"/>
              <a:cs typeface="Arial MT"/>
            </a:endParaRPr>
          </a:p>
          <a:p>
            <a:pPr marL="436245">
              <a:lnSpc>
                <a:spcPts val="685"/>
              </a:lnSpc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Arbolado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57025" y="4139362"/>
            <a:ext cx="5359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  <a:spcBef>
                <a:spcPts val="100"/>
              </a:spcBef>
            </a:pPr>
            <a:r>
              <a:rPr sz="700" b="1" spc="-10" dirty="0">
                <a:solidFill>
                  <a:srgbClr val="80522C"/>
                </a:solidFill>
                <a:latin typeface="Arial"/>
                <a:cs typeface="Arial"/>
              </a:rPr>
              <a:t>Indicadores </a:t>
            </a:r>
            <a:r>
              <a:rPr sz="700" b="1" spc="-5" dirty="0">
                <a:solidFill>
                  <a:srgbClr val="80522C"/>
                </a:solidFill>
                <a:latin typeface="Arial"/>
                <a:cs typeface="Arial"/>
              </a:rPr>
              <a:t> E</a:t>
            </a:r>
            <a:r>
              <a:rPr sz="700" b="1" spc="-10" dirty="0">
                <a:solidFill>
                  <a:srgbClr val="80522C"/>
                </a:solidFill>
                <a:latin typeface="Arial"/>
                <a:cs typeface="Arial"/>
              </a:rPr>
              <a:t>c</a:t>
            </a:r>
            <a:r>
              <a:rPr sz="700" b="1" spc="-15" dirty="0">
                <a:solidFill>
                  <a:srgbClr val="80522C"/>
                </a:solidFill>
                <a:latin typeface="Arial"/>
                <a:cs typeface="Arial"/>
              </a:rPr>
              <a:t>onó</a:t>
            </a:r>
            <a:r>
              <a:rPr sz="700" b="1" dirty="0">
                <a:solidFill>
                  <a:srgbClr val="80522C"/>
                </a:solidFill>
                <a:latin typeface="Arial"/>
                <a:cs typeface="Arial"/>
              </a:rPr>
              <a:t>m</a:t>
            </a:r>
            <a:r>
              <a:rPr sz="700" b="1" spc="-10" dirty="0">
                <a:solidFill>
                  <a:srgbClr val="80522C"/>
                </a:solidFill>
                <a:latin typeface="Arial"/>
                <a:cs typeface="Arial"/>
              </a:rPr>
              <a:t>ic</a:t>
            </a:r>
            <a:r>
              <a:rPr sz="700" b="1" spc="-15" dirty="0">
                <a:solidFill>
                  <a:srgbClr val="80522C"/>
                </a:solidFill>
                <a:latin typeface="Arial"/>
                <a:cs typeface="Arial"/>
              </a:rPr>
              <a:t>o</a:t>
            </a:r>
            <a:r>
              <a:rPr sz="700" b="1" spc="-5" dirty="0">
                <a:solidFill>
                  <a:srgbClr val="80522C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57025" y="4463030"/>
            <a:ext cx="973455" cy="5740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71120" indent="-71755">
              <a:lnSpc>
                <a:spcPct val="100000"/>
              </a:lnSpc>
              <a:spcBef>
                <a:spcPts val="4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spc="-1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2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empleos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directos</a:t>
            </a:r>
            <a:endParaRPr sz="600">
              <a:latin typeface="Arial MT"/>
              <a:cs typeface="Arial MT"/>
            </a:endParaRPr>
          </a:p>
          <a:p>
            <a:pPr marL="71120" indent="-71755">
              <a:lnSpc>
                <a:spcPct val="100000"/>
              </a:lnSpc>
              <a:spcBef>
                <a:spcPts val="360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spc="-1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2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empleos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indirectos</a:t>
            </a:r>
            <a:endParaRPr sz="600">
              <a:latin typeface="Arial MT"/>
              <a:cs typeface="Arial MT"/>
            </a:endParaRPr>
          </a:p>
          <a:p>
            <a:pPr marL="71120" indent="-71755">
              <a:lnSpc>
                <a:spcPct val="100000"/>
              </a:lnSpc>
              <a:spcBef>
                <a:spcPts val="360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spc="-2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3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visitantes</a:t>
            </a:r>
            <a:endParaRPr sz="600">
              <a:latin typeface="Arial MT"/>
              <a:cs typeface="Arial MT"/>
            </a:endParaRPr>
          </a:p>
          <a:p>
            <a:pPr marL="71120" indent="-71755">
              <a:lnSpc>
                <a:spcPct val="100000"/>
              </a:lnSpc>
              <a:spcBef>
                <a:spcPts val="3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spc="-3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4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establecimientos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57025" y="5011672"/>
            <a:ext cx="1271905" cy="4368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71120" indent="-71755">
              <a:lnSpc>
                <a:spcPct val="100000"/>
              </a:lnSpc>
              <a:spcBef>
                <a:spcPts val="4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1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campañas</a:t>
            </a:r>
            <a:r>
              <a:rPr sz="600" spc="2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promocionales</a:t>
            </a:r>
            <a:endParaRPr sz="600">
              <a:latin typeface="Arial MT"/>
              <a:cs typeface="Arial MT"/>
            </a:endParaRPr>
          </a:p>
          <a:p>
            <a:pPr marL="71120" indent="-71755">
              <a:lnSpc>
                <a:spcPct val="100000"/>
              </a:lnSpc>
              <a:spcBef>
                <a:spcPts val="3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spc="-3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4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vendedores</a:t>
            </a:r>
            <a:r>
              <a:rPr sz="600" spc="-2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formalizados</a:t>
            </a:r>
            <a:endParaRPr sz="600">
              <a:latin typeface="Arial MT"/>
              <a:cs typeface="Arial MT"/>
            </a:endParaRPr>
          </a:p>
          <a:p>
            <a:pPr marL="71120" indent="-71755">
              <a:lnSpc>
                <a:spcPct val="100000"/>
              </a:lnSpc>
              <a:spcBef>
                <a:spcPts val="3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 de</a:t>
            </a:r>
            <a:r>
              <a:rPr sz="600" spc="-1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emprendimientos</a:t>
            </a:r>
            <a:r>
              <a:rPr sz="600" spc="2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apoyados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29288" y="4000125"/>
            <a:ext cx="708660" cy="920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245" marR="34290" indent="-139065">
              <a:lnSpc>
                <a:spcPct val="150000"/>
              </a:lnSpc>
              <a:spcBef>
                <a:spcPts val="100"/>
              </a:spcBef>
            </a:pPr>
            <a:r>
              <a:rPr sz="700" b="1" spc="-10" dirty="0">
                <a:solidFill>
                  <a:srgbClr val="80522C"/>
                </a:solidFill>
                <a:latin typeface="Arial"/>
                <a:cs typeface="Arial"/>
              </a:rPr>
              <a:t>I</a:t>
            </a:r>
            <a:r>
              <a:rPr sz="700" b="1" spc="-15" dirty="0">
                <a:solidFill>
                  <a:srgbClr val="80522C"/>
                </a:solidFill>
                <a:latin typeface="Arial"/>
                <a:cs typeface="Arial"/>
              </a:rPr>
              <a:t>nd</a:t>
            </a:r>
            <a:r>
              <a:rPr sz="700" b="1" spc="-10" dirty="0">
                <a:solidFill>
                  <a:srgbClr val="80522C"/>
                </a:solidFill>
                <a:latin typeface="Arial"/>
                <a:cs typeface="Arial"/>
              </a:rPr>
              <a:t>ica</a:t>
            </a:r>
            <a:r>
              <a:rPr sz="700" b="1" spc="-15" dirty="0">
                <a:solidFill>
                  <a:srgbClr val="80522C"/>
                </a:solidFill>
                <a:latin typeface="Arial"/>
                <a:cs typeface="Arial"/>
              </a:rPr>
              <a:t>do</a:t>
            </a:r>
            <a:r>
              <a:rPr sz="700" b="1" dirty="0">
                <a:solidFill>
                  <a:srgbClr val="80522C"/>
                </a:solidFill>
                <a:latin typeface="Arial"/>
                <a:cs typeface="Arial"/>
              </a:rPr>
              <a:t>r</a:t>
            </a:r>
            <a:r>
              <a:rPr sz="700" b="1" spc="-10" dirty="0">
                <a:solidFill>
                  <a:srgbClr val="80522C"/>
                </a:solidFill>
                <a:latin typeface="Arial"/>
                <a:cs typeface="Arial"/>
              </a:rPr>
              <a:t>e</a:t>
            </a:r>
            <a:r>
              <a:rPr sz="700" b="1" spc="-5" dirty="0">
                <a:solidFill>
                  <a:srgbClr val="80522C"/>
                </a:solidFill>
                <a:latin typeface="Arial"/>
                <a:cs typeface="Arial"/>
              </a:rPr>
              <a:t>s  S</a:t>
            </a:r>
            <a:r>
              <a:rPr sz="700" b="1" spc="-15" dirty="0">
                <a:solidFill>
                  <a:srgbClr val="80522C"/>
                </a:solidFill>
                <a:latin typeface="Arial"/>
                <a:cs typeface="Arial"/>
              </a:rPr>
              <a:t>o</a:t>
            </a:r>
            <a:r>
              <a:rPr sz="700" b="1" spc="-10" dirty="0">
                <a:solidFill>
                  <a:srgbClr val="80522C"/>
                </a:solidFill>
                <a:latin typeface="Arial"/>
                <a:cs typeface="Arial"/>
              </a:rPr>
              <a:t>ciales</a:t>
            </a:r>
            <a:endParaRPr sz="700">
              <a:latin typeface="Arial"/>
              <a:cs typeface="Arial"/>
            </a:endParaRPr>
          </a:p>
          <a:p>
            <a:pPr marL="189865">
              <a:lnSpc>
                <a:spcPct val="100000"/>
              </a:lnSpc>
              <a:spcBef>
                <a:spcPts val="420"/>
              </a:spcBef>
            </a:pPr>
            <a:r>
              <a:rPr sz="700" b="1" spc="-5" dirty="0">
                <a:solidFill>
                  <a:srgbClr val="80522C"/>
                </a:solidFill>
                <a:latin typeface="Arial"/>
                <a:cs typeface="Arial"/>
              </a:rPr>
              <a:t>y</a:t>
            </a:r>
            <a:r>
              <a:rPr sz="700" b="1" spc="-30" dirty="0">
                <a:solidFill>
                  <a:srgbClr val="80522C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80522C"/>
                </a:solidFill>
                <a:latin typeface="Arial"/>
                <a:cs typeface="Arial"/>
              </a:rPr>
              <a:t>Culturales</a:t>
            </a:r>
            <a:endParaRPr sz="700">
              <a:latin typeface="Arial"/>
              <a:cs typeface="Arial"/>
            </a:endParaRPr>
          </a:p>
          <a:p>
            <a:pPr marL="93980" indent="-72390">
              <a:lnSpc>
                <a:spcPct val="100000"/>
              </a:lnSpc>
              <a:spcBef>
                <a:spcPts val="385"/>
              </a:spcBef>
              <a:buChar char="•"/>
              <a:tabLst>
                <a:tab pos="9461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spc="-3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4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habitantes</a:t>
            </a:r>
            <a:endParaRPr sz="600">
              <a:latin typeface="Arial MT"/>
              <a:cs typeface="Arial MT"/>
            </a:endParaRPr>
          </a:p>
          <a:p>
            <a:pPr marL="83820" indent="-71755">
              <a:lnSpc>
                <a:spcPct val="100000"/>
              </a:lnSpc>
              <a:spcBef>
                <a:spcPts val="360"/>
              </a:spcBef>
              <a:buChar char="•"/>
              <a:tabLst>
                <a:tab pos="83820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P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ob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a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c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ón</a:t>
            </a:r>
            <a:r>
              <a:rPr sz="600" spc="-1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f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otante</a:t>
            </a:r>
            <a:endParaRPr sz="600">
              <a:latin typeface="Arial MT"/>
              <a:cs typeface="Arial MT"/>
            </a:endParaRPr>
          </a:p>
          <a:p>
            <a:pPr marL="71120" indent="-71755">
              <a:lnSpc>
                <a:spcPct val="100000"/>
              </a:lnSpc>
              <a:spcBef>
                <a:spcPts val="360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Número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3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delitos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98352" y="4895292"/>
            <a:ext cx="1339215" cy="5740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71755" marR="5080" indent="-71755" algn="r">
              <a:lnSpc>
                <a:spcPct val="100000"/>
              </a:lnSpc>
              <a:spcBef>
                <a:spcPts val="4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P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unto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s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/zonas </a:t>
            </a:r>
            <a:r>
              <a:rPr sz="600" spc="10" dirty="0">
                <a:solidFill>
                  <a:srgbClr val="80522C"/>
                </a:solidFill>
                <a:latin typeface="Arial MT"/>
                <a:cs typeface="Arial MT"/>
              </a:rPr>
              <a:t>i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n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s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eguras</a:t>
            </a:r>
            <a:endParaRPr sz="600">
              <a:latin typeface="Arial MT"/>
              <a:cs typeface="Arial MT"/>
            </a:endParaRPr>
          </a:p>
          <a:p>
            <a:pPr marL="71755" marR="5080" indent="-71755" algn="r">
              <a:lnSpc>
                <a:spcPct val="100000"/>
              </a:lnSpc>
              <a:spcBef>
                <a:spcPts val="3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spc="-1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2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eventos</a:t>
            </a:r>
            <a:r>
              <a:rPr sz="600" spc="-1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culturales</a:t>
            </a:r>
            <a:endParaRPr sz="600">
              <a:latin typeface="Arial MT"/>
              <a:cs typeface="Arial MT"/>
            </a:endParaRPr>
          </a:p>
          <a:p>
            <a:pPr marL="71755" marR="5080" indent="-71755" algn="r">
              <a:lnSpc>
                <a:spcPct val="100000"/>
              </a:lnSpc>
              <a:spcBef>
                <a:spcPts val="3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spc="-2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114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inmuebles</a:t>
            </a:r>
            <a:r>
              <a:rPr sz="600" spc="-1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patrimoniales</a:t>
            </a:r>
            <a:endParaRPr sz="600">
              <a:latin typeface="Arial MT"/>
              <a:cs typeface="Arial MT"/>
            </a:endParaRPr>
          </a:p>
          <a:p>
            <a:pPr marL="71120" marR="5080" indent="-71755" algn="r">
              <a:lnSpc>
                <a:spcPct val="100000"/>
              </a:lnSpc>
              <a:spcBef>
                <a:spcPts val="359"/>
              </a:spcBef>
              <a:buChar char="•"/>
              <a:tabLst>
                <a:tab pos="71755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spc="-2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personas</a:t>
            </a:r>
            <a:r>
              <a:rPr sz="600" spc="-35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vulnerables</a:t>
            </a:r>
            <a:r>
              <a:rPr sz="600" spc="-3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vinculadas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81030" y="4208273"/>
            <a:ext cx="800735" cy="46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085" marR="5080" indent="187960">
              <a:lnSpc>
                <a:spcPct val="157200"/>
              </a:lnSpc>
              <a:spcBef>
                <a:spcPts val="10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tura</a:t>
            </a:r>
            <a:r>
              <a:rPr sz="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al  Grupos</a:t>
            </a:r>
            <a:r>
              <a:rPr sz="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sociales</a:t>
            </a:r>
            <a:endParaRPr sz="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64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Vulnerabilidad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87476" y="3643783"/>
            <a:ext cx="1557020" cy="592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>
              <a:lnSpc>
                <a:spcPct val="100000"/>
              </a:lnSpc>
              <a:spcBef>
                <a:spcPts val="100"/>
              </a:spcBef>
              <a:tabLst>
                <a:tab pos="1089660" algn="l"/>
              </a:tabLst>
            </a:pPr>
            <a:r>
              <a:rPr sz="600" b="1" spc="-5" dirty="0">
                <a:solidFill>
                  <a:srgbClr val="C55A11"/>
                </a:solidFill>
                <a:latin typeface="Arial"/>
                <a:cs typeface="Arial"/>
              </a:rPr>
              <a:t>Variables	</a:t>
            </a:r>
            <a:r>
              <a:rPr sz="600" b="1" spc="-5" dirty="0">
                <a:solidFill>
                  <a:srgbClr val="5C3C13"/>
                </a:solidFill>
                <a:latin typeface="Arial"/>
                <a:cs typeface="Arial"/>
              </a:rPr>
              <a:t>Indicadores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50">
              <a:latin typeface="Arial"/>
              <a:cs typeface="Arial"/>
            </a:endParaRPr>
          </a:p>
          <a:p>
            <a:pPr marR="711200" algn="r">
              <a:lnSpc>
                <a:spcPct val="100000"/>
              </a:lnSpc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Población</a:t>
            </a:r>
            <a:endParaRPr sz="600">
              <a:latin typeface="Arial MT"/>
              <a:cs typeface="Arial MT"/>
            </a:endParaRPr>
          </a:p>
          <a:p>
            <a:pPr marL="25400">
              <a:lnSpc>
                <a:spcPct val="100000"/>
              </a:lnSpc>
              <a:spcBef>
                <a:spcPts val="445"/>
              </a:spcBef>
            </a:pPr>
            <a:r>
              <a:rPr sz="900" b="1" baseline="37037" dirty="0">
                <a:solidFill>
                  <a:srgbClr val="FFFFFF"/>
                </a:solidFill>
                <a:latin typeface="Arial"/>
                <a:cs typeface="Arial"/>
              </a:rPr>
              <a:t>Sociales    </a:t>
            </a:r>
            <a:r>
              <a:rPr sz="900" b="1" spc="142" baseline="370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Inseguridad</a:t>
            </a:r>
            <a:endParaRPr sz="600">
              <a:latin typeface="Arial MT"/>
              <a:cs typeface="Arial MT"/>
            </a:endParaRPr>
          </a:p>
          <a:p>
            <a:pPr marR="727075" algn="r">
              <a:lnSpc>
                <a:spcPct val="100000"/>
              </a:lnSpc>
              <a:spcBef>
                <a:spcPts val="450"/>
              </a:spcBef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Imagen</a:t>
            </a:r>
            <a:r>
              <a:rPr sz="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sector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11695" y="1940051"/>
            <a:ext cx="142240" cy="3545204"/>
          </a:xfrm>
          <a:custGeom>
            <a:avLst/>
            <a:gdLst/>
            <a:ahLst/>
            <a:cxnLst/>
            <a:rect l="l" t="t" r="r" b="b"/>
            <a:pathLst>
              <a:path w="142240" h="3545204">
                <a:moveTo>
                  <a:pt x="141731" y="0"/>
                </a:moveTo>
                <a:lnTo>
                  <a:pt x="0" y="0"/>
                </a:lnTo>
                <a:lnTo>
                  <a:pt x="0" y="3544824"/>
                </a:lnTo>
                <a:lnTo>
                  <a:pt x="141731" y="3544824"/>
                </a:lnTo>
                <a:lnTo>
                  <a:pt x="1417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738883" y="2014145"/>
            <a:ext cx="111125" cy="454025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b="1" spc="-5" dirty="0">
                <a:solidFill>
                  <a:srgbClr val="5C3C13"/>
                </a:solidFill>
                <a:latin typeface="Arial"/>
                <a:cs typeface="Arial"/>
              </a:rPr>
              <a:t>Indicadores</a:t>
            </a:r>
            <a:endParaRPr sz="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38883" y="2667941"/>
            <a:ext cx="111125" cy="36576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b="1" spc="-5" dirty="0">
                <a:solidFill>
                  <a:srgbClr val="C55A11"/>
                </a:solidFill>
                <a:latin typeface="Arial"/>
                <a:cs typeface="Arial"/>
              </a:rPr>
              <a:t>Variables</a:t>
            </a:r>
            <a:endParaRPr sz="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26081" y="4503751"/>
            <a:ext cx="111125" cy="938530"/>
          </a:xfrm>
          <a:prstGeom prst="rect">
            <a:avLst/>
          </a:prstGeom>
        </p:spPr>
        <p:txBody>
          <a:bodyPr vert="vert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  <a:tabLst>
                <a:tab pos="497205" algn="l"/>
              </a:tabLst>
            </a:pPr>
            <a:r>
              <a:rPr sz="600" b="1" spc="-5" dirty="0">
                <a:solidFill>
                  <a:srgbClr val="C55A11"/>
                </a:solidFill>
                <a:latin typeface="Arial"/>
                <a:cs typeface="Arial"/>
              </a:rPr>
              <a:t>Variables	</a:t>
            </a:r>
            <a:r>
              <a:rPr sz="600" b="1" spc="-5" dirty="0">
                <a:solidFill>
                  <a:srgbClr val="5C3C13"/>
                </a:solidFill>
                <a:latin typeface="Arial"/>
                <a:cs typeface="Arial"/>
              </a:rPr>
              <a:t>Indicadores</a:t>
            </a:r>
            <a:endParaRPr sz="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94394" y="3001466"/>
            <a:ext cx="2047875" cy="1129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545" indent="-72390">
              <a:lnSpc>
                <a:spcPts val="635"/>
              </a:lnSpc>
              <a:spcBef>
                <a:spcPts val="100"/>
              </a:spcBef>
              <a:buChar char="•"/>
              <a:tabLst>
                <a:tab pos="170180" algn="l"/>
              </a:tabLst>
            </a:pPr>
            <a:r>
              <a:rPr sz="600" spc="-5" dirty="0">
                <a:solidFill>
                  <a:srgbClr val="80522C"/>
                </a:solidFill>
                <a:latin typeface="Arial MT"/>
                <a:cs typeface="Arial MT"/>
              </a:rPr>
              <a:t>No.</a:t>
            </a:r>
            <a:r>
              <a:rPr sz="600" spc="-3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de</a:t>
            </a:r>
            <a:r>
              <a:rPr sz="600" spc="-30" dirty="0">
                <a:solidFill>
                  <a:srgbClr val="80522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0522C"/>
                </a:solidFill>
                <a:latin typeface="Arial MT"/>
                <a:cs typeface="Arial MT"/>
              </a:rPr>
              <a:t>luminarias</a:t>
            </a:r>
            <a:endParaRPr sz="600">
              <a:latin typeface="Arial MT"/>
              <a:cs typeface="Arial MT"/>
            </a:endParaRPr>
          </a:p>
          <a:p>
            <a:pPr marL="875665">
              <a:lnSpc>
                <a:spcPts val="635"/>
              </a:lnSpc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Parqueaderos</a:t>
            </a:r>
            <a:endParaRPr sz="600">
              <a:latin typeface="Arial MT"/>
              <a:cs typeface="Arial MT"/>
            </a:endParaRPr>
          </a:p>
          <a:p>
            <a:pPr marR="125730" algn="ctr">
              <a:lnSpc>
                <a:spcPct val="100000"/>
              </a:lnSpc>
              <a:spcBef>
                <a:spcPts val="465"/>
              </a:spcBef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Mobiliario</a:t>
            </a:r>
            <a:endParaRPr sz="600">
              <a:latin typeface="Arial MT"/>
              <a:cs typeface="Arial MT"/>
            </a:endParaRPr>
          </a:p>
          <a:p>
            <a:pPr marL="864869" algn="ctr">
              <a:lnSpc>
                <a:spcPts val="610"/>
              </a:lnSpc>
              <a:spcBef>
                <a:spcPts val="150"/>
              </a:spcBef>
            </a:pPr>
            <a:r>
              <a:rPr sz="600" b="1" dirty="0">
                <a:solidFill>
                  <a:srgbClr val="FFFFFF"/>
                </a:solidFill>
                <a:latin typeface="Arial"/>
                <a:cs typeface="Arial"/>
              </a:rPr>
              <a:t>Físicos</a:t>
            </a:r>
            <a:endParaRPr sz="600">
              <a:latin typeface="Arial"/>
              <a:cs typeface="Arial"/>
            </a:endParaRPr>
          </a:p>
          <a:p>
            <a:pPr marR="256540" algn="ctr">
              <a:lnSpc>
                <a:spcPts val="610"/>
              </a:lnSpc>
            </a:pPr>
            <a:r>
              <a:rPr sz="600" dirty="0">
                <a:solidFill>
                  <a:srgbClr val="FFFFFF"/>
                </a:solidFill>
                <a:latin typeface="Arial MT"/>
                <a:cs typeface="Arial MT"/>
              </a:rPr>
              <a:t>Iluminación</a:t>
            </a:r>
            <a:endParaRPr sz="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700">
              <a:latin typeface="Arial MT"/>
              <a:cs typeface="Arial MT"/>
            </a:endParaRPr>
          </a:p>
          <a:p>
            <a:pPr marR="42545" algn="r">
              <a:lnSpc>
                <a:spcPts val="635"/>
              </a:lnSpc>
            </a:pPr>
            <a:r>
              <a:rPr sz="600" b="1" spc="-5" dirty="0">
                <a:solidFill>
                  <a:srgbClr val="5C3C13"/>
                </a:solidFill>
                <a:latin typeface="Arial"/>
                <a:cs typeface="Arial"/>
              </a:rPr>
              <a:t>S</a:t>
            </a:r>
            <a:r>
              <a:rPr sz="600" b="1" dirty="0">
                <a:solidFill>
                  <a:srgbClr val="5C3C13"/>
                </a:solidFill>
                <a:latin typeface="Arial"/>
                <a:cs typeface="Arial"/>
              </a:rPr>
              <a:t>iste</a:t>
            </a:r>
            <a:r>
              <a:rPr sz="600" b="1" spc="-10" dirty="0">
                <a:solidFill>
                  <a:srgbClr val="5C3C13"/>
                </a:solidFill>
                <a:latin typeface="Arial"/>
                <a:cs typeface="Arial"/>
              </a:rPr>
              <a:t>m</a:t>
            </a:r>
            <a:r>
              <a:rPr sz="600" b="1" dirty="0">
                <a:solidFill>
                  <a:srgbClr val="5C3C13"/>
                </a:solidFill>
                <a:latin typeface="Arial"/>
                <a:cs typeface="Arial"/>
              </a:rPr>
              <a:t>a </a:t>
            </a:r>
            <a:r>
              <a:rPr sz="600" b="1" spc="5" dirty="0">
                <a:solidFill>
                  <a:srgbClr val="5C3C13"/>
                </a:solidFill>
                <a:latin typeface="Arial"/>
                <a:cs typeface="Arial"/>
              </a:rPr>
              <a:t>d</a:t>
            </a:r>
            <a:r>
              <a:rPr sz="600" b="1" dirty="0">
                <a:solidFill>
                  <a:srgbClr val="5C3C13"/>
                </a:solidFill>
                <a:latin typeface="Arial"/>
                <a:cs typeface="Arial"/>
              </a:rPr>
              <a:t>e</a:t>
            </a:r>
            <a:endParaRPr sz="600">
              <a:latin typeface="Arial"/>
              <a:cs typeface="Arial"/>
            </a:endParaRPr>
          </a:p>
          <a:p>
            <a:pPr marL="38100">
              <a:lnSpc>
                <a:spcPts val="635"/>
              </a:lnSpc>
              <a:tabLst>
                <a:tab pos="691515" algn="l"/>
                <a:tab pos="1581150" algn="l"/>
              </a:tabLst>
            </a:pPr>
            <a:r>
              <a:rPr sz="600" b="1" spc="-5" dirty="0">
                <a:solidFill>
                  <a:srgbClr val="5C3C13"/>
                </a:solidFill>
                <a:latin typeface="Arial"/>
                <a:cs typeface="Arial"/>
              </a:rPr>
              <a:t>Indicadores	</a:t>
            </a:r>
            <a:r>
              <a:rPr sz="600" b="1" spc="-5" dirty="0">
                <a:solidFill>
                  <a:srgbClr val="C55A11"/>
                </a:solidFill>
                <a:latin typeface="Arial"/>
                <a:cs typeface="Arial"/>
              </a:rPr>
              <a:t>Variables	</a:t>
            </a:r>
            <a:r>
              <a:rPr sz="900" b="1" spc="-7" baseline="-13888" dirty="0">
                <a:solidFill>
                  <a:srgbClr val="5C3C13"/>
                </a:solidFill>
                <a:latin typeface="Arial"/>
                <a:cs typeface="Arial"/>
              </a:rPr>
              <a:t>Indicadores</a:t>
            </a:r>
            <a:endParaRPr sz="900" baseline="-13888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50">
              <a:latin typeface="Arial"/>
              <a:cs typeface="Arial"/>
            </a:endParaRPr>
          </a:p>
          <a:p>
            <a:pPr marR="277495" algn="ctr">
              <a:lnSpc>
                <a:spcPts val="590"/>
              </a:lnSpc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Empleo</a:t>
            </a:r>
            <a:endParaRPr sz="600">
              <a:latin typeface="Arial MT"/>
              <a:cs typeface="Arial MT"/>
            </a:endParaRPr>
          </a:p>
          <a:p>
            <a:pPr marL="906144" algn="ctr">
              <a:lnSpc>
                <a:spcPts val="550"/>
              </a:lnSpc>
            </a:pPr>
            <a:r>
              <a:rPr sz="600" b="1" spc="-5" dirty="0">
                <a:solidFill>
                  <a:srgbClr val="FFFFFF"/>
                </a:solidFill>
                <a:latin typeface="Arial"/>
                <a:cs typeface="Arial"/>
              </a:rPr>
              <a:t>Económicos</a:t>
            </a:r>
            <a:endParaRPr sz="600">
              <a:latin typeface="Arial"/>
              <a:cs typeface="Arial"/>
            </a:endParaRPr>
          </a:p>
          <a:p>
            <a:pPr marR="137160" algn="ctr">
              <a:lnSpc>
                <a:spcPts val="680"/>
              </a:lnSpc>
            </a:pPr>
            <a:r>
              <a:rPr sz="600" spc="-5" dirty="0">
                <a:solidFill>
                  <a:srgbClr val="FFFFFF"/>
                </a:solidFill>
                <a:latin typeface="Arial MT"/>
                <a:cs typeface="Arial MT"/>
              </a:rPr>
              <a:t>Comercio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44404" y="5587560"/>
            <a:ext cx="16370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Esquema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del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Sistema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Indicadores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DEMOS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88620" y="1566158"/>
            <a:ext cx="17881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7.2.</a:t>
            </a:r>
            <a:r>
              <a:rPr sz="14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Metas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e</a:t>
            </a:r>
            <a:r>
              <a:rPr sz="14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indicadores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642989" y="1100813"/>
            <a:ext cx="22294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7. </a:t>
            </a:r>
            <a:r>
              <a:rPr spc="-10" dirty="0"/>
              <a:t>Elementos</a:t>
            </a:r>
            <a:r>
              <a:rPr spc="15" dirty="0"/>
              <a:t> </a:t>
            </a:r>
            <a:r>
              <a:rPr spc="-10" dirty="0"/>
              <a:t>conceptuales</a:t>
            </a: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34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8620" y="1552143"/>
            <a:ext cx="3415665" cy="3435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7.3.</a:t>
            </a:r>
            <a:r>
              <a:rPr sz="14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Estructura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los</a:t>
            </a:r>
            <a:r>
              <a:rPr sz="14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Indicadores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 marL="58419" marR="6350" algn="just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Sistema de Indicadores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DEMOS debe </a:t>
            </a:r>
            <a:r>
              <a:rPr sz="1100" spc="-10" dirty="0">
                <a:latin typeface="Calibri"/>
                <a:cs typeface="Calibri"/>
              </a:rPr>
              <a:t>diseñarse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acuerdo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Intervenciones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resultados</a:t>
            </a:r>
            <a:r>
              <a:rPr sz="1100" spc="-5" dirty="0">
                <a:latin typeface="Calibri"/>
                <a:cs typeface="Calibri"/>
              </a:rPr>
              <a:t> esperados,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estructurarse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técnicamente.</a:t>
            </a:r>
            <a:endParaRPr sz="1100">
              <a:latin typeface="Calibri"/>
              <a:cs typeface="Calibri"/>
            </a:endParaRPr>
          </a:p>
          <a:p>
            <a:pPr marL="58419" marR="6350" indent="-635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definición técnica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 indicador debe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contemplar </a:t>
            </a:r>
            <a:r>
              <a:rPr sz="1100" dirty="0">
                <a:latin typeface="Calibri"/>
                <a:cs typeface="Calibri"/>
              </a:rPr>
              <a:t> los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siguientes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aspectos:</a:t>
            </a:r>
            <a:endParaRPr sz="1100">
              <a:latin typeface="Calibri"/>
              <a:cs typeface="Calibri"/>
            </a:endParaRPr>
          </a:p>
          <a:p>
            <a:pPr marL="231140" indent="-17272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31775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Tipo</a:t>
            </a:r>
            <a:r>
              <a:rPr sz="11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Indicador</a:t>
            </a:r>
            <a:endParaRPr sz="1100">
              <a:latin typeface="Calibri"/>
              <a:cs typeface="Calibri"/>
            </a:endParaRPr>
          </a:p>
          <a:p>
            <a:pPr marL="231140" indent="-17272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31775" algn="l"/>
              </a:tabLst>
            </a:pPr>
            <a:r>
              <a:rPr sz="1100" spc="-5" dirty="0">
                <a:latin typeface="Calibri"/>
                <a:cs typeface="Calibri"/>
              </a:rPr>
              <a:t>Unidades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Medida</a:t>
            </a:r>
            <a:endParaRPr sz="1100">
              <a:latin typeface="Calibri"/>
              <a:cs typeface="Calibri"/>
            </a:endParaRPr>
          </a:p>
          <a:p>
            <a:pPr marL="231140" indent="-17272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31775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Fuentes</a:t>
            </a:r>
            <a:r>
              <a:rPr sz="11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actualización</a:t>
            </a:r>
            <a:endParaRPr sz="1100">
              <a:latin typeface="Calibri"/>
              <a:cs typeface="Calibri"/>
            </a:endParaRPr>
          </a:p>
          <a:p>
            <a:pPr marL="231140" indent="-17272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31775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Frecuencia</a:t>
            </a:r>
            <a:r>
              <a:rPr sz="11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 debe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evaluar</a:t>
            </a:r>
            <a:endParaRPr sz="1100">
              <a:latin typeface="Calibri"/>
              <a:cs typeface="Calibri"/>
            </a:endParaRPr>
          </a:p>
          <a:p>
            <a:pPr marL="231140" indent="-17272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31775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Línea</a:t>
            </a:r>
            <a:r>
              <a:rPr sz="11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base</a:t>
            </a:r>
            <a:r>
              <a:rPr sz="11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valor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inicial</a:t>
            </a:r>
            <a:endParaRPr sz="1100">
              <a:latin typeface="Calibri"/>
              <a:cs typeface="Calibri"/>
            </a:endParaRPr>
          </a:p>
          <a:p>
            <a:pPr marL="231140" marR="5080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31775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Metas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términos de valores esperados para </a:t>
            </a:r>
            <a:r>
              <a:rPr sz="1100" spc="-10" dirty="0">
                <a:latin typeface="Calibri"/>
                <a:cs typeface="Calibri"/>
              </a:rPr>
              <a:t>períodos </a:t>
            </a:r>
            <a:r>
              <a:rPr sz="1100" spc="-5" dirty="0">
                <a:latin typeface="Calibri"/>
                <a:cs typeface="Calibri"/>
              </a:rPr>
              <a:t> específicos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(mensual,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anual,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etc.)</a:t>
            </a:r>
            <a:r>
              <a:rPr sz="1100" dirty="0">
                <a:latin typeface="Calibri"/>
                <a:cs typeface="Calibri"/>
              </a:rPr>
              <a:t> 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etapas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ejecución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Plan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Acción.</a:t>
            </a:r>
            <a:endParaRPr sz="1100">
              <a:latin typeface="Calibri"/>
              <a:cs typeface="Calibri"/>
            </a:endParaRPr>
          </a:p>
          <a:p>
            <a:pPr marL="58419" marR="5080" algn="just">
              <a:lnSpc>
                <a:spcPct val="100000"/>
              </a:lnSpc>
              <a:spcBef>
                <a:spcPts val="720"/>
              </a:spcBef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definición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elementos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permite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 indicadores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tengan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atributos</a:t>
            </a:r>
            <a:r>
              <a:rPr sz="1100" spc="1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básicos</a:t>
            </a:r>
            <a:r>
              <a:rPr sz="1100" spc="1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pertinencia,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4897" y="4961711"/>
            <a:ext cx="3368675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objetividad,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precisión,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accesibilidad,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flexibilidad,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realismo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carácter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propositivo.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73550" y="5067980"/>
            <a:ext cx="16351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Componentes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y</a:t>
            </a:r>
            <a:r>
              <a:rPr sz="600" spc="-5" dirty="0">
                <a:latin typeface="Calibri"/>
                <a:cs typeface="Calibri"/>
              </a:rPr>
              <a:t> atributos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los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indicadores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DEMOS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7008" y="1818132"/>
            <a:ext cx="3598151" cy="320649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2989" y="1100813"/>
            <a:ext cx="22294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7. </a:t>
            </a:r>
            <a:r>
              <a:rPr spc="-10" dirty="0"/>
              <a:t>Elementos</a:t>
            </a:r>
            <a:r>
              <a:rPr spc="15" dirty="0"/>
              <a:t> </a:t>
            </a:r>
            <a:r>
              <a:rPr spc="-10" dirty="0"/>
              <a:t>conceptuales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1579" y="1848611"/>
            <a:ext cx="3540760" cy="3540760"/>
          </a:xfrm>
          <a:custGeom>
            <a:avLst/>
            <a:gdLst/>
            <a:ahLst/>
            <a:cxnLst/>
            <a:rect l="l" t="t" r="r" b="b"/>
            <a:pathLst>
              <a:path w="3540759" h="3540760">
                <a:moveTo>
                  <a:pt x="3540252" y="0"/>
                </a:moveTo>
                <a:lnTo>
                  <a:pt x="0" y="0"/>
                </a:lnTo>
                <a:lnTo>
                  <a:pt x="0" y="3540252"/>
                </a:lnTo>
                <a:lnTo>
                  <a:pt x="3540252" y="3540252"/>
                </a:lnTo>
                <a:lnTo>
                  <a:pt x="3540252" y="0"/>
                </a:lnTo>
                <a:close/>
              </a:path>
            </a:pathLst>
          </a:custGeom>
          <a:solidFill>
            <a:srgbClr val="F5E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8840" y="6091428"/>
            <a:ext cx="2639567" cy="7665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4099" y="1561434"/>
            <a:ext cx="18173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7.4.</a:t>
            </a:r>
            <a:r>
              <a:rPr sz="14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Tipos</a:t>
            </a:r>
            <a:r>
              <a:rPr sz="14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4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Indicadores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4619" y="1923673"/>
            <a:ext cx="3548379" cy="1261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sistema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Indicadores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</a:t>
            </a:r>
            <a:r>
              <a:rPr sz="1100" spc="-5" dirty="0">
                <a:latin typeface="Calibri"/>
                <a:cs typeface="Calibri"/>
              </a:rPr>
              <a:t> estructura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mediante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identificación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indicadores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relevantes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asociados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cada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Variable-Objetivo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relacionados con una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más metas</a:t>
            </a:r>
            <a:r>
              <a:rPr sz="1100" spc="-5" dirty="0">
                <a:latin typeface="Calibri"/>
                <a:cs typeface="Calibri"/>
              </a:rPr>
              <a:t>. </a:t>
            </a:r>
            <a:r>
              <a:rPr sz="1100" dirty="0">
                <a:latin typeface="Calibri"/>
                <a:cs typeface="Calibri"/>
              </a:rPr>
              <a:t>Debe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especificarse qué Estrategia(s) </a:t>
            </a:r>
            <a:r>
              <a:rPr sz="1100" spc="-10" dirty="0">
                <a:latin typeface="Calibri"/>
                <a:cs typeface="Calibri"/>
              </a:rPr>
              <a:t>se </a:t>
            </a:r>
            <a:r>
              <a:rPr sz="1100" spc="-5" dirty="0">
                <a:latin typeface="Calibri"/>
                <a:cs typeface="Calibri"/>
              </a:rPr>
              <a:t>planificarán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evaluarán con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base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cada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Indicador.</a:t>
            </a:r>
            <a:endParaRPr sz="1100">
              <a:latin typeface="Calibri"/>
              <a:cs typeface="Calibri"/>
            </a:endParaRPr>
          </a:p>
          <a:p>
            <a:pPr marL="12700" marR="5080" indent="-635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Indicadores se clasifican </a:t>
            </a:r>
            <a:r>
              <a:rPr sz="1100" dirty="0">
                <a:latin typeface="Calibri"/>
                <a:cs typeface="Calibri"/>
              </a:rPr>
              <a:t>en 3 </a:t>
            </a:r>
            <a:r>
              <a:rPr sz="1100" spc="-10" dirty="0">
                <a:latin typeface="Calibri"/>
                <a:cs typeface="Calibri"/>
              </a:rPr>
              <a:t>tipos dependiendo </a:t>
            </a:r>
            <a:r>
              <a:rPr sz="1100" spc="-5" dirty="0">
                <a:latin typeface="Calibri"/>
                <a:cs typeface="Calibri"/>
              </a:rPr>
              <a:t>de qué </a:t>
            </a:r>
            <a:r>
              <a:rPr sz="1100" dirty="0">
                <a:latin typeface="Calibri"/>
                <a:cs typeface="Calibri"/>
              </a:rPr>
              <a:t> aspecto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ejecución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DEMOS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desea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evaluar: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4760" y="3219071"/>
            <a:ext cx="3547745" cy="2556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marR="5715" indent="-172720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Indicadores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Producto</a:t>
            </a:r>
            <a:r>
              <a:rPr sz="1100" spc="-5" dirty="0">
                <a:latin typeface="Calibri"/>
                <a:cs typeface="Calibri"/>
              </a:rPr>
              <a:t>: miden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nivel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10" dirty="0">
                <a:latin typeface="Calibri"/>
                <a:cs typeface="Calibri"/>
              </a:rPr>
              <a:t>cumplimiento 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metas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implementación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nuevos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bienes</a:t>
            </a:r>
            <a:r>
              <a:rPr sz="1100" dirty="0">
                <a:latin typeface="Calibri"/>
                <a:cs typeface="Calibri"/>
              </a:rPr>
              <a:t> o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servicios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relacionados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Variables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Meta.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Indicadores de Gestión</a:t>
            </a:r>
            <a:r>
              <a:rPr sz="1100" spc="-5" dirty="0">
                <a:latin typeface="Calibri"/>
                <a:cs typeface="Calibri"/>
              </a:rPr>
              <a:t>: evalúan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10" dirty="0">
                <a:latin typeface="Calibri"/>
                <a:cs typeface="Calibri"/>
              </a:rPr>
              <a:t>cumplimiento </a:t>
            </a:r>
            <a:r>
              <a:rPr sz="1100" spc="-5" dirty="0">
                <a:latin typeface="Calibri"/>
                <a:cs typeface="Calibri"/>
              </a:rPr>
              <a:t>de metas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constantes de ejecución </a:t>
            </a:r>
            <a:r>
              <a:rPr sz="1100" spc="-10" dirty="0">
                <a:latin typeface="Calibri"/>
                <a:cs typeface="Calibri"/>
              </a:rPr>
              <a:t>de </a:t>
            </a:r>
            <a:r>
              <a:rPr sz="1100" spc="-5" dirty="0">
                <a:latin typeface="Calibri"/>
                <a:cs typeface="Calibri"/>
              </a:rPr>
              <a:t>operaciones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actividades 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carácter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constante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repetitivo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(aseo,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mantenimiento,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vigilancia,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etc.).</a:t>
            </a:r>
            <a:endParaRPr sz="1100">
              <a:latin typeface="Calibri"/>
              <a:cs typeface="Calibri"/>
            </a:endParaRPr>
          </a:p>
          <a:p>
            <a:pPr marL="184785" marR="6985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Indicadores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Proyecto</a:t>
            </a:r>
            <a:r>
              <a:rPr sz="1100" spc="-5" dirty="0">
                <a:latin typeface="Calibri"/>
                <a:cs typeface="Calibri"/>
              </a:rPr>
              <a:t>: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miden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cumplimiento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sus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etapas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(preparación,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diseño,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etc.)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Indicadores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de Impacto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Resultado</a:t>
            </a:r>
            <a:r>
              <a:rPr sz="1100" spc="-5" dirty="0">
                <a:latin typeface="Calibri"/>
                <a:cs typeface="Calibri"/>
              </a:rPr>
              <a:t>: </a:t>
            </a:r>
            <a:r>
              <a:rPr sz="1100" dirty="0">
                <a:latin typeface="Calibri"/>
                <a:cs typeface="Calibri"/>
              </a:rPr>
              <a:t>miden el </a:t>
            </a:r>
            <a:r>
              <a:rPr sz="1100" spc="-5" dirty="0">
                <a:latin typeface="Calibri"/>
                <a:cs typeface="Calibri"/>
              </a:rPr>
              <a:t>efecto </a:t>
            </a:r>
            <a:r>
              <a:rPr sz="1100" spc="-10" dirty="0">
                <a:latin typeface="Calibri"/>
                <a:cs typeface="Calibri"/>
              </a:rPr>
              <a:t>de </a:t>
            </a:r>
            <a:r>
              <a:rPr sz="1100" spc="-15" dirty="0">
                <a:latin typeface="Calibri"/>
                <a:cs typeface="Calibri"/>
              </a:rPr>
              <a:t>las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acciones DEMOS </a:t>
            </a:r>
            <a:r>
              <a:rPr sz="1100" spc="-10" dirty="0">
                <a:latin typeface="Calibri"/>
                <a:cs typeface="Calibri"/>
              </a:rPr>
              <a:t>sobre </a:t>
            </a:r>
            <a:r>
              <a:rPr sz="1100" spc="-5" dirty="0">
                <a:latin typeface="Calibri"/>
                <a:cs typeface="Calibri"/>
              </a:rPr>
              <a:t>las estadísticas </a:t>
            </a:r>
            <a:r>
              <a:rPr sz="1100" dirty="0">
                <a:latin typeface="Calibri"/>
                <a:cs typeface="Calibri"/>
              </a:rPr>
              <a:t>e </a:t>
            </a:r>
            <a:r>
              <a:rPr sz="1100" spc="-5" dirty="0">
                <a:latin typeface="Calibri"/>
                <a:cs typeface="Calibri"/>
              </a:rPr>
              <a:t>índices generales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referidas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conjunto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población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sector,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la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localidad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5" dirty="0">
                <a:latin typeface="Calibri"/>
                <a:cs typeface="Calibri"/>
              </a:rPr>
              <a:t>la ciudad (por ejemplo, metros cuadrados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parque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habitante).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21213" y="5536834"/>
            <a:ext cx="119824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Ejemplos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indicadores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DEMOS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0014" y="1902865"/>
            <a:ext cx="256921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5C3C13"/>
                </a:solidFill>
                <a:latin typeface="Calibri"/>
                <a:cs typeface="Calibri"/>
              </a:rPr>
              <a:t>VARIABLES</a:t>
            </a:r>
            <a:r>
              <a:rPr sz="1100" b="1" spc="-35" dirty="0">
                <a:solidFill>
                  <a:srgbClr val="5C3C13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5C3C13"/>
                </a:solidFill>
                <a:latin typeface="Calibri"/>
                <a:cs typeface="Calibri"/>
              </a:rPr>
              <a:t>FÍSICAS:</a:t>
            </a:r>
            <a:r>
              <a:rPr sz="1100" b="1" spc="-30" dirty="0">
                <a:solidFill>
                  <a:srgbClr val="5C3C13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C3C13"/>
                </a:solidFill>
                <a:latin typeface="Calibri"/>
                <a:cs typeface="Calibri"/>
              </a:rPr>
              <a:t>TIPOS</a:t>
            </a:r>
            <a:r>
              <a:rPr sz="1100" b="1" spc="-15" dirty="0">
                <a:solidFill>
                  <a:srgbClr val="5C3C13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C3C13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5C3C13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C3C13"/>
                </a:solidFill>
                <a:latin typeface="Calibri"/>
                <a:cs typeface="Calibri"/>
              </a:rPr>
              <a:t>INDICADORES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5900" y="2232659"/>
            <a:ext cx="288035" cy="33527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04460" y="2648711"/>
            <a:ext cx="405383" cy="40385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4940" y="3118104"/>
            <a:ext cx="387095" cy="38861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41035" y="3619500"/>
            <a:ext cx="396239" cy="394715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5207507" y="4107179"/>
            <a:ext cx="403860" cy="850900"/>
            <a:chOff x="5207507" y="4107179"/>
            <a:chExt cx="403860" cy="85090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07507" y="4107179"/>
              <a:ext cx="403859" cy="3794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36463" y="4520196"/>
              <a:ext cx="170687" cy="437375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23916" y="4518659"/>
            <a:ext cx="170687" cy="437387"/>
          </a:xfrm>
          <a:prstGeom prst="rect">
            <a:avLst/>
          </a:prstGeom>
        </p:spPr>
      </p:pic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5150865" y="2160777"/>
          <a:ext cx="3254375" cy="28148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7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Área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andenes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rehabilitados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8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270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%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cobertura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aseo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andenes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88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Nuevas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áreas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permanencia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en plazoletas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9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%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plazoletas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zonas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permanencia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17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No.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parques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intervenidos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41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No.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nuevos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EP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incorporado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RUPI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12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Parklets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implementados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98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Oferta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parqueos/habitante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55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%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avance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obra plazoleta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eventos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08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No.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Canecas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por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metros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andén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36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Número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 luminarias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instaladas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635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3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19050">
                      <a:solidFill>
                        <a:srgbClr val="743509"/>
                      </a:solidFill>
                      <a:prstDash val="solid"/>
                    </a:lnT>
                    <a:lnB w="19050">
                      <a:solidFill>
                        <a:srgbClr val="74350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%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red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andenes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iluminación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adecuada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743509"/>
                      </a:solidFill>
                      <a:prstDash val="solid"/>
                    </a:lnL>
                    <a:lnR w="12700">
                      <a:solidFill>
                        <a:srgbClr val="743509"/>
                      </a:solidFill>
                      <a:prstDash val="solid"/>
                    </a:lnR>
                    <a:lnT w="6350">
                      <a:solidFill>
                        <a:srgbClr val="743509"/>
                      </a:solidFill>
                      <a:prstDash val="solid"/>
                    </a:lnT>
                    <a:lnB w="12700">
                      <a:solidFill>
                        <a:srgbClr val="743509"/>
                      </a:solidFill>
                      <a:prstDash val="solid"/>
                    </a:lnB>
                    <a:solidFill>
                      <a:srgbClr val="F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25028" y="2467355"/>
            <a:ext cx="105155" cy="10667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25028" y="2231135"/>
            <a:ext cx="105155" cy="10667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25028" y="2706623"/>
            <a:ext cx="105155" cy="10515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25028" y="2947416"/>
            <a:ext cx="105155" cy="10667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25028" y="3395471"/>
            <a:ext cx="105155" cy="10515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25028" y="3177539"/>
            <a:ext cx="105155" cy="10667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25028" y="3654552"/>
            <a:ext cx="105155" cy="10667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25028" y="3857244"/>
            <a:ext cx="105155" cy="10667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225028" y="4340352"/>
            <a:ext cx="105155" cy="10667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225028" y="4117847"/>
            <a:ext cx="105155" cy="10667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25028" y="4576571"/>
            <a:ext cx="105155" cy="105155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25028" y="4805171"/>
            <a:ext cx="105155" cy="10667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274564" y="5113020"/>
            <a:ext cx="106679" cy="105155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5440201" y="5075105"/>
            <a:ext cx="45148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Producto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50864" y="5113020"/>
            <a:ext cx="106679" cy="105155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6316733" y="5075105"/>
            <a:ext cx="3829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Gesti</a:t>
            </a:r>
            <a:r>
              <a:rPr sz="900" spc="5" dirty="0">
                <a:latin typeface="Calibri"/>
                <a:cs typeface="Calibri"/>
              </a:rPr>
              <a:t>ó</a:t>
            </a:r>
            <a:r>
              <a:rPr sz="900" dirty="0"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958583" y="5113020"/>
            <a:ext cx="106679" cy="105155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7124293" y="5075105"/>
            <a:ext cx="4406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</a:rPr>
              <a:t>Proyecto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828788" y="5113020"/>
            <a:ext cx="106679" cy="105155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8024357" y="5075105"/>
            <a:ext cx="48640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R</a:t>
            </a:r>
            <a:r>
              <a:rPr sz="900" spc="-5" dirty="0">
                <a:latin typeface="Calibri"/>
                <a:cs typeface="Calibri"/>
              </a:rPr>
              <a:t>esult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-5" dirty="0">
                <a:latin typeface="Calibri"/>
                <a:cs typeface="Calibri"/>
              </a:rPr>
              <a:t>do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642989" y="1100813"/>
            <a:ext cx="22294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7. </a:t>
            </a:r>
            <a:r>
              <a:rPr spc="-10" dirty="0"/>
              <a:t>Elementos</a:t>
            </a:r>
            <a:r>
              <a:rPr spc="15" dirty="0"/>
              <a:t> </a:t>
            </a:r>
            <a:r>
              <a:rPr spc="-10" dirty="0"/>
              <a:t>conceptuales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40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8840" y="6091428"/>
            <a:ext cx="2639567" cy="76657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6230" y="1385972"/>
            <a:ext cx="3322320" cy="833755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160"/>
              </a:spcBef>
            </a:pP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8.1.</a:t>
            </a:r>
            <a:r>
              <a:rPr sz="16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C00000"/>
                </a:solidFill>
                <a:latin typeface="Calibri"/>
                <a:cs typeface="Calibri"/>
              </a:rPr>
              <a:t>Procesos</a:t>
            </a:r>
            <a:r>
              <a:rPr sz="1600" spc="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6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C00000"/>
                </a:solidFill>
                <a:latin typeface="Calibri"/>
                <a:cs typeface="Calibri"/>
              </a:rPr>
              <a:t>productos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740"/>
              </a:spcBef>
            </a:pPr>
            <a:r>
              <a:rPr sz="1100" dirty="0">
                <a:latin typeface="Calibri"/>
                <a:cs typeface="Calibri"/>
              </a:rPr>
              <a:t>Las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metas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implementación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pueden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ser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tipos: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1)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Metas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Proceso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2)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Metas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230" y="2254528"/>
            <a:ext cx="3323590" cy="2647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marR="5080" indent="-172720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Procesos </a:t>
            </a:r>
            <a:r>
              <a:rPr sz="1100" spc="-5" dirty="0">
                <a:latin typeface="Calibri"/>
                <a:cs typeface="Calibri"/>
              </a:rPr>
              <a:t>operativos son </a:t>
            </a:r>
            <a:r>
              <a:rPr sz="1100" spc="-10" dirty="0">
                <a:latin typeface="Calibri"/>
                <a:cs typeface="Calibri"/>
              </a:rPr>
              <a:t>conjuntos </a:t>
            </a:r>
            <a:r>
              <a:rPr sz="1100" spc="-5" dirty="0">
                <a:latin typeface="Calibri"/>
                <a:cs typeface="Calibri"/>
              </a:rPr>
              <a:t>de actividades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planificadas para ejecutarse repetitivamente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10" dirty="0">
                <a:latin typeface="Calibri"/>
                <a:cs typeface="Calibri"/>
              </a:rPr>
              <a:t>lo largo 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período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determinado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lograr</a:t>
            </a:r>
            <a:r>
              <a:rPr sz="1100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mantener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situación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deseada.</a:t>
            </a:r>
            <a:endParaRPr sz="1100">
              <a:latin typeface="Calibri"/>
              <a:cs typeface="Calibri"/>
            </a:endParaRPr>
          </a:p>
          <a:p>
            <a:pPr marL="157480" marR="5080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Las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Metas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Proceso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</a:t>
            </a:r>
            <a:r>
              <a:rPr sz="1100" spc="-5" dirty="0">
                <a:latin typeface="Calibri"/>
                <a:cs typeface="Calibri"/>
              </a:rPr>
              <a:t> definen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períodos</a:t>
            </a:r>
            <a:r>
              <a:rPr sz="1100" dirty="0">
                <a:latin typeface="Calibri"/>
                <a:cs typeface="Calibri"/>
              </a:rPr>
              <a:t> 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cantidades iguales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repetitivos cuyo </a:t>
            </a:r>
            <a:r>
              <a:rPr sz="1100" spc="-10" dirty="0">
                <a:latin typeface="Calibri"/>
                <a:cs typeface="Calibri"/>
              </a:rPr>
              <a:t>cumplimiento </a:t>
            </a:r>
            <a:r>
              <a:rPr sz="1100" spc="-15" dirty="0">
                <a:latin typeface="Calibri"/>
                <a:cs typeface="Calibri"/>
              </a:rPr>
              <a:t>se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evalúa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secuencialmente.</a:t>
            </a:r>
            <a:endParaRPr sz="1100">
              <a:latin typeface="Calibri"/>
              <a:cs typeface="Calibri"/>
            </a:endParaRPr>
          </a:p>
          <a:p>
            <a:pPr marL="156845" marR="5715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seguimiento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Procesos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realiza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través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Indicadores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Gestión</a:t>
            </a:r>
            <a:r>
              <a:rPr sz="1100" spc="-5" dirty="0">
                <a:latin typeface="Calibri"/>
                <a:cs typeface="Calibri"/>
              </a:rPr>
              <a:t>, expresados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cantidades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porcentajes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meta.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Productos </a:t>
            </a:r>
            <a:r>
              <a:rPr sz="1100" spc="-5" dirty="0">
                <a:latin typeface="Calibri"/>
                <a:cs typeface="Calibri"/>
              </a:rPr>
              <a:t>se generan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resultado de </a:t>
            </a:r>
            <a:r>
              <a:rPr sz="1100" spc="-10" dirty="0">
                <a:latin typeface="Calibri"/>
                <a:cs typeface="Calibri"/>
              </a:rPr>
              <a:t>una serie 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actividades</a:t>
            </a:r>
            <a:r>
              <a:rPr sz="1100" dirty="0">
                <a:latin typeface="Calibri"/>
                <a:cs typeface="Calibri"/>
              </a:rPr>
              <a:t> y </a:t>
            </a:r>
            <a:r>
              <a:rPr sz="1100" spc="-5" dirty="0">
                <a:latin typeface="Calibri"/>
                <a:cs typeface="Calibri"/>
              </a:rPr>
              <a:t>procesos diferentes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desarrollados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través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determinado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período.</a:t>
            </a:r>
            <a:endParaRPr sz="1100">
              <a:latin typeface="Calibri"/>
              <a:cs typeface="Calibri"/>
            </a:endParaRPr>
          </a:p>
          <a:p>
            <a:pPr marL="157480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Las  </a:t>
            </a:r>
            <a:r>
              <a:rPr sz="1100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Metas</a:t>
            </a:r>
            <a:r>
              <a:rPr sz="1100" spc="2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2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2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Producto</a:t>
            </a:r>
            <a:r>
              <a:rPr sz="1100" spc="250" dirty="0">
                <a:solidFill>
                  <a:srgbClr val="C00000"/>
                </a:solidFill>
                <a:latin typeface="Calibri"/>
                <a:cs typeface="Calibri"/>
              </a:rPr>
              <a:t> 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definen</a:t>
            </a:r>
            <a:r>
              <a:rPr sz="1100" spc="245" dirty="0">
                <a:latin typeface="Calibri"/>
                <a:cs typeface="Calibri"/>
              </a:rPr>
              <a:t>  </a:t>
            </a:r>
            <a:r>
              <a:rPr sz="1100" dirty="0">
                <a:latin typeface="Calibri"/>
                <a:cs typeface="Calibri"/>
              </a:rPr>
              <a:t>y   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evalúan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1242" y="4875893"/>
            <a:ext cx="31769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38885" algn="l"/>
                <a:tab pos="1657985" algn="l"/>
                <a:tab pos="2322830" algn="l"/>
                <a:tab pos="2551430" algn="l"/>
              </a:tabLst>
            </a:pPr>
            <a:r>
              <a:rPr sz="1100" spc="-5" dirty="0">
                <a:latin typeface="Calibri"/>
                <a:cs typeface="Calibri"/>
              </a:rPr>
              <a:t>acumulativamente	</a:t>
            </a:r>
            <a:r>
              <a:rPr sz="1100" spc="-10" dirty="0">
                <a:latin typeface="Calibri"/>
                <a:cs typeface="Calibri"/>
              </a:rPr>
              <a:t>para	</a:t>
            </a:r>
            <a:r>
              <a:rPr sz="1100" spc="-5" dirty="0">
                <a:latin typeface="Calibri"/>
                <a:cs typeface="Calibri"/>
              </a:rPr>
              <a:t>períodos	</a:t>
            </a:r>
            <a:r>
              <a:rPr sz="1100" dirty="0">
                <a:latin typeface="Calibri"/>
                <a:cs typeface="Calibri"/>
              </a:rPr>
              <a:t>y	</a:t>
            </a:r>
            <a:r>
              <a:rPr sz="1100" spc="-10" dirty="0">
                <a:latin typeface="Calibri"/>
                <a:cs typeface="Calibri"/>
              </a:rPr>
              <a:t>cantidades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1102" y="5043582"/>
            <a:ext cx="3178810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variables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acuerdo</a:t>
            </a:r>
            <a:r>
              <a:rPr sz="1100" dirty="0">
                <a:latin typeface="Calibri"/>
                <a:cs typeface="Calibri"/>
              </a:rPr>
              <a:t> 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</a:t>
            </a:r>
            <a:r>
              <a:rPr sz="1100" spc="-5" dirty="0">
                <a:latin typeface="Calibri"/>
                <a:cs typeface="Calibri"/>
              </a:rPr>
              <a:t> establecido</a:t>
            </a:r>
            <a:r>
              <a:rPr sz="1100" dirty="0">
                <a:latin typeface="Calibri"/>
                <a:cs typeface="Calibri"/>
              </a:rPr>
              <a:t> 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Plan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Acción. 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Indicadores de Producto </a:t>
            </a:r>
            <a:r>
              <a:rPr sz="1100" spc="-5" dirty="0">
                <a:latin typeface="Calibri"/>
                <a:cs typeface="Calibri"/>
              </a:rPr>
              <a:t>se expresan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 cantidades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producidas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y/o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</a:t>
            </a:r>
            <a:r>
              <a:rPr sz="1100" spc="-5" dirty="0">
                <a:latin typeface="Calibri"/>
                <a:cs typeface="Calibri"/>
              </a:rPr>
              <a:t> porcentajes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dirty="0">
                <a:latin typeface="Calibri"/>
                <a:cs typeface="Calibri"/>
              </a:rPr>
              <a:t> meta.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45964" y="3717035"/>
            <a:ext cx="3607435" cy="2174875"/>
            <a:chOff x="5045964" y="3717035"/>
            <a:chExt cx="3607435" cy="2174875"/>
          </a:xfrm>
        </p:grpSpPr>
        <p:sp>
          <p:nvSpPr>
            <p:cNvPr id="8" name="object 8"/>
            <p:cNvSpPr/>
            <p:nvPr/>
          </p:nvSpPr>
          <p:spPr>
            <a:xfrm>
              <a:off x="5045964" y="3717035"/>
              <a:ext cx="3607435" cy="2174875"/>
            </a:xfrm>
            <a:custGeom>
              <a:avLst/>
              <a:gdLst/>
              <a:ahLst/>
              <a:cxnLst/>
              <a:rect l="l" t="t" r="r" b="b"/>
              <a:pathLst>
                <a:path w="3607434" h="2174875">
                  <a:moveTo>
                    <a:pt x="3607308" y="0"/>
                  </a:moveTo>
                  <a:lnTo>
                    <a:pt x="0" y="0"/>
                  </a:lnTo>
                  <a:lnTo>
                    <a:pt x="0" y="2174748"/>
                  </a:lnTo>
                  <a:lnTo>
                    <a:pt x="3607308" y="2174748"/>
                  </a:lnTo>
                  <a:lnTo>
                    <a:pt x="3607308" y="0"/>
                  </a:lnTo>
                  <a:close/>
                </a:path>
              </a:pathLst>
            </a:custGeom>
            <a:solidFill>
              <a:srgbClr val="F5E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0364" y="5396483"/>
              <a:ext cx="198120" cy="2087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69408" y="4299203"/>
              <a:ext cx="786765" cy="198120"/>
            </a:xfrm>
            <a:custGeom>
              <a:avLst/>
              <a:gdLst/>
              <a:ahLst/>
              <a:cxnLst/>
              <a:rect l="l" t="t" r="r" b="b"/>
              <a:pathLst>
                <a:path w="786764" h="198120">
                  <a:moveTo>
                    <a:pt x="687324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687324" y="198120"/>
                  </a:lnTo>
                  <a:lnTo>
                    <a:pt x="786384" y="99060"/>
                  </a:lnTo>
                  <a:lnTo>
                    <a:pt x="687324" y="0"/>
                  </a:lnTo>
                  <a:close/>
                </a:path>
              </a:pathLst>
            </a:custGeom>
            <a:solidFill>
              <a:srgbClr val="F6B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7112" y="4299203"/>
              <a:ext cx="198120" cy="19964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923532" y="4381499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26022" y="0"/>
                  </a:moveTo>
                  <a:lnTo>
                    <a:pt x="7505" y="0"/>
                  </a:lnTo>
                  <a:lnTo>
                    <a:pt x="0" y="7505"/>
                  </a:lnTo>
                  <a:lnTo>
                    <a:pt x="0" y="16763"/>
                  </a:lnTo>
                  <a:lnTo>
                    <a:pt x="0" y="26022"/>
                  </a:lnTo>
                  <a:lnTo>
                    <a:pt x="7505" y="33527"/>
                  </a:lnTo>
                  <a:lnTo>
                    <a:pt x="26022" y="33527"/>
                  </a:lnTo>
                  <a:lnTo>
                    <a:pt x="33528" y="26022"/>
                  </a:lnTo>
                  <a:lnTo>
                    <a:pt x="33528" y="7505"/>
                  </a:lnTo>
                  <a:lnTo>
                    <a:pt x="2602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23532" y="4381499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0" y="16763"/>
                  </a:moveTo>
                  <a:lnTo>
                    <a:pt x="0" y="7505"/>
                  </a:lnTo>
                  <a:lnTo>
                    <a:pt x="7505" y="0"/>
                  </a:lnTo>
                  <a:lnTo>
                    <a:pt x="16764" y="0"/>
                  </a:lnTo>
                  <a:lnTo>
                    <a:pt x="26022" y="0"/>
                  </a:lnTo>
                  <a:lnTo>
                    <a:pt x="33528" y="7505"/>
                  </a:lnTo>
                  <a:lnTo>
                    <a:pt x="33528" y="16763"/>
                  </a:lnTo>
                  <a:lnTo>
                    <a:pt x="33528" y="26022"/>
                  </a:lnTo>
                  <a:lnTo>
                    <a:pt x="26022" y="33527"/>
                  </a:lnTo>
                  <a:lnTo>
                    <a:pt x="16764" y="33527"/>
                  </a:lnTo>
                  <a:lnTo>
                    <a:pt x="7505" y="33527"/>
                  </a:lnTo>
                  <a:lnTo>
                    <a:pt x="0" y="26022"/>
                  </a:lnTo>
                  <a:lnTo>
                    <a:pt x="0" y="16763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44184" y="4299203"/>
              <a:ext cx="784860" cy="198120"/>
            </a:xfrm>
            <a:custGeom>
              <a:avLst/>
              <a:gdLst/>
              <a:ahLst/>
              <a:cxnLst/>
              <a:rect l="l" t="t" r="r" b="b"/>
              <a:pathLst>
                <a:path w="784859" h="198120">
                  <a:moveTo>
                    <a:pt x="685800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685800" y="198120"/>
                  </a:lnTo>
                  <a:lnTo>
                    <a:pt x="784860" y="9906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F6B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60364" y="4299203"/>
              <a:ext cx="198120" cy="19964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912864" y="4299203"/>
              <a:ext cx="786765" cy="198120"/>
            </a:xfrm>
            <a:custGeom>
              <a:avLst/>
              <a:gdLst/>
              <a:ahLst/>
              <a:cxnLst/>
              <a:rect l="l" t="t" r="r" b="b"/>
              <a:pathLst>
                <a:path w="786765" h="198120">
                  <a:moveTo>
                    <a:pt x="687324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687324" y="198120"/>
                  </a:lnTo>
                  <a:lnTo>
                    <a:pt x="786384" y="99060"/>
                  </a:lnTo>
                  <a:lnTo>
                    <a:pt x="687324" y="0"/>
                  </a:lnTo>
                  <a:close/>
                </a:path>
              </a:pathLst>
            </a:custGeom>
            <a:solidFill>
              <a:srgbClr val="F6B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29044" y="4299203"/>
              <a:ext cx="198120" cy="19964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703820" y="4299203"/>
              <a:ext cx="868680" cy="200025"/>
            </a:xfrm>
            <a:custGeom>
              <a:avLst/>
              <a:gdLst/>
              <a:ahLst/>
              <a:cxnLst/>
              <a:rect l="l" t="t" r="r" b="b"/>
              <a:pathLst>
                <a:path w="868679" h="200025">
                  <a:moveTo>
                    <a:pt x="868680" y="99060"/>
                  </a:moveTo>
                  <a:lnTo>
                    <a:pt x="769620" y="0"/>
                  </a:lnTo>
                  <a:lnTo>
                    <a:pt x="99060" y="0"/>
                  </a:lnTo>
                  <a:lnTo>
                    <a:pt x="82296" y="0"/>
                  </a:lnTo>
                  <a:lnTo>
                    <a:pt x="82296" y="3416"/>
                  </a:lnTo>
                  <a:lnTo>
                    <a:pt x="60490" y="7848"/>
                  </a:lnTo>
                  <a:lnTo>
                    <a:pt x="29006" y="29248"/>
                  </a:lnTo>
                  <a:lnTo>
                    <a:pt x="7772" y="60972"/>
                  </a:lnTo>
                  <a:lnTo>
                    <a:pt x="0" y="99822"/>
                  </a:lnTo>
                  <a:lnTo>
                    <a:pt x="7772" y="138684"/>
                  </a:lnTo>
                  <a:lnTo>
                    <a:pt x="29006" y="170408"/>
                  </a:lnTo>
                  <a:lnTo>
                    <a:pt x="60490" y="191808"/>
                  </a:lnTo>
                  <a:lnTo>
                    <a:pt x="82296" y="196240"/>
                  </a:lnTo>
                  <a:lnTo>
                    <a:pt x="82296" y="198120"/>
                  </a:lnTo>
                  <a:lnTo>
                    <a:pt x="91554" y="198120"/>
                  </a:lnTo>
                  <a:lnTo>
                    <a:pt x="99060" y="199644"/>
                  </a:lnTo>
                  <a:lnTo>
                    <a:pt x="106553" y="198120"/>
                  </a:lnTo>
                  <a:lnTo>
                    <a:pt x="769620" y="198120"/>
                  </a:lnTo>
                  <a:lnTo>
                    <a:pt x="868680" y="99060"/>
                  </a:lnTo>
                  <a:close/>
                </a:path>
              </a:pathLst>
            </a:custGeom>
            <a:solidFill>
              <a:srgbClr val="F6B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55692" y="4366259"/>
              <a:ext cx="65532" cy="655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9800" y="4366259"/>
              <a:ext cx="65532" cy="655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3720" y="4366259"/>
              <a:ext cx="64007" cy="6553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752588" y="4366259"/>
              <a:ext cx="66040" cy="66040"/>
            </a:xfrm>
            <a:custGeom>
              <a:avLst/>
              <a:gdLst/>
              <a:ahLst/>
              <a:cxnLst/>
              <a:rect l="l" t="t" r="r" b="b"/>
              <a:pathLst>
                <a:path w="66040" h="66039">
                  <a:moveTo>
                    <a:pt x="32766" y="0"/>
                  </a:moveTo>
                  <a:lnTo>
                    <a:pt x="20011" y="2574"/>
                  </a:lnTo>
                  <a:lnTo>
                    <a:pt x="9596" y="9596"/>
                  </a:lnTo>
                  <a:lnTo>
                    <a:pt x="2574" y="20011"/>
                  </a:lnTo>
                  <a:lnTo>
                    <a:pt x="0" y="32766"/>
                  </a:lnTo>
                  <a:lnTo>
                    <a:pt x="2574" y="45520"/>
                  </a:lnTo>
                  <a:lnTo>
                    <a:pt x="9596" y="55935"/>
                  </a:lnTo>
                  <a:lnTo>
                    <a:pt x="20011" y="62957"/>
                  </a:lnTo>
                  <a:lnTo>
                    <a:pt x="32766" y="65532"/>
                  </a:lnTo>
                  <a:lnTo>
                    <a:pt x="45520" y="62957"/>
                  </a:lnTo>
                  <a:lnTo>
                    <a:pt x="55935" y="55935"/>
                  </a:lnTo>
                  <a:lnTo>
                    <a:pt x="62957" y="45520"/>
                  </a:lnTo>
                  <a:lnTo>
                    <a:pt x="65532" y="32766"/>
                  </a:lnTo>
                  <a:lnTo>
                    <a:pt x="62957" y="20011"/>
                  </a:lnTo>
                  <a:lnTo>
                    <a:pt x="55935" y="9596"/>
                  </a:lnTo>
                  <a:lnTo>
                    <a:pt x="45520" y="2574"/>
                  </a:lnTo>
                  <a:lnTo>
                    <a:pt x="32766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89220" y="4416551"/>
              <a:ext cx="0" cy="941705"/>
            </a:xfrm>
            <a:custGeom>
              <a:avLst/>
              <a:gdLst/>
              <a:ahLst/>
              <a:cxnLst/>
              <a:rect l="l" t="t" r="r" b="b"/>
              <a:pathLst>
                <a:path h="941704">
                  <a:moveTo>
                    <a:pt x="0" y="0"/>
                  </a:moveTo>
                  <a:lnTo>
                    <a:pt x="0" y="941654"/>
                  </a:lnTo>
                </a:path>
              </a:pathLst>
            </a:custGeom>
            <a:ln w="317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110137" y="4338808"/>
            <a:ext cx="3067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843B0B"/>
                </a:solidFill>
                <a:latin typeface="Arial MT"/>
                <a:cs typeface="Arial MT"/>
              </a:rPr>
              <a:t>M</a:t>
            </a:r>
            <a:r>
              <a:rPr sz="800" spc="-5" dirty="0">
                <a:solidFill>
                  <a:srgbClr val="843B0B"/>
                </a:solidFill>
                <a:latin typeface="Arial MT"/>
                <a:cs typeface="Arial MT"/>
              </a:rPr>
              <a:t>ar</a:t>
            </a:r>
            <a:r>
              <a:rPr sz="800" spc="-10" dirty="0">
                <a:solidFill>
                  <a:srgbClr val="843B0B"/>
                </a:solidFill>
                <a:latin typeface="Arial MT"/>
                <a:cs typeface="Arial MT"/>
              </a:rPr>
              <a:t>z</a:t>
            </a: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o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44159" y="4329108"/>
            <a:ext cx="3810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F</a:t>
            </a:r>
            <a:r>
              <a:rPr sz="800" spc="-5" dirty="0">
                <a:solidFill>
                  <a:srgbClr val="843B0B"/>
                </a:solidFill>
                <a:latin typeface="Arial MT"/>
                <a:cs typeface="Arial MT"/>
              </a:rPr>
              <a:t>ebrer</a:t>
            </a: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o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35150" y="4329108"/>
            <a:ext cx="2730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843B0B"/>
                </a:solidFill>
                <a:latin typeface="Arial MT"/>
                <a:cs typeface="Arial MT"/>
              </a:rPr>
              <a:t>M</a:t>
            </a:r>
            <a:r>
              <a:rPr sz="800" spc="-5" dirty="0">
                <a:solidFill>
                  <a:srgbClr val="843B0B"/>
                </a:solidFill>
                <a:latin typeface="Arial MT"/>
                <a:cs typeface="Arial MT"/>
              </a:rPr>
              <a:t>a</a:t>
            </a:r>
            <a:r>
              <a:rPr sz="800" spc="-10" dirty="0">
                <a:solidFill>
                  <a:srgbClr val="843B0B"/>
                </a:solidFill>
                <a:latin typeface="Arial MT"/>
                <a:cs typeface="Arial MT"/>
              </a:rPr>
              <a:t>y</a:t>
            </a: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o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88878" y="4336766"/>
            <a:ext cx="2298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A</a:t>
            </a:r>
            <a:r>
              <a:rPr sz="800" spc="-5" dirty="0">
                <a:solidFill>
                  <a:srgbClr val="843B0B"/>
                </a:solidFill>
                <a:latin typeface="Arial MT"/>
                <a:cs typeface="Arial MT"/>
              </a:rPr>
              <a:t>br</a:t>
            </a: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il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77042" y="3776026"/>
            <a:ext cx="2523490" cy="347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Producto:</a:t>
            </a:r>
            <a:r>
              <a:rPr sz="900" spc="-4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sistema</a:t>
            </a:r>
            <a:r>
              <a:rPr sz="900" spc="-4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de</a:t>
            </a:r>
            <a:r>
              <a:rPr sz="900" spc="-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módulos</a:t>
            </a:r>
            <a:r>
              <a:rPr sz="900" spc="-4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de</a:t>
            </a:r>
            <a:r>
              <a:rPr sz="900" spc="-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servicios</a:t>
            </a:r>
            <a:r>
              <a:rPr sz="900" spc="-3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(café)</a:t>
            </a:r>
            <a:endParaRPr sz="900">
              <a:latin typeface="Arial MT"/>
              <a:cs typeface="Arial MT"/>
            </a:endParaRPr>
          </a:p>
          <a:p>
            <a:pPr marL="12700" marR="588645">
              <a:lnSpc>
                <a:spcPct val="100000"/>
              </a:lnSpc>
              <a:spcBef>
                <a:spcPts val="10"/>
              </a:spcBef>
            </a:pPr>
            <a:r>
              <a:rPr sz="600" spc="-5" dirty="0">
                <a:solidFill>
                  <a:srgbClr val="843B0B"/>
                </a:solidFill>
                <a:latin typeface="Arial MT"/>
                <a:cs typeface="Arial MT"/>
              </a:rPr>
              <a:t>Meta:</a:t>
            </a:r>
            <a:r>
              <a:rPr sz="600" spc="-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4</a:t>
            </a:r>
            <a:r>
              <a:rPr sz="600" spc="-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Módulos</a:t>
            </a:r>
            <a:r>
              <a:rPr sz="600" spc="-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construidos</a:t>
            </a:r>
            <a:r>
              <a:rPr sz="600" spc="-2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y</a:t>
            </a:r>
            <a:r>
              <a:rPr sz="600" spc="-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en</a:t>
            </a:r>
            <a:r>
              <a:rPr sz="600" spc="-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operación</a:t>
            </a:r>
            <a:r>
              <a:rPr sz="600" spc="-1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en</a:t>
            </a:r>
            <a:r>
              <a:rPr sz="600" spc="-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3</a:t>
            </a:r>
            <a:r>
              <a:rPr sz="600" spc="-1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43B0B"/>
                </a:solidFill>
                <a:latin typeface="Arial MT"/>
                <a:cs typeface="Arial MT"/>
              </a:rPr>
              <a:t>meses </a:t>
            </a:r>
            <a:r>
              <a:rPr sz="600" spc="-15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Línea</a:t>
            </a:r>
            <a:r>
              <a:rPr sz="600" spc="-5" dirty="0">
                <a:solidFill>
                  <a:srgbClr val="843B0B"/>
                </a:solidFill>
                <a:latin typeface="Arial MT"/>
                <a:cs typeface="Arial MT"/>
              </a:rPr>
              <a:t> base:</a:t>
            </a:r>
            <a:r>
              <a:rPr sz="600" spc="-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0 </a:t>
            </a:r>
            <a:r>
              <a:rPr sz="600" spc="-5" dirty="0">
                <a:solidFill>
                  <a:srgbClr val="843B0B"/>
                </a:solidFill>
                <a:latin typeface="Arial MT"/>
                <a:cs typeface="Arial MT"/>
              </a:rPr>
              <a:t>módulos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73674" y="5415838"/>
            <a:ext cx="659765" cy="2178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Meta</a:t>
            </a:r>
            <a:r>
              <a:rPr sz="400" spc="2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a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mes</a:t>
            </a:r>
            <a:r>
              <a:rPr sz="400" spc="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1:</a:t>
            </a:r>
            <a:r>
              <a:rPr sz="400" spc="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1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 módulo</a:t>
            </a:r>
            <a:endParaRPr sz="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Producto</a:t>
            </a:r>
            <a:r>
              <a:rPr sz="400" spc="4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a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mes</a:t>
            </a:r>
            <a:r>
              <a:rPr sz="400" spc="3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1: 1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módulo</a:t>
            </a:r>
            <a:endParaRPr sz="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Cumplimiento</a:t>
            </a:r>
            <a:r>
              <a:rPr sz="400" spc="5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meta:</a:t>
            </a:r>
            <a:r>
              <a:rPr sz="400" spc="4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100%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24393" y="5439927"/>
            <a:ext cx="53467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Línea</a:t>
            </a:r>
            <a:r>
              <a:rPr sz="400" spc="2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base:</a:t>
            </a:r>
            <a:r>
              <a:rPr sz="400" spc="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0</a:t>
            </a:r>
            <a:r>
              <a:rPr sz="40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módulos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04630" y="5700265"/>
            <a:ext cx="3268345" cy="328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72807"/>
                </a:solidFill>
                <a:latin typeface="Arial MT"/>
                <a:cs typeface="Arial MT"/>
              </a:rPr>
              <a:t>Indicadores</a:t>
            </a:r>
            <a:r>
              <a:rPr sz="700" spc="5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572807"/>
                </a:solidFill>
                <a:latin typeface="Arial MT"/>
                <a:cs typeface="Arial MT"/>
              </a:rPr>
              <a:t>de</a:t>
            </a:r>
            <a:r>
              <a:rPr sz="700" spc="1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700" spc="-10" dirty="0">
                <a:solidFill>
                  <a:srgbClr val="572807"/>
                </a:solidFill>
                <a:latin typeface="Arial MT"/>
                <a:cs typeface="Arial MT"/>
              </a:rPr>
              <a:t>producto</a:t>
            </a:r>
            <a:r>
              <a:rPr sz="700" spc="4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572807"/>
                </a:solidFill>
                <a:latin typeface="Arial MT"/>
                <a:cs typeface="Arial MT"/>
              </a:rPr>
              <a:t>(se</a:t>
            </a:r>
            <a:r>
              <a:rPr sz="700" spc="1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572807"/>
                </a:solidFill>
                <a:latin typeface="Arial MT"/>
                <a:cs typeface="Arial MT"/>
              </a:rPr>
              <a:t>miden</a:t>
            </a:r>
            <a:r>
              <a:rPr sz="700" spc="1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572807"/>
                </a:solidFill>
                <a:latin typeface="Arial MT"/>
                <a:cs typeface="Arial MT"/>
              </a:rPr>
              <a:t>acumulativamente</a:t>
            </a:r>
            <a:r>
              <a:rPr sz="700" spc="3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700" spc="-10" dirty="0">
                <a:solidFill>
                  <a:srgbClr val="572807"/>
                </a:solidFill>
                <a:latin typeface="Arial MT"/>
                <a:cs typeface="Arial MT"/>
              </a:rPr>
              <a:t>por</a:t>
            </a:r>
            <a:r>
              <a:rPr sz="700" spc="1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700" spc="-10" dirty="0">
                <a:solidFill>
                  <a:srgbClr val="572807"/>
                </a:solidFill>
                <a:latin typeface="Arial MT"/>
                <a:cs typeface="Arial MT"/>
              </a:rPr>
              <a:t>períodos)</a:t>
            </a:r>
            <a:endParaRPr sz="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>
              <a:latin typeface="Arial MT"/>
              <a:cs typeface="Arial MT"/>
            </a:endParaRPr>
          </a:p>
          <a:p>
            <a:pPr marL="516890">
              <a:lnSpc>
                <a:spcPct val="100000"/>
              </a:lnSpc>
            </a:pPr>
            <a:r>
              <a:rPr sz="600" spc="-5" dirty="0">
                <a:latin typeface="Calibri"/>
                <a:cs typeface="Calibri"/>
              </a:rPr>
              <a:t>Ejemplos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Indicadores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seguimiento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Procesos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y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Productos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Plan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Acción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DEMOS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100573" y="3797553"/>
            <a:ext cx="2753995" cy="1582420"/>
            <a:chOff x="5100573" y="3797553"/>
            <a:chExt cx="2753995" cy="1582420"/>
          </a:xfrm>
        </p:grpSpPr>
        <p:sp>
          <p:nvSpPr>
            <p:cNvPr id="33" name="object 33"/>
            <p:cNvSpPr/>
            <p:nvPr/>
          </p:nvSpPr>
          <p:spPr>
            <a:xfrm>
              <a:off x="5106923" y="3803903"/>
              <a:ext cx="330835" cy="329565"/>
            </a:xfrm>
            <a:custGeom>
              <a:avLst/>
              <a:gdLst/>
              <a:ahLst/>
              <a:cxnLst/>
              <a:rect l="l" t="t" r="r" b="b"/>
              <a:pathLst>
                <a:path w="330835" h="329564">
                  <a:moveTo>
                    <a:pt x="0" y="164592"/>
                  </a:moveTo>
                  <a:lnTo>
                    <a:pt x="5906" y="120835"/>
                  </a:lnTo>
                  <a:lnTo>
                    <a:pt x="22574" y="81517"/>
                  </a:lnTo>
                  <a:lnTo>
                    <a:pt x="48429" y="48206"/>
                  </a:lnTo>
                  <a:lnTo>
                    <a:pt x="81895" y="22470"/>
                  </a:lnTo>
                  <a:lnTo>
                    <a:pt x="121395" y="5879"/>
                  </a:lnTo>
                  <a:lnTo>
                    <a:pt x="165354" y="0"/>
                  </a:lnTo>
                  <a:lnTo>
                    <a:pt x="209312" y="5879"/>
                  </a:lnTo>
                  <a:lnTo>
                    <a:pt x="248812" y="22470"/>
                  </a:lnTo>
                  <a:lnTo>
                    <a:pt x="282278" y="48206"/>
                  </a:lnTo>
                  <a:lnTo>
                    <a:pt x="308133" y="81517"/>
                  </a:lnTo>
                  <a:lnTo>
                    <a:pt x="324801" y="120835"/>
                  </a:lnTo>
                  <a:lnTo>
                    <a:pt x="330708" y="164592"/>
                  </a:lnTo>
                  <a:lnTo>
                    <a:pt x="324801" y="208348"/>
                  </a:lnTo>
                  <a:lnTo>
                    <a:pt x="308133" y="247666"/>
                  </a:lnTo>
                  <a:lnTo>
                    <a:pt x="282278" y="280977"/>
                  </a:lnTo>
                  <a:lnTo>
                    <a:pt x="248812" y="306713"/>
                  </a:lnTo>
                  <a:lnTo>
                    <a:pt x="209312" y="323304"/>
                  </a:lnTo>
                  <a:lnTo>
                    <a:pt x="165354" y="329184"/>
                  </a:lnTo>
                  <a:lnTo>
                    <a:pt x="121395" y="323304"/>
                  </a:lnTo>
                  <a:lnTo>
                    <a:pt x="81895" y="306713"/>
                  </a:lnTo>
                  <a:lnTo>
                    <a:pt x="48429" y="280977"/>
                  </a:lnTo>
                  <a:lnTo>
                    <a:pt x="22574" y="247666"/>
                  </a:lnTo>
                  <a:lnTo>
                    <a:pt x="5906" y="208348"/>
                  </a:lnTo>
                  <a:lnTo>
                    <a:pt x="0" y="164592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46547" y="3840479"/>
              <a:ext cx="251459" cy="25298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187695" y="4971287"/>
              <a:ext cx="2597785" cy="0"/>
            </a:xfrm>
            <a:custGeom>
              <a:avLst/>
              <a:gdLst/>
              <a:ahLst/>
              <a:cxnLst/>
              <a:rect l="l" t="t" r="r" b="b"/>
              <a:pathLst>
                <a:path w="2597784">
                  <a:moveTo>
                    <a:pt x="0" y="0"/>
                  </a:moveTo>
                  <a:lnTo>
                    <a:pt x="2597683" y="0"/>
                  </a:lnTo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190743" y="5169407"/>
              <a:ext cx="2597785" cy="0"/>
            </a:xfrm>
            <a:custGeom>
              <a:avLst/>
              <a:gdLst/>
              <a:ahLst/>
              <a:cxnLst/>
              <a:rect l="l" t="t" r="r" b="b"/>
              <a:pathLst>
                <a:path w="2597784">
                  <a:moveTo>
                    <a:pt x="0" y="0"/>
                  </a:moveTo>
                  <a:lnTo>
                    <a:pt x="2597683" y="0"/>
                  </a:lnTo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187695" y="4779263"/>
              <a:ext cx="2597785" cy="0"/>
            </a:xfrm>
            <a:custGeom>
              <a:avLst/>
              <a:gdLst/>
              <a:ahLst/>
              <a:cxnLst/>
              <a:rect l="l" t="t" r="r" b="b"/>
              <a:pathLst>
                <a:path w="2597784">
                  <a:moveTo>
                    <a:pt x="0" y="0"/>
                  </a:moveTo>
                  <a:lnTo>
                    <a:pt x="2597683" y="0"/>
                  </a:lnTo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187695" y="5353811"/>
              <a:ext cx="2663825" cy="0"/>
            </a:xfrm>
            <a:custGeom>
              <a:avLst/>
              <a:gdLst/>
              <a:ahLst/>
              <a:cxnLst/>
              <a:rect l="l" t="t" r="r" b="b"/>
              <a:pathLst>
                <a:path w="2663825">
                  <a:moveTo>
                    <a:pt x="0" y="0"/>
                  </a:moveTo>
                  <a:lnTo>
                    <a:pt x="2663215" y="0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189219" y="4581143"/>
              <a:ext cx="2597785" cy="0"/>
            </a:xfrm>
            <a:custGeom>
              <a:avLst/>
              <a:gdLst/>
              <a:ahLst/>
              <a:cxnLst/>
              <a:rect l="l" t="t" r="r" b="b"/>
              <a:pathLst>
                <a:path w="2597784">
                  <a:moveTo>
                    <a:pt x="0" y="0"/>
                  </a:moveTo>
                  <a:lnTo>
                    <a:pt x="2597683" y="0"/>
                  </a:lnTo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050279" y="4416551"/>
              <a:ext cx="0" cy="941705"/>
            </a:xfrm>
            <a:custGeom>
              <a:avLst/>
              <a:gdLst/>
              <a:ahLst/>
              <a:cxnLst/>
              <a:rect l="l" t="t" r="r" b="b"/>
              <a:pathLst>
                <a:path h="941704">
                  <a:moveTo>
                    <a:pt x="0" y="0"/>
                  </a:moveTo>
                  <a:lnTo>
                    <a:pt x="0" y="941654"/>
                  </a:lnTo>
                </a:path>
              </a:pathLst>
            </a:custGeom>
            <a:ln w="317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932675" y="4416551"/>
              <a:ext cx="0" cy="941705"/>
            </a:xfrm>
            <a:custGeom>
              <a:avLst/>
              <a:gdLst/>
              <a:ahLst/>
              <a:cxnLst/>
              <a:rect l="l" t="t" r="r" b="b"/>
              <a:pathLst>
                <a:path h="941704">
                  <a:moveTo>
                    <a:pt x="0" y="0"/>
                  </a:moveTo>
                  <a:lnTo>
                    <a:pt x="0" y="941654"/>
                  </a:lnTo>
                </a:path>
              </a:pathLst>
            </a:custGeom>
            <a:ln w="317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789163" y="4416551"/>
              <a:ext cx="0" cy="941705"/>
            </a:xfrm>
            <a:custGeom>
              <a:avLst/>
              <a:gdLst/>
              <a:ahLst/>
              <a:cxnLst/>
              <a:rect l="l" t="t" r="r" b="b"/>
              <a:pathLst>
                <a:path h="941704">
                  <a:moveTo>
                    <a:pt x="0" y="0"/>
                  </a:moveTo>
                  <a:lnTo>
                    <a:pt x="0" y="941654"/>
                  </a:lnTo>
                </a:path>
              </a:pathLst>
            </a:custGeom>
            <a:ln w="317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940295" y="4584191"/>
              <a:ext cx="852169" cy="399415"/>
            </a:xfrm>
            <a:custGeom>
              <a:avLst/>
              <a:gdLst/>
              <a:ahLst/>
              <a:cxnLst/>
              <a:rect l="l" t="t" r="r" b="b"/>
              <a:pathLst>
                <a:path w="852170" h="399414">
                  <a:moveTo>
                    <a:pt x="0" y="399287"/>
                  </a:moveTo>
                  <a:lnTo>
                    <a:pt x="851916" y="0"/>
                  </a:lnTo>
                </a:path>
              </a:pathLst>
            </a:custGeom>
            <a:ln w="12700">
              <a:solidFill>
                <a:srgbClr val="C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169408" y="4559807"/>
              <a:ext cx="2646045" cy="820419"/>
            </a:xfrm>
            <a:custGeom>
              <a:avLst/>
              <a:gdLst/>
              <a:ahLst/>
              <a:cxnLst/>
              <a:rect l="l" t="t" r="r" b="b"/>
              <a:pathLst>
                <a:path w="2646045" h="820420">
                  <a:moveTo>
                    <a:pt x="48768" y="795528"/>
                  </a:moveTo>
                  <a:lnTo>
                    <a:pt x="46850" y="786041"/>
                  </a:lnTo>
                  <a:lnTo>
                    <a:pt x="41617" y="778294"/>
                  </a:lnTo>
                  <a:lnTo>
                    <a:pt x="33870" y="773061"/>
                  </a:lnTo>
                  <a:lnTo>
                    <a:pt x="24384" y="771144"/>
                  </a:lnTo>
                  <a:lnTo>
                    <a:pt x="14884" y="773061"/>
                  </a:lnTo>
                  <a:lnTo>
                    <a:pt x="7137" y="778294"/>
                  </a:lnTo>
                  <a:lnTo>
                    <a:pt x="1905" y="786041"/>
                  </a:lnTo>
                  <a:lnTo>
                    <a:pt x="0" y="795528"/>
                  </a:lnTo>
                  <a:lnTo>
                    <a:pt x="1905" y="805027"/>
                  </a:lnTo>
                  <a:lnTo>
                    <a:pt x="7137" y="812774"/>
                  </a:lnTo>
                  <a:lnTo>
                    <a:pt x="14884" y="818007"/>
                  </a:lnTo>
                  <a:lnTo>
                    <a:pt x="24384" y="819912"/>
                  </a:lnTo>
                  <a:lnTo>
                    <a:pt x="33870" y="818007"/>
                  </a:lnTo>
                  <a:lnTo>
                    <a:pt x="41617" y="812774"/>
                  </a:lnTo>
                  <a:lnTo>
                    <a:pt x="46850" y="805027"/>
                  </a:lnTo>
                  <a:lnTo>
                    <a:pt x="48768" y="795528"/>
                  </a:lnTo>
                  <a:close/>
                </a:path>
                <a:path w="2646045" h="820420">
                  <a:moveTo>
                    <a:pt x="909828" y="609600"/>
                  </a:moveTo>
                  <a:lnTo>
                    <a:pt x="907910" y="600113"/>
                  </a:lnTo>
                  <a:lnTo>
                    <a:pt x="902677" y="592366"/>
                  </a:lnTo>
                  <a:lnTo>
                    <a:pt x="894930" y="587133"/>
                  </a:lnTo>
                  <a:lnTo>
                    <a:pt x="885444" y="585216"/>
                  </a:lnTo>
                  <a:lnTo>
                    <a:pt x="875944" y="587133"/>
                  </a:lnTo>
                  <a:lnTo>
                    <a:pt x="868197" y="592366"/>
                  </a:lnTo>
                  <a:lnTo>
                    <a:pt x="862965" y="600113"/>
                  </a:lnTo>
                  <a:lnTo>
                    <a:pt x="861060" y="609600"/>
                  </a:lnTo>
                  <a:lnTo>
                    <a:pt x="862965" y="619099"/>
                  </a:lnTo>
                  <a:lnTo>
                    <a:pt x="868197" y="626846"/>
                  </a:lnTo>
                  <a:lnTo>
                    <a:pt x="875944" y="632079"/>
                  </a:lnTo>
                  <a:lnTo>
                    <a:pt x="885444" y="633984"/>
                  </a:lnTo>
                  <a:lnTo>
                    <a:pt x="894930" y="632079"/>
                  </a:lnTo>
                  <a:lnTo>
                    <a:pt x="902677" y="626846"/>
                  </a:lnTo>
                  <a:lnTo>
                    <a:pt x="907910" y="619099"/>
                  </a:lnTo>
                  <a:lnTo>
                    <a:pt x="909828" y="609600"/>
                  </a:lnTo>
                  <a:close/>
                </a:path>
                <a:path w="2646045" h="820420">
                  <a:moveTo>
                    <a:pt x="1793748" y="428244"/>
                  </a:moveTo>
                  <a:lnTo>
                    <a:pt x="1791830" y="418757"/>
                  </a:lnTo>
                  <a:lnTo>
                    <a:pt x="1786597" y="411010"/>
                  </a:lnTo>
                  <a:lnTo>
                    <a:pt x="1778850" y="405777"/>
                  </a:lnTo>
                  <a:lnTo>
                    <a:pt x="1769364" y="403860"/>
                  </a:lnTo>
                  <a:lnTo>
                    <a:pt x="1759864" y="405777"/>
                  </a:lnTo>
                  <a:lnTo>
                    <a:pt x="1752117" y="411010"/>
                  </a:lnTo>
                  <a:lnTo>
                    <a:pt x="1746885" y="418757"/>
                  </a:lnTo>
                  <a:lnTo>
                    <a:pt x="1744980" y="428244"/>
                  </a:lnTo>
                  <a:lnTo>
                    <a:pt x="1746885" y="437743"/>
                  </a:lnTo>
                  <a:lnTo>
                    <a:pt x="1752117" y="445490"/>
                  </a:lnTo>
                  <a:lnTo>
                    <a:pt x="1759864" y="450723"/>
                  </a:lnTo>
                  <a:lnTo>
                    <a:pt x="1769364" y="452628"/>
                  </a:lnTo>
                  <a:lnTo>
                    <a:pt x="1778850" y="450723"/>
                  </a:lnTo>
                  <a:lnTo>
                    <a:pt x="1786597" y="445490"/>
                  </a:lnTo>
                  <a:lnTo>
                    <a:pt x="1791830" y="437743"/>
                  </a:lnTo>
                  <a:lnTo>
                    <a:pt x="1793748" y="428244"/>
                  </a:lnTo>
                  <a:close/>
                </a:path>
                <a:path w="2646045" h="820420">
                  <a:moveTo>
                    <a:pt x="2645664" y="24384"/>
                  </a:moveTo>
                  <a:lnTo>
                    <a:pt x="2643746" y="14897"/>
                  </a:lnTo>
                  <a:lnTo>
                    <a:pt x="2638514" y="7150"/>
                  </a:lnTo>
                  <a:lnTo>
                    <a:pt x="2630767" y="1917"/>
                  </a:lnTo>
                  <a:lnTo>
                    <a:pt x="2621280" y="0"/>
                  </a:lnTo>
                  <a:lnTo>
                    <a:pt x="2611780" y="1917"/>
                  </a:lnTo>
                  <a:lnTo>
                    <a:pt x="2604033" y="7150"/>
                  </a:lnTo>
                  <a:lnTo>
                    <a:pt x="2598801" y="14897"/>
                  </a:lnTo>
                  <a:lnTo>
                    <a:pt x="2596896" y="24384"/>
                  </a:lnTo>
                  <a:lnTo>
                    <a:pt x="2598801" y="33883"/>
                  </a:lnTo>
                  <a:lnTo>
                    <a:pt x="2604033" y="41630"/>
                  </a:lnTo>
                  <a:lnTo>
                    <a:pt x="2611780" y="46863"/>
                  </a:lnTo>
                  <a:lnTo>
                    <a:pt x="2621280" y="48768"/>
                  </a:lnTo>
                  <a:lnTo>
                    <a:pt x="2630767" y="46863"/>
                  </a:lnTo>
                  <a:lnTo>
                    <a:pt x="2638514" y="41630"/>
                  </a:lnTo>
                  <a:lnTo>
                    <a:pt x="2643746" y="33883"/>
                  </a:lnTo>
                  <a:lnTo>
                    <a:pt x="2645664" y="24384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193791" y="4780787"/>
              <a:ext cx="2597150" cy="574675"/>
            </a:xfrm>
            <a:custGeom>
              <a:avLst/>
              <a:gdLst/>
              <a:ahLst/>
              <a:cxnLst/>
              <a:rect l="l" t="t" r="r" b="b"/>
              <a:pathLst>
                <a:path w="2597150" h="574675">
                  <a:moveTo>
                    <a:pt x="0" y="574548"/>
                  </a:moveTo>
                  <a:lnTo>
                    <a:pt x="867537" y="382790"/>
                  </a:lnTo>
                  <a:lnTo>
                    <a:pt x="1751050" y="201688"/>
                  </a:lnTo>
                  <a:lnTo>
                    <a:pt x="2596896" y="0"/>
                  </a:lnTo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7822316" y="5278706"/>
            <a:ext cx="58419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822316" y="5127263"/>
            <a:ext cx="58419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822316" y="4725455"/>
            <a:ext cx="618490" cy="3003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86360" marR="5080" indent="-74295">
              <a:lnSpc>
                <a:spcPct val="70000"/>
              </a:lnSpc>
              <a:spcBef>
                <a:spcPts val="315"/>
              </a:spcBef>
            </a:pPr>
            <a:r>
              <a:rPr sz="750" b="1" baseline="5555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r>
              <a:rPr sz="750" b="1" spc="7" baseline="55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No. productos </a:t>
            </a:r>
            <a:r>
              <a:rPr sz="600" dirty="0">
                <a:solidFill>
                  <a:srgbClr val="572807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Construidos</a:t>
            </a:r>
            <a:r>
              <a:rPr sz="600" spc="-30" dirty="0">
                <a:solidFill>
                  <a:srgbClr val="572807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572807"/>
                </a:solidFill>
                <a:latin typeface="Calibri"/>
                <a:cs typeface="Calibri"/>
              </a:rPr>
              <a:t>y</a:t>
            </a:r>
            <a:r>
              <a:rPr sz="600" spc="-25" dirty="0">
                <a:solidFill>
                  <a:srgbClr val="572807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572807"/>
                </a:solidFill>
                <a:latin typeface="Calibri"/>
                <a:cs typeface="Calibri"/>
              </a:rPr>
              <a:t>en </a:t>
            </a:r>
            <a:r>
              <a:rPr sz="600" spc="-120" dirty="0">
                <a:solidFill>
                  <a:srgbClr val="572807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operación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ts val="434"/>
              </a:lnSpc>
            </a:pPr>
            <a:r>
              <a:rPr sz="500" b="1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822316" y="4512160"/>
            <a:ext cx="5530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baseline="-16666" dirty="0">
                <a:solidFill>
                  <a:srgbClr val="C00000"/>
                </a:solidFill>
                <a:latin typeface="Calibri"/>
                <a:cs typeface="Calibri"/>
              </a:rPr>
              <a:t>4  </a:t>
            </a:r>
            <a:r>
              <a:rPr sz="750" b="1" spc="97" baseline="-1666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No.</a:t>
            </a:r>
            <a:r>
              <a:rPr sz="600" spc="-15" dirty="0">
                <a:solidFill>
                  <a:srgbClr val="572807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Productos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913489" y="4576167"/>
            <a:ext cx="5187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presupuestados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763256" y="4765547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84" y="0"/>
                </a:moveTo>
                <a:lnTo>
                  <a:pt x="14894" y="1916"/>
                </a:lnTo>
                <a:lnTo>
                  <a:pt x="7143" y="7143"/>
                </a:lnTo>
                <a:lnTo>
                  <a:pt x="1916" y="14894"/>
                </a:lnTo>
                <a:lnTo>
                  <a:pt x="0" y="24383"/>
                </a:lnTo>
                <a:lnTo>
                  <a:pt x="1916" y="33873"/>
                </a:lnTo>
                <a:lnTo>
                  <a:pt x="7143" y="41624"/>
                </a:lnTo>
                <a:lnTo>
                  <a:pt x="14894" y="46851"/>
                </a:lnTo>
                <a:lnTo>
                  <a:pt x="24384" y="48767"/>
                </a:lnTo>
                <a:lnTo>
                  <a:pt x="33873" y="46851"/>
                </a:lnTo>
                <a:lnTo>
                  <a:pt x="41624" y="41624"/>
                </a:lnTo>
                <a:lnTo>
                  <a:pt x="46851" y="33873"/>
                </a:lnTo>
                <a:lnTo>
                  <a:pt x="48768" y="24383"/>
                </a:lnTo>
                <a:lnTo>
                  <a:pt x="46851" y="14894"/>
                </a:lnTo>
                <a:lnTo>
                  <a:pt x="41624" y="7143"/>
                </a:lnTo>
                <a:lnTo>
                  <a:pt x="33873" y="1916"/>
                </a:lnTo>
                <a:lnTo>
                  <a:pt x="2438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7058860" y="5437827"/>
            <a:ext cx="683895" cy="2178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Meta</a:t>
            </a:r>
            <a:r>
              <a:rPr sz="400" spc="2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a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mes</a:t>
            </a:r>
            <a:r>
              <a:rPr sz="400" spc="2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2:</a:t>
            </a:r>
            <a:r>
              <a:rPr sz="400" spc="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2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módulos</a:t>
            </a:r>
            <a:endParaRPr sz="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Producto</a:t>
            </a:r>
            <a:r>
              <a:rPr sz="400" spc="4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a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mes</a:t>
            </a:r>
            <a:r>
              <a:rPr sz="400" spc="3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2: 2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módulos</a:t>
            </a:r>
            <a:endParaRPr sz="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Cumplimiento</a:t>
            </a:r>
            <a:r>
              <a:rPr sz="400" spc="5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meta:</a:t>
            </a:r>
            <a:r>
              <a:rPr sz="400" spc="4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100%</a:t>
            </a:r>
            <a:endParaRPr sz="400">
              <a:latin typeface="Arial MT"/>
              <a:cs typeface="Arial MT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836664" y="5413247"/>
            <a:ext cx="1054735" cy="212090"/>
            <a:chOff x="6836664" y="5413247"/>
            <a:chExt cx="1054735" cy="212090"/>
          </a:xfrm>
        </p:grpSpPr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36664" y="5416295"/>
              <a:ext cx="198120" cy="20726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91628" y="5413247"/>
              <a:ext cx="199644" cy="211835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7910630" y="5439129"/>
            <a:ext cx="683895" cy="2178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Meta</a:t>
            </a:r>
            <a:r>
              <a:rPr sz="400" spc="2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a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mes</a:t>
            </a:r>
            <a:r>
              <a:rPr sz="400" spc="2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3:</a:t>
            </a:r>
            <a:r>
              <a:rPr sz="400" spc="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4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módulos</a:t>
            </a:r>
            <a:endParaRPr sz="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Producto</a:t>
            </a:r>
            <a:r>
              <a:rPr sz="400" spc="4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a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mes</a:t>
            </a:r>
            <a:r>
              <a:rPr sz="400" spc="3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3: 3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módulos</a:t>
            </a:r>
            <a:endParaRPr sz="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Cumplimiento</a:t>
            </a:r>
            <a:r>
              <a:rPr sz="400" spc="5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meta:</a:t>
            </a:r>
            <a:r>
              <a:rPr sz="400" spc="4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75%</a:t>
            </a:r>
            <a:endParaRPr sz="400">
              <a:latin typeface="Arial MT"/>
              <a:cs typeface="Arial MT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5045964" y="1537716"/>
            <a:ext cx="3602990" cy="2165985"/>
            <a:chOff x="5045964" y="1537716"/>
            <a:chExt cx="3602990" cy="2165985"/>
          </a:xfrm>
        </p:grpSpPr>
        <p:sp>
          <p:nvSpPr>
            <p:cNvPr id="58" name="object 58"/>
            <p:cNvSpPr/>
            <p:nvPr/>
          </p:nvSpPr>
          <p:spPr>
            <a:xfrm>
              <a:off x="5045964" y="1537716"/>
              <a:ext cx="3602990" cy="2165985"/>
            </a:xfrm>
            <a:custGeom>
              <a:avLst/>
              <a:gdLst/>
              <a:ahLst/>
              <a:cxnLst/>
              <a:rect l="l" t="t" r="r" b="b"/>
              <a:pathLst>
                <a:path w="3602990" h="2165985">
                  <a:moveTo>
                    <a:pt x="3602736" y="0"/>
                  </a:moveTo>
                  <a:lnTo>
                    <a:pt x="0" y="0"/>
                  </a:lnTo>
                  <a:lnTo>
                    <a:pt x="0" y="2165604"/>
                  </a:lnTo>
                  <a:lnTo>
                    <a:pt x="3602736" y="2165604"/>
                  </a:lnTo>
                  <a:lnTo>
                    <a:pt x="3602736" y="0"/>
                  </a:lnTo>
                  <a:close/>
                </a:path>
              </a:pathLst>
            </a:custGeom>
            <a:solidFill>
              <a:srgbClr val="F5E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890260" y="3177539"/>
              <a:ext cx="2085339" cy="257810"/>
            </a:xfrm>
            <a:custGeom>
              <a:avLst/>
              <a:gdLst/>
              <a:ahLst/>
              <a:cxnLst/>
              <a:rect l="l" t="t" r="r" b="b"/>
              <a:pathLst>
                <a:path w="2085340" h="257810">
                  <a:moveTo>
                    <a:pt x="231648" y="121920"/>
                  </a:moveTo>
                  <a:lnTo>
                    <a:pt x="222542" y="74472"/>
                  </a:lnTo>
                  <a:lnTo>
                    <a:pt x="197713" y="35712"/>
                  </a:lnTo>
                  <a:lnTo>
                    <a:pt x="160896" y="9588"/>
                  </a:lnTo>
                  <a:lnTo>
                    <a:pt x="115824" y="0"/>
                  </a:lnTo>
                  <a:lnTo>
                    <a:pt x="70739" y="9588"/>
                  </a:lnTo>
                  <a:lnTo>
                    <a:pt x="33921" y="35712"/>
                  </a:lnTo>
                  <a:lnTo>
                    <a:pt x="9093" y="74472"/>
                  </a:lnTo>
                  <a:lnTo>
                    <a:pt x="0" y="121920"/>
                  </a:lnTo>
                  <a:lnTo>
                    <a:pt x="9093" y="169379"/>
                  </a:lnTo>
                  <a:lnTo>
                    <a:pt x="33921" y="208140"/>
                  </a:lnTo>
                  <a:lnTo>
                    <a:pt x="70739" y="234264"/>
                  </a:lnTo>
                  <a:lnTo>
                    <a:pt x="115824" y="243840"/>
                  </a:lnTo>
                  <a:lnTo>
                    <a:pt x="160896" y="234264"/>
                  </a:lnTo>
                  <a:lnTo>
                    <a:pt x="197713" y="208140"/>
                  </a:lnTo>
                  <a:lnTo>
                    <a:pt x="222542" y="169379"/>
                  </a:lnTo>
                  <a:lnTo>
                    <a:pt x="231648" y="121920"/>
                  </a:lnTo>
                  <a:close/>
                </a:path>
                <a:path w="2085340" h="257810">
                  <a:moveTo>
                    <a:pt x="1165860" y="133350"/>
                  </a:moveTo>
                  <a:lnTo>
                    <a:pt x="1156754" y="86194"/>
                  </a:lnTo>
                  <a:lnTo>
                    <a:pt x="1131925" y="47688"/>
                  </a:lnTo>
                  <a:lnTo>
                    <a:pt x="1095108" y="21717"/>
                  </a:lnTo>
                  <a:lnTo>
                    <a:pt x="1050036" y="12192"/>
                  </a:lnTo>
                  <a:lnTo>
                    <a:pt x="1004951" y="21717"/>
                  </a:lnTo>
                  <a:lnTo>
                    <a:pt x="968133" y="47688"/>
                  </a:lnTo>
                  <a:lnTo>
                    <a:pt x="943305" y="86194"/>
                  </a:lnTo>
                  <a:lnTo>
                    <a:pt x="934212" y="133350"/>
                  </a:lnTo>
                  <a:lnTo>
                    <a:pt x="943305" y="180517"/>
                  </a:lnTo>
                  <a:lnTo>
                    <a:pt x="968133" y="219024"/>
                  </a:lnTo>
                  <a:lnTo>
                    <a:pt x="1004951" y="244995"/>
                  </a:lnTo>
                  <a:lnTo>
                    <a:pt x="1050036" y="254508"/>
                  </a:lnTo>
                  <a:lnTo>
                    <a:pt x="1095108" y="244995"/>
                  </a:lnTo>
                  <a:lnTo>
                    <a:pt x="1131925" y="219024"/>
                  </a:lnTo>
                  <a:lnTo>
                    <a:pt x="1156754" y="180517"/>
                  </a:lnTo>
                  <a:lnTo>
                    <a:pt x="1165860" y="133350"/>
                  </a:lnTo>
                  <a:close/>
                </a:path>
                <a:path w="2085340" h="257810">
                  <a:moveTo>
                    <a:pt x="2084832" y="136398"/>
                  </a:moveTo>
                  <a:lnTo>
                    <a:pt x="2075726" y="89242"/>
                  </a:lnTo>
                  <a:lnTo>
                    <a:pt x="2050897" y="50736"/>
                  </a:lnTo>
                  <a:lnTo>
                    <a:pt x="2014080" y="24765"/>
                  </a:lnTo>
                  <a:lnTo>
                    <a:pt x="1969008" y="15240"/>
                  </a:lnTo>
                  <a:lnTo>
                    <a:pt x="1923923" y="24765"/>
                  </a:lnTo>
                  <a:lnTo>
                    <a:pt x="1887105" y="50736"/>
                  </a:lnTo>
                  <a:lnTo>
                    <a:pt x="1862277" y="89242"/>
                  </a:lnTo>
                  <a:lnTo>
                    <a:pt x="1853184" y="136398"/>
                  </a:lnTo>
                  <a:lnTo>
                    <a:pt x="1862277" y="183565"/>
                  </a:lnTo>
                  <a:lnTo>
                    <a:pt x="1887105" y="222072"/>
                  </a:lnTo>
                  <a:lnTo>
                    <a:pt x="1923923" y="248043"/>
                  </a:lnTo>
                  <a:lnTo>
                    <a:pt x="1969008" y="257556"/>
                  </a:lnTo>
                  <a:lnTo>
                    <a:pt x="2014080" y="248043"/>
                  </a:lnTo>
                  <a:lnTo>
                    <a:pt x="2050897" y="222072"/>
                  </a:lnTo>
                  <a:lnTo>
                    <a:pt x="2075726" y="183565"/>
                  </a:lnTo>
                  <a:lnTo>
                    <a:pt x="2084832" y="136398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001512" y="3178860"/>
              <a:ext cx="1973580" cy="231775"/>
            </a:xfrm>
            <a:custGeom>
              <a:avLst/>
              <a:gdLst/>
              <a:ahLst/>
              <a:cxnLst/>
              <a:rect l="l" t="t" r="r" b="b"/>
              <a:pathLst>
                <a:path w="1973579" h="231775">
                  <a:moveTo>
                    <a:pt x="120332" y="123545"/>
                  </a:moveTo>
                  <a:lnTo>
                    <a:pt x="113576" y="79603"/>
                  </a:lnTo>
                  <a:lnTo>
                    <a:pt x="92367" y="42138"/>
                  </a:lnTo>
                  <a:lnTo>
                    <a:pt x="59474" y="14490"/>
                  </a:lnTo>
                  <a:lnTo>
                    <a:pt x="17703" y="0"/>
                  </a:lnTo>
                  <a:lnTo>
                    <a:pt x="0" y="119837"/>
                  </a:lnTo>
                  <a:lnTo>
                    <a:pt x="120332" y="123545"/>
                  </a:lnTo>
                  <a:close/>
                </a:path>
                <a:path w="1973579" h="231775">
                  <a:moveTo>
                    <a:pt x="1054557" y="135712"/>
                  </a:moveTo>
                  <a:lnTo>
                    <a:pt x="1047572" y="91097"/>
                  </a:lnTo>
                  <a:lnTo>
                    <a:pt x="1022985" y="49936"/>
                  </a:lnTo>
                  <a:lnTo>
                    <a:pt x="986002" y="22453"/>
                  </a:lnTo>
                  <a:lnTo>
                    <a:pt x="941552" y="11036"/>
                  </a:lnTo>
                  <a:lnTo>
                    <a:pt x="894549" y="17995"/>
                  </a:lnTo>
                  <a:lnTo>
                    <a:pt x="934974" y="132029"/>
                  </a:lnTo>
                  <a:lnTo>
                    <a:pt x="1054557" y="135712"/>
                  </a:lnTo>
                  <a:close/>
                </a:path>
                <a:path w="1973579" h="231775">
                  <a:moveTo>
                    <a:pt x="1973516" y="138696"/>
                  </a:moveTo>
                  <a:lnTo>
                    <a:pt x="1962073" y="82778"/>
                  </a:lnTo>
                  <a:lnTo>
                    <a:pt x="1927085" y="38506"/>
                  </a:lnTo>
                  <a:lnTo>
                    <a:pt x="1885111" y="17627"/>
                  </a:lnTo>
                  <a:lnTo>
                    <a:pt x="1840179" y="15062"/>
                  </a:lnTo>
                  <a:lnTo>
                    <a:pt x="1797608" y="30086"/>
                  </a:lnTo>
                  <a:lnTo>
                    <a:pt x="1762683" y="61925"/>
                  </a:lnTo>
                  <a:lnTo>
                    <a:pt x="1742452" y="105270"/>
                  </a:lnTo>
                  <a:lnTo>
                    <a:pt x="1739976" y="151650"/>
                  </a:lnTo>
                  <a:lnTo>
                    <a:pt x="1754530" y="195592"/>
                  </a:lnTo>
                  <a:lnTo>
                    <a:pt x="1785366" y="231660"/>
                  </a:lnTo>
                  <a:lnTo>
                    <a:pt x="1856219" y="135089"/>
                  </a:lnTo>
                  <a:lnTo>
                    <a:pt x="1973516" y="138696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5479150" y="1611926"/>
            <a:ext cx="2099310" cy="347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Proceso:</a:t>
            </a:r>
            <a:r>
              <a:rPr sz="900" spc="-4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aseo</a:t>
            </a:r>
            <a:r>
              <a:rPr sz="900" spc="-4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y</a:t>
            </a:r>
            <a:r>
              <a:rPr sz="900" spc="-2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mantenimiento</a:t>
            </a:r>
            <a:r>
              <a:rPr sz="900" spc="-5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843B0B"/>
                </a:solidFill>
                <a:latin typeface="Arial MT"/>
                <a:cs typeface="Arial MT"/>
              </a:rPr>
              <a:t>andenes</a:t>
            </a:r>
            <a:endParaRPr sz="900">
              <a:latin typeface="Arial MT"/>
              <a:cs typeface="Arial MT"/>
            </a:endParaRPr>
          </a:p>
          <a:p>
            <a:pPr marL="12700" marR="51435">
              <a:lnSpc>
                <a:spcPct val="100000"/>
              </a:lnSpc>
              <a:spcBef>
                <a:spcPts val="10"/>
              </a:spcBef>
            </a:pPr>
            <a:r>
              <a:rPr sz="600" spc="-5" dirty="0">
                <a:solidFill>
                  <a:srgbClr val="843B0B"/>
                </a:solidFill>
                <a:latin typeface="Arial MT"/>
                <a:cs typeface="Arial MT"/>
              </a:rPr>
              <a:t>Meta: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6.850</a:t>
            </a:r>
            <a:r>
              <a:rPr sz="600" spc="-1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spc="-10" dirty="0">
                <a:solidFill>
                  <a:srgbClr val="843B0B"/>
                </a:solidFill>
                <a:latin typeface="Arial MT"/>
                <a:cs typeface="Arial MT"/>
              </a:rPr>
              <a:t>m2</a:t>
            </a:r>
            <a:r>
              <a:rPr sz="600" spc="1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de</a:t>
            </a:r>
            <a:r>
              <a:rPr sz="600" spc="-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andenes</a:t>
            </a:r>
            <a:r>
              <a:rPr sz="600" spc="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con</a:t>
            </a:r>
            <a:r>
              <a:rPr sz="600" spc="-1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spc="-5" dirty="0">
                <a:solidFill>
                  <a:srgbClr val="843B0B"/>
                </a:solidFill>
                <a:latin typeface="Arial MT"/>
                <a:cs typeface="Arial MT"/>
              </a:rPr>
              <a:t>aseo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y </a:t>
            </a:r>
            <a:r>
              <a:rPr sz="600" spc="-5" dirty="0">
                <a:solidFill>
                  <a:srgbClr val="843B0B"/>
                </a:solidFill>
                <a:latin typeface="Arial MT"/>
                <a:cs typeface="Arial MT"/>
              </a:rPr>
              <a:t>mantenimiento/mes </a:t>
            </a:r>
            <a:r>
              <a:rPr sz="600" spc="-15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Línea</a:t>
            </a:r>
            <a:r>
              <a:rPr sz="600" spc="-5" dirty="0">
                <a:solidFill>
                  <a:srgbClr val="843B0B"/>
                </a:solidFill>
                <a:latin typeface="Arial MT"/>
                <a:cs typeface="Arial MT"/>
              </a:rPr>
              <a:t> base:</a:t>
            </a:r>
            <a:r>
              <a:rPr sz="600" spc="-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843B0B"/>
                </a:solidFill>
                <a:latin typeface="Arial MT"/>
                <a:cs typeface="Arial MT"/>
              </a:rPr>
              <a:t>0 </a:t>
            </a:r>
            <a:r>
              <a:rPr sz="600" spc="-10" dirty="0">
                <a:solidFill>
                  <a:srgbClr val="843B0B"/>
                </a:solidFill>
                <a:latin typeface="Arial MT"/>
                <a:cs typeface="Arial MT"/>
              </a:rPr>
              <a:t>m2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069395" y="3157842"/>
            <a:ext cx="640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Área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total: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 6.850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m2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(meta) </a:t>
            </a:r>
            <a:r>
              <a:rPr sz="400" spc="-10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Área</a:t>
            </a:r>
            <a:r>
              <a:rPr sz="400" spc="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intervenida:</a:t>
            </a:r>
            <a:r>
              <a:rPr sz="400" spc="6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5.830</a:t>
            </a:r>
            <a:endParaRPr sz="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%</a:t>
            </a:r>
            <a:r>
              <a:rPr sz="400" spc="-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área</a:t>
            </a:r>
            <a:r>
              <a:rPr sz="400" spc="3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cumplimiento:</a:t>
            </a:r>
            <a:r>
              <a:rPr sz="400" spc="2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86%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152320" y="3164833"/>
            <a:ext cx="640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Área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total: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 6.850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m2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(meta) </a:t>
            </a:r>
            <a:r>
              <a:rPr sz="400" spc="-10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Área</a:t>
            </a:r>
            <a:r>
              <a:rPr sz="400" spc="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intervenida:</a:t>
            </a:r>
            <a:r>
              <a:rPr sz="400" spc="6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1.850</a:t>
            </a:r>
            <a:endParaRPr sz="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% </a:t>
            </a:r>
            <a:r>
              <a:rPr sz="400" dirty="0">
                <a:solidFill>
                  <a:srgbClr val="843B0B"/>
                </a:solidFill>
                <a:latin typeface="Arial MT"/>
                <a:cs typeface="Arial MT"/>
              </a:rPr>
              <a:t>c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u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pli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</a:t>
            </a:r>
            <a:r>
              <a:rPr sz="400" dirty="0">
                <a:solidFill>
                  <a:srgbClr val="843B0B"/>
                </a:solidFill>
                <a:latin typeface="Arial MT"/>
                <a:cs typeface="Arial MT"/>
              </a:rPr>
              <a:t>i</a:t>
            </a:r>
            <a:r>
              <a:rPr sz="400" spc="-25" dirty="0">
                <a:solidFill>
                  <a:srgbClr val="843B0B"/>
                </a:solidFill>
                <a:latin typeface="Arial MT"/>
                <a:cs typeface="Arial MT"/>
              </a:rPr>
              <a:t>e</a:t>
            </a:r>
            <a:r>
              <a:rPr sz="400" dirty="0">
                <a:solidFill>
                  <a:srgbClr val="843B0B"/>
                </a:solidFill>
                <a:latin typeface="Arial MT"/>
                <a:cs typeface="Arial MT"/>
              </a:rPr>
              <a:t>n</a:t>
            </a:r>
            <a:r>
              <a:rPr sz="400" spc="5" dirty="0">
                <a:solidFill>
                  <a:srgbClr val="843B0B"/>
                </a:solidFill>
                <a:latin typeface="Arial MT"/>
                <a:cs typeface="Arial MT"/>
              </a:rPr>
              <a:t>t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o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:</a:t>
            </a:r>
            <a:r>
              <a:rPr sz="400" spc="5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17%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231172" y="3158496"/>
            <a:ext cx="640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Área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total: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 6.850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m2 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(meta) </a:t>
            </a:r>
            <a:r>
              <a:rPr sz="400" spc="-10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Área</a:t>
            </a:r>
            <a:r>
              <a:rPr sz="400" spc="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intervenida:</a:t>
            </a:r>
            <a:r>
              <a:rPr sz="400" spc="6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2.330</a:t>
            </a:r>
            <a:endParaRPr sz="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% </a:t>
            </a:r>
            <a:r>
              <a:rPr sz="400" dirty="0">
                <a:solidFill>
                  <a:srgbClr val="843B0B"/>
                </a:solidFill>
                <a:latin typeface="Arial MT"/>
                <a:cs typeface="Arial MT"/>
              </a:rPr>
              <a:t>c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u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pli</a:t>
            </a:r>
            <a:r>
              <a:rPr sz="400" spc="-15" dirty="0">
                <a:solidFill>
                  <a:srgbClr val="843B0B"/>
                </a:solidFill>
                <a:latin typeface="Arial MT"/>
                <a:cs typeface="Arial MT"/>
              </a:rPr>
              <a:t>m</a:t>
            </a:r>
            <a:r>
              <a:rPr sz="400" dirty="0">
                <a:solidFill>
                  <a:srgbClr val="843B0B"/>
                </a:solidFill>
                <a:latin typeface="Arial MT"/>
                <a:cs typeface="Arial MT"/>
              </a:rPr>
              <a:t>i</a:t>
            </a:r>
            <a:r>
              <a:rPr sz="400" spc="-25" dirty="0">
                <a:solidFill>
                  <a:srgbClr val="843B0B"/>
                </a:solidFill>
                <a:latin typeface="Arial MT"/>
                <a:cs typeface="Arial MT"/>
              </a:rPr>
              <a:t>e</a:t>
            </a:r>
            <a:r>
              <a:rPr sz="400" dirty="0">
                <a:solidFill>
                  <a:srgbClr val="843B0B"/>
                </a:solidFill>
                <a:latin typeface="Arial MT"/>
                <a:cs typeface="Arial MT"/>
              </a:rPr>
              <a:t>n</a:t>
            </a:r>
            <a:r>
              <a:rPr sz="400" spc="5" dirty="0">
                <a:solidFill>
                  <a:srgbClr val="843B0B"/>
                </a:solidFill>
                <a:latin typeface="Arial MT"/>
                <a:cs typeface="Arial MT"/>
              </a:rPr>
              <a:t>t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o</a:t>
            </a:r>
            <a:r>
              <a:rPr sz="400" spc="-5" dirty="0">
                <a:solidFill>
                  <a:srgbClr val="843B0B"/>
                </a:solidFill>
                <a:latin typeface="Arial MT"/>
                <a:cs typeface="Arial MT"/>
              </a:rPr>
              <a:t>:</a:t>
            </a:r>
            <a:r>
              <a:rPr sz="400" spc="5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400" spc="-10" dirty="0">
                <a:solidFill>
                  <a:srgbClr val="843B0B"/>
                </a:solidFill>
                <a:latin typeface="Arial MT"/>
                <a:cs typeface="Arial MT"/>
              </a:rPr>
              <a:t>24%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001075" y="2420308"/>
            <a:ext cx="7035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E</a:t>
            </a:r>
            <a:r>
              <a:rPr sz="600" spc="5" dirty="0">
                <a:solidFill>
                  <a:srgbClr val="572807"/>
                </a:solidFill>
                <a:latin typeface="Calibri"/>
                <a:cs typeface="Calibri"/>
              </a:rPr>
              <a:t>v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o</a:t>
            </a:r>
            <a:r>
              <a:rPr sz="600" spc="-10" dirty="0">
                <a:solidFill>
                  <a:srgbClr val="572807"/>
                </a:solidFill>
                <a:latin typeface="Calibri"/>
                <a:cs typeface="Calibri"/>
              </a:rPr>
              <a:t>l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uc</a:t>
            </a:r>
            <a:r>
              <a:rPr sz="600" spc="-10" dirty="0">
                <a:solidFill>
                  <a:srgbClr val="572807"/>
                </a:solidFill>
                <a:latin typeface="Calibri"/>
                <a:cs typeface="Calibri"/>
              </a:rPr>
              <a:t>i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ó</a:t>
            </a:r>
            <a:r>
              <a:rPr sz="600" dirty="0">
                <a:solidFill>
                  <a:srgbClr val="572807"/>
                </a:solidFill>
                <a:latin typeface="Calibri"/>
                <a:cs typeface="Calibri"/>
              </a:rPr>
              <a:t>n 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d</a:t>
            </a:r>
            <a:r>
              <a:rPr sz="600" dirty="0">
                <a:solidFill>
                  <a:srgbClr val="572807"/>
                </a:solidFill>
                <a:latin typeface="Calibri"/>
                <a:cs typeface="Calibri"/>
              </a:rPr>
              <a:t>e</a:t>
            </a:r>
            <a:r>
              <a:rPr sz="600" spc="5" dirty="0">
                <a:solidFill>
                  <a:srgbClr val="572807"/>
                </a:solidFill>
                <a:latin typeface="Calibri"/>
                <a:cs typeface="Calibri"/>
              </a:rPr>
              <a:t>s</a:t>
            </a:r>
            <a:r>
              <a:rPr sz="600" dirty="0">
                <a:solidFill>
                  <a:srgbClr val="572807"/>
                </a:solidFill>
                <a:latin typeface="Calibri"/>
                <a:cs typeface="Calibri"/>
              </a:rPr>
              <a:t>em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p</a:t>
            </a:r>
            <a:r>
              <a:rPr sz="600" dirty="0">
                <a:solidFill>
                  <a:srgbClr val="572807"/>
                </a:solidFill>
                <a:latin typeface="Calibri"/>
                <a:cs typeface="Calibri"/>
              </a:rPr>
              <a:t>e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ño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176856" y="3514982"/>
            <a:ext cx="32302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72807"/>
                </a:solidFill>
                <a:latin typeface="Arial MT"/>
                <a:cs typeface="Arial MT"/>
              </a:rPr>
              <a:t>Indicadores</a:t>
            </a:r>
            <a:r>
              <a:rPr sz="900" spc="-5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572807"/>
                </a:solidFill>
                <a:latin typeface="Arial MT"/>
                <a:cs typeface="Arial MT"/>
              </a:rPr>
              <a:t>de</a:t>
            </a:r>
            <a:r>
              <a:rPr sz="900" spc="-1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572807"/>
                </a:solidFill>
                <a:latin typeface="Arial MT"/>
                <a:cs typeface="Arial MT"/>
              </a:rPr>
              <a:t>gestión</a:t>
            </a:r>
            <a:r>
              <a:rPr sz="900" spc="-2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572807"/>
                </a:solidFill>
                <a:latin typeface="Arial MT"/>
                <a:cs typeface="Arial MT"/>
              </a:rPr>
              <a:t>(se</a:t>
            </a:r>
            <a:r>
              <a:rPr sz="900" spc="-1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572807"/>
                </a:solidFill>
                <a:latin typeface="Arial MT"/>
                <a:cs typeface="Arial MT"/>
              </a:rPr>
              <a:t>miden</a:t>
            </a:r>
            <a:r>
              <a:rPr sz="900" spc="-2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572807"/>
                </a:solidFill>
                <a:latin typeface="Arial MT"/>
                <a:cs typeface="Arial MT"/>
              </a:rPr>
              <a:t>por</a:t>
            </a:r>
            <a:r>
              <a:rPr sz="900" spc="-1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572807"/>
                </a:solidFill>
                <a:latin typeface="Arial MT"/>
                <a:cs typeface="Arial MT"/>
              </a:rPr>
              <a:t>períodos</a:t>
            </a:r>
            <a:r>
              <a:rPr sz="900" spc="-2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572807"/>
                </a:solidFill>
                <a:latin typeface="Arial MT"/>
                <a:cs typeface="Arial MT"/>
              </a:rPr>
              <a:t>independientes)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5080761" y="1628901"/>
            <a:ext cx="3562350" cy="1543050"/>
            <a:chOff x="5080761" y="1628901"/>
            <a:chExt cx="3562350" cy="1543050"/>
          </a:xfrm>
        </p:grpSpPr>
        <p:pic>
          <p:nvPicPr>
            <p:cNvPr id="68" name="object 6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51119" y="1679447"/>
              <a:ext cx="228599" cy="22707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5087111" y="1635251"/>
              <a:ext cx="330835" cy="329565"/>
            </a:xfrm>
            <a:custGeom>
              <a:avLst/>
              <a:gdLst/>
              <a:ahLst/>
              <a:cxnLst/>
              <a:rect l="l" t="t" r="r" b="b"/>
              <a:pathLst>
                <a:path w="330835" h="329564">
                  <a:moveTo>
                    <a:pt x="0" y="164591"/>
                  </a:moveTo>
                  <a:lnTo>
                    <a:pt x="5906" y="120835"/>
                  </a:lnTo>
                  <a:lnTo>
                    <a:pt x="22574" y="81517"/>
                  </a:lnTo>
                  <a:lnTo>
                    <a:pt x="48429" y="48206"/>
                  </a:lnTo>
                  <a:lnTo>
                    <a:pt x="81895" y="22470"/>
                  </a:lnTo>
                  <a:lnTo>
                    <a:pt x="121395" y="5879"/>
                  </a:lnTo>
                  <a:lnTo>
                    <a:pt x="165354" y="0"/>
                  </a:lnTo>
                  <a:lnTo>
                    <a:pt x="209312" y="5879"/>
                  </a:lnTo>
                  <a:lnTo>
                    <a:pt x="248812" y="22470"/>
                  </a:lnTo>
                  <a:lnTo>
                    <a:pt x="282278" y="48206"/>
                  </a:lnTo>
                  <a:lnTo>
                    <a:pt x="308133" y="81517"/>
                  </a:lnTo>
                  <a:lnTo>
                    <a:pt x="324801" y="120835"/>
                  </a:lnTo>
                  <a:lnTo>
                    <a:pt x="330708" y="164591"/>
                  </a:lnTo>
                  <a:lnTo>
                    <a:pt x="324801" y="208348"/>
                  </a:lnTo>
                  <a:lnTo>
                    <a:pt x="308133" y="247666"/>
                  </a:lnTo>
                  <a:lnTo>
                    <a:pt x="282278" y="280977"/>
                  </a:lnTo>
                  <a:lnTo>
                    <a:pt x="248812" y="306713"/>
                  </a:lnTo>
                  <a:lnTo>
                    <a:pt x="209312" y="323304"/>
                  </a:lnTo>
                  <a:lnTo>
                    <a:pt x="165354" y="329183"/>
                  </a:lnTo>
                  <a:lnTo>
                    <a:pt x="121395" y="323304"/>
                  </a:lnTo>
                  <a:lnTo>
                    <a:pt x="81895" y="306713"/>
                  </a:lnTo>
                  <a:lnTo>
                    <a:pt x="48429" y="280977"/>
                  </a:lnTo>
                  <a:lnTo>
                    <a:pt x="22574" y="247666"/>
                  </a:lnTo>
                  <a:lnTo>
                    <a:pt x="5906" y="208348"/>
                  </a:lnTo>
                  <a:lnTo>
                    <a:pt x="0" y="164591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241035" y="2110739"/>
              <a:ext cx="786765" cy="200025"/>
            </a:xfrm>
            <a:custGeom>
              <a:avLst/>
              <a:gdLst/>
              <a:ahLst/>
              <a:cxnLst/>
              <a:rect l="l" t="t" r="r" b="b"/>
              <a:pathLst>
                <a:path w="786764" h="200025">
                  <a:moveTo>
                    <a:pt x="686562" y="0"/>
                  </a:moveTo>
                  <a:lnTo>
                    <a:pt x="0" y="0"/>
                  </a:lnTo>
                  <a:lnTo>
                    <a:pt x="0" y="199644"/>
                  </a:lnTo>
                  <a:lnTo>
                    <a:pt x="686562" y="199644"/>
                  </a:lnTo>
                  <a:lnTo>
                    <a:pt x="786384" y="99822"/>
                  </a:lnTo>
                  <a:lnTo>
                    <a:pt x="686562" y="0"/>
                  </a:lnTo>
                  <a:close/>
                </a:path>
              </a:pathLst>
            </a:custGeom>
            <a:solidFill>
              <a:srgbClr val="F6B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2110739"/>
              <a:ext cx="198120" cy="199644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6995160" y="2194559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5">
                  <a:moveTo>
                    <a:pt x="26022" y="0"/>
                  </a:moveTo>
                  <a:lnTo>
                    <a:pt x="7505" y="0"/>
                  </a:lnTo>
                  <a:lnTo>
                    <a:pt x="0" y="7505"/>
                  </a:lnTo>
                  <a:lnTo>
                    <a:pt x="0" y="16763"/>
                  </a:lnTo>
                  <a:lnTo>
                    <a:pt x="0" y="26022"/>
                  </a:lnTo>
                  <a:lnTo>
                    <a:pt x="7505" y="33527"/>
                  </a:lnTo>
                  <a:lnTo>
                    <a:pt x="26022" y="33527"/>
                  </a:lnTo>
                  <a:lnTo>
                    <a:pt x="33528" y="26022"/>
                  </a:lnTo>
                  <a:lnTo>
                    <a:pt x="33528" y="7505"/>
                  </a:lnTo>
                  <a:lnTo>
                    <a:pt x="2602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995160" y="2194559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5">
                  <a:moveTo>
                    <a:pt x="0" y="16763"/>
                  </a:moveTo>
                  <a:lnTo>
                    <a:pt x="0" y="7505"/>
                  </a:lnTo>
                  <a:lnTo>
                    <a:pt x="7505" y="0"/>
                  </a:lnTo>
                  <a:lnTo>
                    <a:pt x="16764" y="0"/>
                  </a:lnTo>
                  <a:lnTo>
                    <a:pt x="26022" y="0"/>
                  </a:lnTo>
                  <a:lnTo>
                    <a:pt x="33528" y="7505"/>
                  </a:lnTo>
                  <a:lnTo>
                    <a:pt x="33528" y="16763"/>
                  </a:lnTo>
                  <a:lnTo>
                    <a:pt x="33528" y="26022"/>
                  </a:lnTo>
                  <a:lnTo>
                    <a:pt x="26022" y="33527"/>
                  </a:lnTo>
                  <a:lnTo>
                    <a:pt x="16764" y="33527"/>
                  </a:lnTo>
                  <a:lnTo>
                    <a:pt x="7505" y="33527"/>
                  </a:lnTo>
                  <a:lnTo>
                    <a:pt x="0" y="26022"/>
                  </a:lnTo>
                  <a:lnTo>
                    <a:pt x="0" y="16763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114287" y="2110739"/>
              <a:ext cx="786765" cy="198120"/>
            </a:xfrm>
            <a:custGeom>
              <a:avLst/>
              <a:gdLst/>
              <a:ahLst/>
              <a:cxnLst/>
              <a:rect l="l" t="t" r="r" b="b"/>
              <a:pathLst>
                <a:path w="786765" h="198119">
                  <a:moveTo>
                    <a:pt x="687324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687324" y="198120"/>
                  </a:lnTo>
                  <a:lnTo>
                    <a:pt x="786384" y="99060"/>
                  </a:lnTo>
                  <a:lnTo>
                    <a:pt x="687324" y="0"/>
                  </a:lnTo>
                  <a:close/>
                </a:path>
              </a:pathLst>
            </a:custGeom>
            <a:solidFill>
              <a:srgbClr val="F6B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0467" y="2110739"/>
              <a:ext cx="198120" cy="199644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6982967" y="2110739"/>
              <a:ext cx="786765" cy="198120"/>
            </a:xfrm>
            <a:custGeom>
              <a:avLst/>
              <a:gdLst/>
              <a:ahLst/>
              <a:cxnLst/>
              <a:rect l="l" t="t" r="r" b="b"/>
              <a:pathLst>
                <a:path w="786765" h="198119">
                  <a:moveTo>
                    <a:pt x="687324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687324" y="198120"/>
                  </a:lnTo>
                  <a:lnTo>
                    <a:pt x="786384" y="99060"/>
                  </a:lnTo>
                  <a:lnTo>
                    <a:pt x="687324" y="0"/>
                  </a:lnTo>
                  <a:close/>
                </a:path>
              </a:pathLst>
            </a:custGeom>
            <a:solidFill>
              <a:srgbClr val="F6B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672" y="2110739"/>
              <a:ext cx="198120" cy="199644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7773924" y="2110739"/>
              <a:ext cx="868680" cy="200025"/>
            </a:xfrm>
            <a:custGeom>
              <a:avLst/>
              <a:gdLst/>
              <a:ahLst/>
              <a:cxnLst/>
              <a:rect l="l" t="t" r="r" b="b"/>
              <a:pathLst>
                <a:path w="868679" h="200025">
                  <a:moveTo>
                    <a:pt x="868680" y="99060"/>
                  </a:moveTo>
                  <a:lnTo>
                    <a:pt x="769620" y="0"/>
                  </a:lnTo>
                  <a:lnTo>
                    <a:pt x="99060" y="0"/>
                  </a:lnTo>
                  <a:lnTo>
                    <a:pt x="83820" y="0"/>
                  </a:lnTo>
                  <a:lnTo>
                    <a:pt x="83820" y="3111"/>
                  </a:lnTo>
                  <a:lnTo>
                    <a:pt x="60490" y="7848"/>
                  </a:lnTo>
                  <a:lnTo>
                    <a:pt x="29006" y="29248"/>
                  </a:lnTo>
                  <a:lnTo>
                    <a:pt x="7772" y="60972"/>
                  </a:lnTo>
                  <a:lnTo>
                    <a:pt x="0" y="99822"/>
                  </a:lnTo>
                  <a:lnTo>
                    <a:pt x="7772" y="138684"/>
                  </a:lnTo>
                  <a:lnTo>
                    <a:pt x="29006" y="170408"/>
                  </a:lnTo>
                  <a:lnTo>
                    <a:pt x="60490" y="191808"/>
                  </a:lnTo>
                  <a:lnTo>
                    <a:pt x="83820" y="196557"/>
                  </a:lnTo>
                  <a:lnTo>
                    <a:pt x="83820" y="198120"/>
                  </a:lnTo>
                  <a:lnTo>
                    <a:pt x="91554" y="198120"/>
                  </a:lnTo>
                  <a:lnTo>
                    <a:pt x="99060" y="199644"/>
                  </a:lnTo>
                  <a:lnTo>
                    <a:pt x="106553" y="198120"/>
                  </a:lnTo>
                  <a:lnTo>
                    <a:pt x="769620" y="198120"/>
                  </a:lnTo>
                  <a:lnTo>
                    <a:pt x="868680" y="99060"/>
                  </a:lnTo>
                  <a:close/>
                </a:path>
              </a:pathLst>
            </a:custGeom>
            <a:solidFill>
              <a:srgbClr val="F6B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7319" y="2177795"/>
              <a:ext cx="64008" cy="6553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89903" y="2177795"/>
              <a:ext cx="65532" cy="6553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73823" y="2177795"/>
              <a:ext cx="65531" cy="65531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7824216" y="2177795"/>
              <a:ext cx="64135" cy="66040"/>
            </a:xfrm>
            <a:custGeom>
              <a:avLst/>
              <a:gdLst/>
              <a:ahLst/>
              <a:cxnLst/>
              <a:rect l="l" t="t" r="r" b="b"/>
              <a:pathLst>
                <a:path w="64134" h="66039">
                  <a:moveTo>
                    <a:pt x="32004" y="0"/>
                  </a:moveTo>
                  <a:lnTo>
                    <a:pt x="19545" y="2574"/>
                  </a:lnTo>
                  <a:lnTo>
                    <a:pt x="9372" y="9596"/>
                  </a:lnTo>
                  <a:lnTo>
                    <a:pt x="2514" y="20011"/>
                  </a:lnTo>
                  <a:lnTo>
                    <a:pt x="0" y="32765"/>
                  </a:lnTo>
                  <a:lnTo>
                    <a:pt x="2514" y="45520"/>
                  </a:lnTo>
                  <a:lnTo>
                    <a:pt x="9372" y="55935"/>
                  </a:lnTo>
                  <a:lnTo>
                    <a:pt x="19545" y="62957"/>
                  </a:lnTo>
                  <a:lnTo>
                    <a:pt x="32004" y="65531"/>
                  </a:lnTo>
                  <a:lnTo>
                    <a:pt x="44462" y="62957"/>
                  </a:lnTo>
                  <a:lnTo>
                    <a:pt x="54635" y="55935"/>
                  </a:lnTo>
                  <a:lnTo>
                    <a:pt x="61493" y="45520"/>
                  </a:lnTo>
                  <a:lnTo>
                    <a:pt x="64008" y="32765"/>
                  </a:lnTo>
                  <a:lnTo>
                    <a:pt x="61493" y="20011"/>
                  </a:lnTo>
                  <a:lnTo>
                    <a:pt x="54635" y="9596"/>
                  </a:lnTo>
                  <a:lnTo>
                    <a:pt x="44462" y="2574"/>
                  </a:lnTo>
                  <a:lnTo>
                    <a:pt x="32004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260847" y="2228087"/>
              <a:ext cx="0" cy="941705"/>
            </a:xfrm>
            <a:custGeom>
              <a:avLst/>
              <a:gdLst/>
              <a:ahLst/>
              <a:cxnLst/>
              <a:rect l="l" t="t" r="r" b="b"/>
              <a:pathLst>
                <a:path h="941705">
                  <a:moveTo>
                    <a:pt x="0" y="0"/>
                  </a:moveTo>
                  <a:lnTo>
                    <a:pt x="0" y="941666"/>
                  </a:lnTo>
                </a:path>
              </a:pathLst>
            </a:custGeom>
            <a:ln w="317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6180937" y="2150790"/>
            <a:ext cx="30670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solidFill>
                  <a:srgbClr val="843B0B"/>
                </a:solidFill>
                <a:latin typeface="Arial MT"/>
                <a:cs typeface="Arial MT"/>
              </a:rPr>
              <a:t>M</a:t>
            </a:r>
            <a:r>
              <a:rPr sz="800" spc="-5" dirty="0">
                <a:solidFill>
                  <a:srgbClr val="843B0B"/>
                </a:solidFill>
                <a:latin typeface="Arial MT"/>
                <a:cs typeface="Arial MT"/>
              </a:rPr>
              <a:t>ar</a:t>
            </a:r>
            <a:r>
              <a:rPr sz="800" spc="-10" dirty="0">
                <a:solidFill>
                  <a:srgbClr val="843B0B"/>
                </a:solidFill>
                <a:latin typeface="Arial MT"/>
                <a:cs typeface="Arial MT"/>
              </a:rPr>
              <a:t>z</a:t>
            </a: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o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314959" y="2141090"/>
            <a:ext cx="3810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F</a:t>
            </a:r>
            <a:r>
              <a:rPr sz="800" spc="-5" dirty="0">
                <a:solidFill>
                  <a:srgbClr val="843B0B"/>
                </a:solidFill>
                <a:latin typeface="Arial MT"/>
                <a:cs typeface="Arial MT"/>
              </a:rPr>
              <a:t>ebrer</a:t>
            </a: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o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059679" y="2148748"/>
            <a:ext cx="22987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A</a:t>
            </a:r>
            <a:r>
              <a:rPr sz="800" spc="-5" dirty="0">
                <a:solidFill>
                  <a:srgbClr val="843B0B"/>
                </a:solidFill>
                <a:latin typeface="Arial MT"/>
                <a:cs typeface="Arial MT"/>
              </a:rPr>
              <a:t>br</a:t>
            </a: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il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5239511" y="2226500"/>
            <a:ext cx="2621915" cy="966469"/>
            <a:chOff x="5239511" y="2226500"/>
            <a:chExt cx="2621915" cy="966469"/>
          </a:xfrm>
        </p:grpSpPr>
        <p:sp>
          <p:nvSpPr>
            <p:cNvPr id="88" name="object 88"/>
            <p:cNvSpPr/>
            <p:nvPr/>
          </p:nvSpPr>
          <p:spPr>
            <a:xfrm>
              <a:off x="5259323" y="2782824"/>
              <a:ext cx="2597785" cy="0"/>
            </a:xfrm>
            <a:custGeom>
              <a:avLst/>
              <a:gdLst/>
              <a:ahLst/>
              <a:cxnLst/>
              <a:rect l="l" t="t" r="r" b="b"/>
              <a:pathLst>
                <a:path w="2597784">
                  <a:moveTo>
                    <a:pt x="0" y="0"/>
                  </a:moveTo>
                  <a:lnTo>
                    <a:pt x="2597683" y="0"/>
                  </a:lnTo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260847" y="2980944"/>
              <a:ext cx="2597785" cy="0"/>
            </a:xfrm>
            <a:custGeom>
              <a:avLst/>
              <a:gdLst/>
              <a:ahLst/>
              <a:cxnLst/>
              <a:rect l="l" t="t" r="r" b="b"/>
              <a:pathLst>
                <a:path w="2597784">
                  <a:moveTo>
                    <a:pt x="0" y="0"/>
                  </a:moveTo>
                  <a:lnTo>
                    <a:pt x="2597683" y="0"/>
                  </a:lnTo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259323" y="2590800"/>
              <a:ext cx="2597785" cy="0"/>
            </a:xfrm>
            <a:custGeom>
              <a:avLst/>
              <a:gdLst/>
              <a:ahLst/>
              <a:cxnLst/>
              <a:rect l="l" t="t" r="r" b="b"/>
              <a:pathLst>
                <a:path w="2597784">
                  <a:moveTo>
                    <a:pt x="0" y="0"/>
                  </a:moveTo>
                  <a:lnTo>
                    <a:pt x="2597683" y="0"/>
                  </a:lnTo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259323" y="3166872"/>
              <a:ext cx="2597785" cy="0"/>
            </a:xfrm>
            <a:custGeom>
              <a:avLst/>
              <a:gdLst/>
              <a:ahLst/>
              <a:cxnLst/>
              <a:rect l="l" t="t" r="r" b="b"/>
              <a:pathLst>
                <a:path w="2597784">
                  <a:moveTo>
                    <a:pt x="0" y="0"/>
                  </a:moveTo>
                  <a:lnTo>
                    <a:pt x="2597683" y="0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259323" y="2394204"/>
              <a:ext cx="2597785" cy="0"/>
            </a:xfrm>
            <a:custGeom>
              <a:avLst/>
              <a:gdLst/>
              <a:ahLst/>
              <a:cxnLst/>
              <a:rect l="l" t="t" r="r" b="b"/>
              <a:pathLst>
                <a:path w="2597784">
                  <a:moveTo>
                    <a:pt x="0" y="0"/>
                  </a:moveTo>
                  <a:lnTo>
                    <a:pt x="2597683" y="0"/>
                  </a:lnTo>
                </a:path>
              </a:pathLst>
            </a:custGeom>
            <a:ln w="31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121908" y="2228088"/>
              <a:ext cx="0" cy="941705"/>
            </a:xfrm>
            <a:custGeom>
              <a:avLst/>
              <a:gdLst/>
              <a:ahLst/>
              <a:cxnLst/>
              <a:rect l="l" t="t" r="r" b="b"/>
              <a:pathLst>
                <a:path h="941705">
                  <a:moveTo>
                    <a:pt x="0" y="0"/>
                  </a:moveTo>
                  <a:lnTo>
                    <a:pt x="0" y="941666"/>
                  </a:lnTo>
                </a:path>
              </a:pathLst>
            </a:custGeom>
            <a:ln w="317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004304" y="2228088"/>
              <a:ext cx="0" cy="941705"/>
            </a:xfrm>
            <a:custGeom>
              <a:avLst/>
              <a:gdLst/>
              <a:ahLst/>
              <a:cxnLst/>
              <a:rect l="l" t="t" r="r" b="b"/>
              <a:pathLst>
                <a:path h="941705">
                  <a:moveTo>
                    <a:pt x="0" y="0"/>
                  </a:moveTo>
                  <a:lnTo>
                    <a:pt x="0" y="941666"/>
                  </a:lnTo>
                </a:path>
              </a:pathLst>
            </a:custGeom>
            <a:ln w="317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859267" y="2228088"/>
              <a:ext cx="0" cy="941705"/>
            </a:xfrm>
            <a:custGeom>
              <a:avLst/>
              <a:gdLst/>
              <a:ahLst/>
              <a:cxnLst/>
              <a:rect l="l" t="t" r="r" b="b"/>
              <a:pathLst>
                <a:path h="941705">
                  <a:moveTo>
                    <a:pt x="0" y="0"/>
                  </a:moveTo>
                  <a:lnTo>
                    <a:pt x="0" y="941666"/>
                  </a:lnTo>
                </a:path>
              </a:pathLst>
            </a:custGeom>
            <a:ln w="317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239512" y="3014471"/>
              <a:ext cx="1793875" cy="178435"/>
            </a:xfrm>
            <a:custGeom>
              <a:avLst/>
              <a:gdLst/>
              <a:ahLst/>
              <a:cxnLst/>
              <a:rect l="l" t="t" r="r" b="b"/>
              <a:pathLst>
                <a:path w="1793875" h="178435">
                  <a:moveTo>
                    <a:pt x="48768" y="153924"/>
                  </a:moveTo>
                  <a:lnTo>
                    <a:pt x="46850" y="144437"/>
                  </a:lnTo>
                  <a:lnTo>
                    <a:pt x="41617" y="136690"/>
                  </a:lnTo>
                  <a:lnTo>
                    <a:pt x="33870" y="131457"/>
                  </a:lnTo>
                  <a:lnTo>
                    <a:pt x="24384" y="129540"/>
                  </a:lnTo>
                  <a:lnTo>
                    <a:pt x="14884" y="131457"/>
                  </a:lnTo>
                  <a:lnTo>
                    <a:pt x="7137" y="136690"/>
                  </a:lnTo>
                  <a:lnTo>
                    <a:pt x="1905" y="144437"/>
                  </a:lnTo>
                  <a:lnTo>
                    <a:pt x="0" y="153924"/>
                  </a:lnTo>
                  <a:lnTo>
                    <a:pt x="1905" y="163423"/>
                  </a:lnTo>
                  <a:lnTo>
                    <a:pt x="7137" y="171170"/>
                  </a:lnTo>
                  <a:lnTo>
                    <a:pt x="14884" y="176403"/>
                  </a:lnTo>
                  <a:lnTo>
                    <a:pt x="24384" y="178308"/>
                  </a:lnTo>
                  <a:lnTo>
                    <a:pt x="33870" y="176403"/>
                  </a:lnTo>
                  <a:lnTo>
                    <a:pt x="41617" y="171170"/>
                  </a:lnTo>
                  <a:lnTo>
                    <a:pt x="46850" y="163423"/>
                  </a:lnTo>
                  <a:lnTo>
                    <a:pt x="48768" y="153924"/>
                  </a:lnTo>
                  <a:close/>
                </a:path>
                <a:path w="1793875" h="178435">
                  <a:moveTo>
                    <a:pt x="909828" y="24384"/>
                  </a:moveTo>
                  <a:lnTo>
                    <a:pt x="907910" y="14897"/>
                  </a:lnTo>
                  <a:lnTo>
                    <a:pt x="902677" y="7150"/>
                  </a:lnTo>
                  <a:lnTo>
                    <a:pt x="894930" y="1917"/>
                  </a:lnTo>
                  <a:lnTo>
                    <a:pt x="885444" y="0"/>
                  </a:lnTo>
                  <a:lnTo>
                    <a:pt x="875944" y="1917"/>
                  </a:lnTo>
                  <a:lnTo>
                    <a:pt x="868197" y="7150"/>
                  </a:lnTo>
                  <a:lnTo>
                    <a:pt x="862965" y="14897"/>
                  </a:lnTo>
                  <a:lnTo>
                    <a:pt x="861060" y="24384"/>
                  </a:lnTo>
                  <a:lnTo>
                    <a:pt x="862965" y="33883"/>
                  </a:lnTo>
                  <a:lnTo>
                    <a:pt x="868197" y="41630"/>
                  </a:lnTo>
                  <a:lnTo>
                    <a:pt x="875944" y="46863"/>
                  </a:lnTo>
                  <a:lnTo>
                    <a:pt x="885444" y="48768"/>
                  </a:lnTo>
                  <a:lnTo>
                    <a:pt x="894930" y="46863"/>
                  </a:lnTo>
                  <a:lnTo>
                    <a:pt x="902677" y="41630"/>
                  </a:lnTo>
                  <a:lnTo>
                    <a:pt x="907910" y="33883"/>
                  </a:lnTo>
                  <a:lnTo>
                    <a:pt x="909828" y="24384"/>
                  </a:lnTo>
                  <a:close/>
                </a:path>
                <a:path w="1793875" h="178435">
                  <a:moveTo>
                    <a:pt x="1793748" y="50292"/>
                  </a:moveTo>
                  <a:lnTo>
                    <a:pt x="1791830" y="40805"/>
                  </a:lnTo>
                  <a:lnTo>
                    <a:pt x="1786597" y="33058"/>
                  </a:lnTo>
                  <a:lnTo>
                    <a:pt x="1778850" y="27825"/>
                  </a:lnTo>
                  <a:lnTo>
                    <a:pt x="1769364" y="25908"/>
                  </a:lnTo>
                  <a:lnTo>
                    <a:pt x="1759864" y="27825"/>
                  </a:lnTo>
                  <a:lnTo>
                    <a:pt x="1752117" y="33058"/>
                  </a:lnTo>
                  <a:lnTo>
                    <a:pt x="1746885" y="40805"/>
                  </a:lnTo>
                  <a:lnTo>
                    <a:pt x="1744980" y="50292"/>
                  </a:lnTo>
                  <a:lnTo>
                    <a:pt x="1746885" y="59791"/>
                  </a:lnTo>
                  <a:lnTo>
                    <a:pt x="1752117" y="67538"/>
                  </a:lnTo>
                  <a:lnTo>
                    <a:pt x="1759864" y="72771"/>
                  </a:lnTo>
                  <a:lnTo>
                    <a:pt x="1769364" y="74676"/>
                  </a:lnTo>
                  <a:lnTo>
                    <a:pt x="1778850" y="72771"/>
                  </a:lnTo>
                  <a:lnTo>
                    <a:pt x="1786597" y="67538"/>
                  </a:lnTo>
                  <a:lnTo>
                    <a:pt x="1791830" y="59791"/>
                  </a:lnTo>
                  <a:lnTo>
                    <a:pt x="1793748" y="5029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 txBox="1"/>
          <p:nvPr/>
        </p:nvSpPr>
        <p:spPr>
          <a:xfrm>
            <a:off x="7877153" y="2940779"/>
            <a:ext cx="11430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C00000"/>
                </a:solidFill>
                <a:latin typeface="Calibri"/>
                <a:cs typeface="Calibri"/>
              </a:rPr>
              <a:t>25%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877153" y="2736795"/>
            <a:ext cx="11430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C00000"/>
                </a:solidFill>
                <a:latin typeface="Calibri"/>
                <a:cs typeface="Calibri"/>
              </a:rPr>
              <a:t>50%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7851753" y="2496508"/>
            <a:ext cx="5638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600" b="1" spc="-7" baseline="-27777" dirty="0">
                <a:solidFill>
                  <a:srgbClr val="C00000"/>
                </a:solidFill>
                <a:latin typeface="Calibri"/>
                <a:cs typeface="Calibri"/>
              </a:rPr>
              <a:t>75%</a:t>
            </a:r>
            <a:r>
              <a:rPr sz="600" b="1" spc="209" baseline="-2777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por</a:t>
            </a:r>
            <a:r>
              <a:rPr sz="600" spc="-20" dirty="0">
                <a:solidFill>
                  <a:srgbClr val="572807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572807"/>
                </a:solidFill>
                <a:latin typeface="Calibri"/>
                <a:cs typeface="Calibri"/>
              </a:rPr>
              <a:t>período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877153" y="2141090"/>
            <a:ext cx="301625" cy="299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solidFill>
                  <a:srgbClr val="843B0B"/>
                </a:solidFill>
                <a:latin typeface="Arial MT"/>
                <a:cs typeface="Arial MT"/>
              </a:rPr>
              <a:t>M</a:t>
            </a:r>
            <a:r>
              <a:rPr sz="800" spc="-5" dirty="0">
                <a:solidFill>
                  <a:srgbClr val="843B0B"/>
                </a:solidFill>
                <a:latin typeface="Arial MT"/>
                <a:cs typeface="Arial MT"/>
              </a:rPr>
              <a:t>a</a:t>
            </a:r>
            <a:r>
              <a:rPr sz="800" spc="-10" dirty="0">
                <a:solidFill>
                  <a:srgbClr val="843B0B"/>
                </a:solidFill>
                <a:latin typeface="Arial MT"/>
                <a:cs typeface="Arial MT"/>
              </a:rPr>
              <a:t>y</a:t>
            </a:r>
            <a:r>
              <a:rPr sz="800" dirty="0">
                <a:solidFill>
                  <a:srgbClr val="843B0B"/>
                </a:solidFill>
                <a:latin typeface="Arial MT"/>
                <a:cs typeface="Arial MT"/>
              </a:rPr>
              <a:t>o</a:t>
            </a:r>
            <a:endParaRPr sz="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400" b="1" spc="-5" dirty="0">
                <a:solidFill>
                  <a:srgbClr val="C00000"/>
                </a:solidFill>
                <a:latin typeface="Calibri"/>
                <a:cs typeface="Calibri"/>
              </a:rPr>
              <a:t>100%</a:t>
            </a:r>
            <a:endParaRPr sz="400">
              <a:latin typeface="Calibri"/>
              <a:cs typeface="Calibri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5252973" y="2476500"/>
            <a:ext cx="2637155" cy="698500"/>
            <a:chOff x="5252973" y="2476500"/>
            <a:chExt cx="2637155" cy="698500"/>
          </a:xfrm>
        </p:grpSpPr>
        <p:sp>
          <p:nvSpPr>
            <p:cNvPr id="102" name="object 102"/>
            <p:cNvSpPr/>
            <p:nvPr/>
          </p:nvSpPr>
          <p:spPr>
            <a:xfrm>
              <a:off x="7840979" y="2476500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4">
                  <a:moveTo>
                    <a:pt x="24384" y="0"/>
                  </a:moveTo>
                  <a:lnTo>
                    <a:pt x="14894" y="1916"/>
                  </a:lnTo>
                  <a:lnTo>
                    <a:pt x="7143" y="7143"/>
                  </a:lnTo>
                  <a:lnTo>
                    <a:pt x="1916" y="14894"/>
                  </a:lnTo>
                  <a:lnTo>
                    <a:pt x="0" y="24384"/>
                  </a:lnTo>
                  <a:lnTo>
                    <a:pt x="1916" y="33873"/>
                  </a:lnTo>
                  <a:lnTo>
                    <a:pt x="7143" y="41624"/>
                  </a:lnTo>
                  <a:lnTo>
                    <a:pt x="14894" y="46851"/>
                  </a:lnTo>
                  <a:lnTo>
                    <a:pt x="24384" y="48768"/>
                  </a:lnTo>
                  <a:lnTo>
                    <a:pt x="33873" y="46851"/>
                  </a:lnTo>
                  <a:lnTo>
                    <a:pt x="41624" y="41624"/>
                  </a:lnTo>
                  <a:lnTo>
                    <a:pt x="46851" y="33873"/>
                  </a:lnTo>
                  <a:lnTo>
                    <a:pt x="48768" y="24384"/>
                  </a:lnTo>
                  <a:lnTo>
                    <a:pt x="46851" y="14894"/>
                  </a:lnTo>
                  <a:lnTo>
                    <a:pt x="41624" y="7143"/>
                  </a:lnTo>
                  <a:lnTo>
                    <a:pt x="33873" y="1916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259323" y="2508503"/>
              <a:ext cx="2601595" cy="660400"/>
            </a:xfrm>
            <a:custGeom>
              <a:avLst/>
              <a:gdLst/>
              <a:ahLst/>
              <a:cxnLst/>
              <a:rect l="l" t="t" r="r" b="b"/>
              <a:pathLst>
                <a:path w="2601595" h="660400">
                  <a:moveTo>
                    <a:pt x="0" y="659891"/>
                  </a:moveTo>
                  <a:lnTo>
                    <a:pt x="867156" y="532168"/>
                  </a:lnTo>
                  <a:lnTo>
                    <a:pt x="1750275" y="558774"/>
                  </a:lnTo>
                  <a:lnTo>
                    <a:pt x="2601468" y="0"/>
                  </a:lnTo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4" name="object 104"/>
          <p:cNvSpPr txBox="1"/>
          <p:nvPr/>
        </p:nvSpPr>
        <p:spPr>
          <a:xfrm>
            <a:off x="7876270" y="3126127"/>
            <a:ext cx="8890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C00000"/>
                </a:solidFill>
                <a:latin typeface="Calibri"/>
                <a:cs typeface="Calibri"/>
              </a:rPr>
              <a:t>0%</a:t>
            </a:r>
            <a:endParaRPr sz="400">
              <a:latin typeface="Calibri"/>
              <a:cs typeface="Calibri"/>
            </a:endParaRPr>
          </a:p>
        </p:txBody>
      </p:sp>
      <p:pic>
        <p:nvPicPr>
          <p:cNvPr id="105" name="object 10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106923" y="5404103"/>
            <a:ext cx="198120" cy="208787"/>
          </a:xfrm>
          <a:prstGeom prst="rect">
            <a:avLst/>
          </a:prstGeom>
        </p:spPr>
      </p:pic>
      <p:sp>
        <p:nvSpPr>
          <p:cNvPr id="106" name="object 106"/>
          <p:cNvSpPr txBox="1"/>
          <p:nvPr/>
        </p:nvSpPr>
        <p:spPr>
          <a:xfrm>
            <a:off x="5168737" y="3136326"/>
            <a:ext cx="5143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134790" y="2742590"/>
            <a:ext cx="14287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C00000"/>
                </a:solidFill>
                <a:latin typeface="Calibri"/>
                <a:cs typeface="Calibri"/>
              </a:rPr>
              <a:t>3.425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133332" y="2359164"/>
            <a:ext cx="14287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C00000"/>
                </a:solidFill>
                <a:latin typeface="Calibri"/>
                <a:cs typeface="Calibri"/>
              </a:rPr>
              <a:t>8.650</a:t>
            </a:r>
            <a:endParaRPr sz="400">
              <a:latin typeface="Calibri"/>
              <a:cs typeface="Calibri"/>
            </a:endParaRPr>
          </a:p>
        </p:txBody>
      </p:sp>
      <p:sp>
        <p:nvSpPr>
          <p:cNvPr id="109" name="object 109"/>
          <p:cNvSpPr txBox="1">
            <a:spLocks noGrp="1"/>
          </p:cNvSpPr>
          <p:nvPr>
            <p:ph type="title"/>
          </p:nvPr>
        </p:nvSpPr>
        <p:spPr>
          <a:xfrm>
            <a:off x="635358" y="963781"/>
            <a:ext cx="31559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8. Seguimiento</a:t>
            </a:r>
            <a:r>
              <a:rPr spc="-1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a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partir</a:t>
            </a:r>
            <a:r>
              <a:rPr spc="-1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indicadores</a:t>
            </a:r>
          </a:p>
        </p:txBody>
      </p:sp>
      <p:grpSp>
        <p:nvGrpSpPr>
          <p:cNvPr id="110" name="Grupo 109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11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30953" y="1691624"/>
            <a:ext cx="3369310" cy="3009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desarrollo de los </a:t>
            </a:r>
            <a:r>
              <a:rPr sz="1100" spc="-10" dirty="0">
                <a:latin typeface="Calibri"/>
                <a:cs typeface="Calibri"/>
              </a:rPr>
              <a:t>DEMOS </a:t>
            </a:r>
            <a:r>
              <a:rPr sz="1100" spc="-5" dirty="0">
                <a:latin typeface="Calibri"/>
                <a:cs typeface="Calibri"/>
              </a:rPr>
              <a:t>tiene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propósito </a:t>
            </a:r>
            <a:r>
              <a:rPr sz="1100" spc="-10" dirty="0"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mejorar</a:t>
            </a:r>
            <a:r>
              <a:rPr sz="1100" spc="-5" dirty="0">
                <a:latin typeface="Calibri"/>
                <a:cs typeface="Calibri"/>
              </a:rPr>
              <a:t>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mantener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10" dirty="0">
                <a:latin typeface="Calibri"/>
                <a:cs typeface="Calibri"/>
              </a:rPr>
              <a:t>administrar 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espacios públicos </a:t>
            </a:r>
            <a:r>
              <a:rPr sz="1100" spc="-5" dirty="0">
                <a:latin typeface="Calibri"/>
                <a:cs typeface="Calibri"/>
              </a:rPr>
              <a:t>de una </a:t>
            </a:r>
            <a:r>
              <a:rPr sz="1100" dirty="0">
                <a:latin typeface="Calibri"/>
                <a:cs typeface="Calibri"/>
              </a:rPr>
              <a:t>zona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específica,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garantizando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sostenibilidad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económica,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social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ambiental,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generando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valores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agregados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inclusión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social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calidad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urbanística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competitividad</a:t>
            </a:r>
            <a:r>
              <a:rPr sz="11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zona.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0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Características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del</a:t>
            </a:r>
            <a:r>
              <a:rPr sz="12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espacio</a:t>
            </a:r>
            <a:r>
              <a:rPr sz="12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público</a:t>
            </a:r>
            <a:r>
              <a:rPr sz="1200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DEMOS</a:t>
            </a:r>
            <a:endParaRPr sz="12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spcBef>
                <a:spcPts val="725"/>
              </a:spcBef>
              <a:buAutoNum type="arabicPeriod"/>
              <a:tabLst>
                <a:tab pos="269875" algn="l"/>
                <a:tab pos="270510" algn="l"/>
              </a:tabLst>
            </a:pPr>
            <a:r>
              <a:rPr sz="1100" spc="-5" dirty="0">
                <a:latin typeface="Calibri"/>
                <a:cs typeface="Calibri"/>
              </a:rPr>
              <a:t>Tiene alta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calidad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urbanística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ambiental</a:t>
            </a:r>
            <a:endParaRPr sz="11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69875" algn="l"/>
                <a:tab pos="270510" algn="l"/>
              </a:tabLst>
            </a:pPr>
            <a:r>
              <a:rPr sz="1100" dirty="0">
                <a:latin typeface="Calibri"/>
                <a:cs typeface="Calibri"/>
              </a:rPr>
              <a:t>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seguro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se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percibe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tal</a:t>
            </a:r>
            <a:endParaRPr sz="11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69875" algn="l"/>
                <a:tab pos="270510" algn="l"/>
              </a:tabLst>
            </a:pPr>
            <a:r>
              <a:rPr sz="1100" dirty="0">
                <a:latin typeface="Calibri"/>
                <a:cs typeface="Calibri"/>
              </a:rPr>
              <a:t>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accesible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 </a:t>
            </a:r>
            <a:r>
              <a:rPr sz="1100" dirty="0">
                <a:latin typeface="Calibri"/>
                <a:cs typeface="Calibri"/>
              </a:rPr>
              <a:t>todos</a:t>
            </a:r>
            <a:endParaRPr sz="11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69875" algn="l"/>
                <a:tab pos="270510" algn="l"/>
              </a:tabLst>
            </a:pPr>
            <a:r>
              <a:rPr sz="1100" dirty="0">
                <a:latin typeface="Calibri"/>
                <a:cs typeface="Calibri"/>
              </a:rPr>
              <a:t>Fomenta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inclusión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social</a:t>
            </a:r>
            <a:endParaRPr sz="11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69875" algn="l"/>
                <a:tab pos="270510" algn="l"/>
              </a:tabLst>
            </a:pPr>
            <a:r>
              <a:rPr sz="1100" spc="-5" dirty="0">
                <a:latin typeface="Calibri"/>
                <a:cs typeface="Calibri"/>
              </a:rPr>
              <a:t>Genera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económico</a:t>
            </a:r>
            <a:endParaRPr sz="11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69875" algn="l"/>
                <a:tab pos="270510" algn="l"/>
              </a:tabLst>
            </a:pPr>
            <a:r>
              <a:rPr sz="1100" dirty="0">
                <a:latin typeface="Calibri"/>
                <a:cs typeface="Calibri"/>
              </a:rPr>
              <a:t>Favorece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actividades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entorno</a:t>
            </a:r>
            <a:endParaRPr sz="11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269875" algn="l"/>
                <a:tab pos="270510" algn="l"/>
              </a:tabLst>
            </a:pPr>
            <a:r>
              <a:rPr sz="1100" dirty="0">
                <a:latin typeface="Calibri"/>
                <a:cs typeface="Calibri"/>
              </a:rPr>
              <a:t>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sostenible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1093" y="1229000"/>
            <a:ext cx="21361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1.3.</a:t>
            </a:r>
            <a:r>
              <a:rPr spc="34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Misión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de los</a:t>
            </a:r>
            <a:r>
              <a:rPr spc="-10" dirty="0">
                <a:solidFill>
                  <a:srgbClr val="C00000"/>
                </a:solidFill>
              </a:rPr>
              <a:t> Demos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0845" y="1667255"/>
            <a:ext cx="9123045" cy="4229100"/>
            <a:chOff x="10845" y="1667255"/>
            <a:chExt cx="9123045" cy="42291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4880" y="1667255"/>
              <a:ext cx="3832846" cy="32781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45" y="4821935"/>
              <a:ext cx="9122485" cy="1074369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217" y="1521300"/>
            <a:ext cx="3609975" cy="1136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8.2.</a:t>
            </a:r>
            <a:r>
              <a:rPr sz="1600" spc="-7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C00000"/>
                </a:solidFill>
                <a:latin typeface="Calibri"/>
                <a:cs typeface="Calibri"/>
              </a:rPr>
              <a:t>Proyectos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60"/>
              </a:spcBef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planeación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ejecución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procesos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productos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puede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requerir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una etapa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previa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Proyectos.</a:t>
            </a:r>
            <a:endParaRPr sz="1100">
              <a:latin typeface="Calibri"/>
              <a:cs typeface="Calibri"/>
            </a:endParaRPr>
          </a:p>
          <a:p>
            <a:pPr marL="12700" marR="5080" indent="-635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El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desarrollo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proyectos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consta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5</a:t>
            </a:r>
            <a:r>
              <a:rPr sz="1100" spc="1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Fases</a:t>
            </a:r>
            <a:r>
              <a:rPr sz="1100" spc="1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deben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ser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objeto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seguimiento: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358" y="2691603"/>
            <a:ext cx="3610610" cy="2282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indent="-172085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Preparación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</a:t>
            </a:r>
            <a:r>
              <a:rPr sz="1100" spc="-5" dirty="0">
                <a:latin typeface="Calibri"/>
                <a:cs typeface="Calibri"/>
              </a:rPr>
              <a:t> incluye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definición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objetivos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del </a:t>
            </a:r>
            <a:r>
              <a:rPr sz="1100" dirty="0">
                <a:latin typeface="Calibri"/>
                <a:cs typeface="Calibri"/>
              </a:rPr>
              <a:t> Proyecto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planeación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fases siguientes.</a:t>
            </a:r>
            <a:endParaRPr sz="1100">
              <a:latin typeface="Calibri"/>
              <a:cs typeface="Calibri"/>
            </a:endParaRPr>
          </a:p>
          <a:p>
            <a:pPr marL="184150" marR="5080" indent="-172085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Diseño</a:t>
            </a:r>
            <a:r>
              <a:rPr sz="1100" spc="-5" dirty="0">
                <a:latin typeface="Calibri"/>
                <a:cs typeface="Calibri"/>
              </a:rPr>
              <a:t>,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la cual se definen las características </a:t>
            </a:r>
            <a:r>
              <a:rPr sz="1100" spc="-10" dirty="0">
                <a:latin typeface="Calibri"/>
                <a:cs typeface="Calibri"/>
              </a:rPr>
              <a:t>particulares </a:t>
            </a:r>
            <a:r>
              <a:rPr sz="1100" spc="-5" dirty="0">
                <a:latin typeface="Calibri"/>
                <a:cs typeface="Calibri"/>
              </a:rPr>
              <a:t> que tendrá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producto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-10" dirty="0">
                <a:latin typeface="Calibri"/>
                <a:cs typeface="Calibri"/>
              </a:rPr>
              <a:t>las </a:t>
            </a:r>
            <a:r>
              <a:rPr sz="1100" spc="-5" dirty="0">
                <a:latin typeface="Calibri"/>
                <a:cs typeface="Calibri"/>
              </a:rPr>
              <a:t>actividades que </a:t>
            </a:r>
            <a:r>
              <a:rPr sz="1100" spc="-10" dirty="0">
                <a:latin typeface="Calibri"/>
                <a:cs typeface="Calibri"/>
              </a:rPr>
              <a:t>componen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proceso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operativo.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Realización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Calibri"/>
                <a:cs typeface="Calibri"/>
              </a:rPr>
              <a:t>Construcción</a:t>
            </a:r>
            <a:r>
              <a:rPr sz="1100" spc="-10" dirty="0">
                <a:latin typeface="Calibri"/>
                <a:cs typeface="Calibri"/>
              </a:rPr>
              <a:t>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</a:t>
            </a:r>
            <a:r>
              <a:rPr sz="1100" spc="-5" dirty="0">
                <a:latin typeface="Calibri"/>
                <a:cs typeface="Calibri"/>
              </a:rPr>
              <a:t> cual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desarrollan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5" dirty="0">
                <a:latin typeface="Calibri"/>
                <a:cs typeface="Calibri"/>
              </a:rPr>
              <a:t>las 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pruebas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piloto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proceso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realiza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físicamente</a:t>
            </a:r>
            <a:r>
              <a:rPr sz="1100" dirty="0">
                <a:latin typeface="Calibri"/>
                <a:cs typeface="Calibri"/>
              </a:rPr>
              <a:t> 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prototipo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producto.</a:t>
            </a:r>
            <a:endParaRPr sz="1100">
              <a:latin typeface="Calibri"/>
              <a:cs typeface="Calibri"/>
            </a:endParaRPr>
          </a:p>
          <a:p>
            <a:pPr marL="184785" marR="6350" indent="-172720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Despliegue</a:t>
            </a:r>
            <a:r>
              <a:rPr sz="1100" spc="-5" dirty="0">
                <a:latin typeface="Calibri"/>
                <a:cs typeface="Calibri"/>
              </a:rPr>
              <a:t>, en </a:t>
            </a:r>
            <a:r>
              <a:rPr sz="1100" spc="-1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cual se pone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operación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10" dirty="0">
                <a:latin typeface="Calibri"/>
                <a:cs typeface="Calibri"/>
              </a:rPr>
              <a:t>producto </a:t>
            </a:r>
            <a:r>
              <a:rPr sz="1100" dirty="0">
                <a:latin typeface="Calibri"/>
                <a:cs typeface="Calibri"/>
              </a:rPr>
              <a:t>o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servicio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definitivo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previstos.</a:t>
            </a:r>
            <a:endParaRPr sz="1100">
              <a:latin typeface="Calibri"/>
              <a:cs typeface="Calibri"/>
            </a:endParaRPr>
          </a:p>
          <a:p>
            <a:pPr marL="184150" marR="6350" indent="-172085" algn="just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Seguimiento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fase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final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proyecto</a:t>
            </a:r>
            <a:r>
              <a:rPr sz="1100" dirty="0">
                <a:latin typeface="Calibri"/>
                <a:cs typeface="Calibri"/>
              </a:rPr>
              <a:t> 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proceso </a:t>
            </a:r>
            <a:r>
              <a:rPr sz="1100" spc="-5" dirty="0">
                <a:latin typeface="Calibri"/>
                <a:cs typeface="Calibri"/>
              </a:rPr>
              <a:t> implementado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evalúa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5" dirty="0">
                <a:latin typeface="Calibri"/>
                <a:cs typeface="Calibri"/>
              </a:rPr>
              <a:t> su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tiempo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operación.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5254" y="5008071"/>
            <a:ext cx="3609975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La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planificación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seguimiento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proyectos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</a:t>
            </a:r>
            <a:r>
              <a:rPr sz="1100" spc="-5" dirty="0">
                <a:latin typeface="Calibri"/>
                <a:cs typeface="Calibri"/>
              </a:rPr>
              <a:t> realiza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medio de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Indicadores de Proyecto</a:t>
            </a:r>
            <a:r>
              <a:rPr sz="1100" spc="-5" dirty="0">
                <a:latin typeface="Calibri"/>
                <a:cs typeface="Calibri"/>
              </a:rPr>
              <a:t>, que se miden por Etapas,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tanto una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10" dirty="0">
                <a:latin typeface="Calibri"/>
                <a:cs typeface="Calibri"/>
              </a:rPr>
              <a:t>una como </a:t>
            </a:r>
            <a:r>
              <a:rPr sz="1100" spc="-5" dirty="0">
                <a:latin typeface="Calibri"/>
                <a:cs typeface="Calibri"/>
              </a:rPr>
              <a:t>acumulativamente, normalmente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porcentajes</a:t>
            </a:r>
            <a:r>
              <a:rPr sz="11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avance</a:t>
            </a:r>
            <a:r>
              <a:rPr sz="11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respecto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lo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planificado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56632" y="1831848"/>
            <a:ext cx="3637915" cy="3685540"/>
            <a:chOff x="5056632" y="1831848"/>
            <a:chExt cx="3637915" cy="3685540"/>
          </a:xfrm>
        </p:grpSpPr>
        <p:sp>
          <p:nvSpPr>
            <p:cNvPr id="6" name="object 6"/>
            <p:cNvSpPr/>
            <p:nvPr/>
          </p:nvSpPr>
          <p:spPr>
            <a:xfrm>
              <a:off x="5056632" y="1831848"/>
              <a:ext cx="3637915" cy="3685540"/>
            </a:xfrm>
            <a:custGeom>
              <a:avLst/>
              <a:gdLst/>
              <a:ahLst/>
              <a:cxnLst/>
              <a:rect l="l" t="t" r="r" b="b"/>
              <a:pathLst>
                <a:path w="3637915" h="3685540">
                  <a:moveTo>
                    <a:pt x="3637788" y="0"/>
                  </a:moveTo>
                  <a:lnTo>
                    <a:pt x="0" y="0"/>
                  </a:lnTo>
                  <a:lnTo>
                    <a:pt x="0" y="3685032"/>
                  </a:lnTo>
                  <a:lnTo>
                    <a:pt x="3637788" y="3685032"/>
                  </a:lnTo>
                  <a:lnTo>
                    <a:pt x="3637788" y="0"/>
                  </a:lnTo>
                  <a:close/>
                </a:path>
              </a:pathLst>
            </a:custGeom>
            <a:solidFill>
              <a:srgbClr val="F5E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20640" y="1912620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60" h="365760">
                  <a:moveTo>
                    <a:pt x="0" y="182879"/>
                  </a:moveTo>
                  <a:lnTo>
                    <a:pt x="6532" y="134262"/>
                  </a:lnTo>
                  <a:lnTo>
                    <a:pt x="24968" y="90576"/>
                  </a:lnTo>
                  <a:lnTo>
                    <a:pt x="53563" y="53563"/>
                  </a:lnTo>
                  <a:lnTo>
                    <a:pt x="90576" y="24968"/>
                  </a:lnTo>
                  <a:lnTo>
                    <a:pt x="134262" y="6532"/>
                  </a:lnTo>
                  <a:lnTo>
                    <a:pt x="182880" y="0"/>
                  </a:lnTo>
                  <a:lnTo>
                    <a:pt x="231497" y="6532"/>
                  </a:lnTo>
                  <a:lnTo>
                    <a:pt x="275183" y="24968"/>
                  </a:lnTo>
                  <a:lnTo>
                    <a:pt x="312196" y="53563"/>
                  </a:lnTo>
                  <a:lnTo>
                    <a:pt x="340791" y="90576"/>
                  </a:lnTo>
                  <a:lnTo>
                    <a:pt x="359227" y="134262"/>
                  </a:lnTo>
                  <a:lnTo>
                    <a:pt x="365760" y="182879"/>
                  </a:lnTo>
                  <a:lnTo>
                    <a:pt x="359227" y="231497"/>
                  </a:lnTo>
                  <a:lnTo>
                    <a:pt x="340791" y="275183"/>
                  </a:lnTo>
                  <a:lnTo>
                    <a:pt x="312196" y="312196"/>
                  </a:lnTo>
                  <a:lnTo>
                    <a:pt x="275183" y="340791"/>
                  </a:lnTo>
                  <a:lnTo>
                    <a:pt x="231497" y="359227"/>
                  </a:lnTo>
                  <a:lnTo>
                    <a:pt x="182880" y="365759"/>
                  </a:lnTo>
                  <a:lnTo>
                    <a:pt x="134262" y="359227"/>
                  </a:lnTo>
                  <a:lnTo>
                    <a:pt x="90576" y="340791"/>
                  </a:lnTo>
                  <a:lnTo>
                    <a:pt x="53563" y="312196"/>
                  </a:lnTo>
                  <a:lnTo>
                    <a:pt x="24968" y="275183"/>
                  </a:lnTo>
                  <a:lnTo>
                    <a:pt x="6532" y="231497"/>
                  </a:lnTo>
                  <a:lnTo>
                    <a:pt x="0" y="182879"/>
                  </a:lnTo>
                  <a:close/>
                </a:path>
              </a:pathLst>
            </a:custGeom>
            <a:ln w="1270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67884" y="1970532"/>
              <a:ext cx="278891" cy="28193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565226" y="1885947"/>
            <a:ext cx="2597785" cy="392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843B0B"/>
                </a:solidFill>
                <a:latin typeface="Arial MT"/>
                <a:cs typeface="Arial MT"/>
              </a:rPr>
              <a:t>Proyecto:</a:t>
            </a:r>
            <a:r>
              <a:rPr sz="1000" spc="2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843B0B"/>
                </a:solidFill>
                <a:latin typeface="Arial MT"/>
                <a:cs typeface="Arial MT"/>
              </a:rPr>
              <a:t>Prototipo</a:t>
            </a:r>
            <a:r>
              <a:rPr sz="100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843B0B"/>
                </a:solidFill>
                <a:latin typeface="Arial MT"/>
                <a:cs typeface="Arial MT"/>
              </a:rPr>
              <a:t>módulo</a:t>
            </a:r>
            <a:r>
              <a:rPr sz="1000" spc="-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843B0B"/>
                </a:solidFill>
                <a:latin typeface="Arial MT"/>
                <a:cs typeface="Arial MT"/>
              </a:rPr>
              <a:t>de</a:t>
            </a:r>
            <a:r>
              <a:rPr sz="1000" spc="-1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843B0B"/>
                </a:solidFill>
                <a:latin typeface="Arial MT"/>
                <a:cs typeface="Arial MT"/>
              </a:rPr>
              <a:t>servicios</a:t>
            </a:r>
            <a:r>
              <a:rPr sz="1000" spc="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843B0B"/>
                </a:solidFill>
                <a:latin typeface="Arial MT"/>
                <a:cs typeface="Arial MT"/>
              </a:rPr>
              <a:t>(café)</a:t>
            </a:r>
            <a:endParaRPr sz="1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700" spc="-5" dirty="0">
                <a:solidFill>
                  <a:srgbClr val="843B0B"/>
                </a:solidFill>
                <a:latin typeface="Arial MT"/>
                <a:cs typeface="Arial MT"/>
              </a:rPr>
              <a:t>Actividades</a:t>
            </a:r>
            <a:r>
              <a:rPr sz="700" spc="1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00" spc="-10" dirty="0">
                <a:solidFill>
                  <a:srgbClr val="843B0B"/>
                </a:solidFill>
                <a:latin typeface="Arial MT"/>
                <a:cs typeface="Arial MT"/>
              </a:rPr>
              <a:t>diferentes</a:t>
            </a:r>
            <a:r>
              <a:rPr sz="700" spc="2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00" spc="-10" dirty="0">
                <a:solidFill>
                  <a:srgbClr val="843B0B"/>
                </a:solidFill>
                <a:latin typeface="Arial MT"/>
                <a:cs typeface="Arial MT"/>
              </a:rPr>
              <a:t>por</a:t>
            </a:r>
            <a:r>
              <a:rPr sz="700" spc="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00" spc="-10" dirty="0">
                <a:solidFill>
                  <a:srgbClr val="843B0B"/>
                </a:solidFill>
                <a:latin typeface="Arial MT"/>
                <a:cs typeface="Arial MT"/>
              </a:rPr>
              <a:t>etapa</a:t>
            </a:r>
            <a:endParaRPr sz="7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r>
              <a:rPr sz="700" spc="-10" dirty="0">
                <a:solidFill>
                  <a:srgbClr val="843B0B"/>
                </a:solidFill>
                <a:latin typeface="Arial MT"/>
                <a:cs typeface="Arial MT"/>
              </a:rPr>
              <a:t>Metas</a:t>
            </a:r>
            <a:r>
              <a:rPr sz="700" spc="3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843B0B"/>
                </a:solidFill>
                <a:latin typeface="Arial MT"/>
                <a:cs typeface="Arial MT"/>
              </a:rPr>
              <a:t>=</a:t>
            </a:r>
            <a:r>
              <a:rPr sz="700" spc="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00" spc="-10" dirty="0">
                <a:solidFill>
                  <a:srgbClr val="843B0B"/>
                </a:solidFill>
                <a:latin typeface="Arial MT"/>
                <a:cs typeface="Arial MT"/>
              </a:rPr>
              <a:t>100%</a:t>
            </a:r>
            <a:r>
              <a:rPr sz="700" spc="2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843B0B"/>
                </a:solidFill>
                <a:latin typeface="Arial MT"/>
                <a:cs typeface="Arial MT"/>
              </a:rPr>
              <a:t>cumplimiento</a:t>
            </a:r>
            <a:r>
              <a:rPr sz="70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843B0B"/>
                </a:solidFill>
                <a:latin typeface="Arial MT"/>
                <a:cs typeface="Arial MT"/>
              </a:rPr>
              <a:t>de</a:t>
            </a:r>
            <a:r>
              <a:rPr sz="70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00" spc="-5" dirty="0">
                <a:solidFill>
                  <a:srgbClr val="843B0B"/>
                </a:solidFill>
                <a:latin typeface="Arial MT"/>
                <a:cs typeface="Arial MT"/>
              </a:rPr>
              <a:t>cada</a:t>
            </a:r>
            <a:r>
              <a:rPr sz="700" spc="1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00" spc="-10" dirty="0">
                <a:solidFill>
                  <a:srgbClr val="843B0B"/>
                </a:solidFill>
                <a:latin typeface="Arial MT"/>
                <a:cs typeface="Arial MT"/>
              </a:rPr>
              <a:t>etapa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44887" y="5108474"/>
            <a:ext cx="30422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9760" marR="5080" indent="-620395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72807"/>
                </a:solidFill>
                <a:latin typeface="Arial MT"/>
                <a:cs typeface="Arial MT"/>
              </a:rPr>
              <a:t>Indicadores</a:t>
            </a:r>
            <a:r>
              <a:rPr sz="800" spc="3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572807"/>
                </a:solidFill>
                <a:latin typeface="Arial MT"/>
                <a:cs typeface="Arial MT"/>
              </a:rPr>
              <a:t>de</a:t>
            </a:r>
            <a:r>
              <a:rPr sz="800" spc="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572807"/>
                </a:solidFill>
                <a:latin typeface="Arial MT"/>
                <a:cs typeface="Arial MT"/>
              </a:rPr>
              <a:t>Proyecto:</a:t>
            </a:r>
            <a:r>
              <a:rPr sz="800" spc="2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572807"/>
                </a:solidFill>
                <a:latin typeface="Arial MT"/>
                <a:cs typeface="Arial MT"/>
              </a:rPr>
              <a:t>se</a:t>
            </a:r>
            <a:r>
              <a:rPr sz="800" spc="1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572807"/>
                </a:solidFill>
                <a:latin typeface="Arial MT"/>
                <a:cs typeface="Arial MT"/>
              </a:rPr>
              <a:t>miden </a:t>
            </a:r>
            <a:r>
              <a:rPr sz="800" spc="-5" dirty="0">
                <a:solidFill>
                  <a:srgbClr val="572807"/>
                </a:solidFill>
                <a:latin typeface="Arial MT"/>
                <a:cs typeface="Arial MT"/>
              </a:rPr>
              <a:t>por</a:t>
            </a:r>
            <a:r>
              <a:rPr sz="800" spc="2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572807"/>
                </a:solidFill>
                <a:latin typeface="Arial MT"/>
                <a:cs typeface="Arial MT"/>
              </a:rPr>
              <a:t>etapas</a:t>
            </a:r>
            <a:r>
              <a:rPr sz="800" spc="3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572807"/>
                </a:solidFill>
                <a:latin typeface="Arial MT"/>
                <a:cs typeface="Arial MT"/>
              </a:rPr>
              <a:t>de</a:t>
            </a:r>
            <a:r>
              <a:rPr sz="800" spc="1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572807"/>
                </a:solidFill>
                <a:latin typeface="Arial MT"/>
                <a:cs typeface="Arial MT"/>
              </a:rPr>
              <a:t>distinta</a:t>
            </a:r>
            <a:r>
              <a:rPr sz="800" spc="10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572807"/>
                </a:solidFill>
                <a:latin typeface="Arial MT"/>
                <a:cs typeface="Arial MT"/>
              </a:rPr>
              <a:t>duración, </a:t>
            </a:r>
            <a:r>
              <a:rPr sz="800" spc="-204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572807"/>
                </a:solidFill>
                <a:latin typeface="Arial MT"/>
                <a:cs typeface="Arial MT"/>
              </a:rPr>
              <a:t>tanto</a:t>
            </a:r>
            <a:r>
              <a:rPr sz="800" spc="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572807"/>
                </a:solidFill>
                <a:latin typeface="Arial MT"/>
                <a:cs typeface="Arial MT"/>
              </a:rPr>
              <a:t>separada</a:t>
            </a:r>
            <a:r>
              <a:rPr sz="800" spc="2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572807"/>
                </a:solidFill>
                <a:latin typeface="Arial MT"/>
                <a:cs typeface="Arial MT"/>
              </a:rPr>
              <a:t>como</a:t>
            </a:r>
            <a:r>
              <a:rPr sz="800" spc="-25" dirty="0">
                <a:solidFill>
                  <a:srgbClr val="572807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572807"/>
                </a:solidFill>
                <a:latin typeface="Arial MT"/>
                <a:cs typeface="Arial MT"/>
              </a:rPr>
              <a:t>acumulativamente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00928" y="3009900"/>
            <a:ext cx="746760" cy="205740"/>
            <a:chOff x="5900928" y="3009900"/>
            <a:chExt cx="746760" cy="205740"/>
          </a:xfrm>
        </p:grpSpPr>
        <p:sp>
          <p:nvSpPr>
            <p:cNvPr id="12" name="object 12"/>
            <p:cNvSpPr/>
            <p:nvPr/>
          </p:nvSpPr>
          <p:spPr>
            <a:xfrm>
              <a:off x="5900928" y="3009900"/>
              <a:ext cx="746760" cy="205740"/>
            </a:xfrm>
            <a:custGeom>
              <a:avLst/>
              <a:gdLst/>
              <a:ahLst/>
              <a:cxnLst/>
              <a:rect l="l" t="t" r="r" b="b"/>
              <a:pathLst>
                <a:path w="746759" h="205739">
                  <a:moveTo>
                    <a:pt x="746759" y="0"/>
                  </a:moveTo>
                  <a:lnTo>
                    <a:pt x="0" y="0"/>
                  </a:lnTo>
                  <a:lnTo>
                    <a:pt x="0" y="205739"/>
                  </a:lnTo>
                  <a:lnTo>
                    <a:pt x="746759" y="205739"/>
                  </a:lnTo>
                  <a:lnTo>
                    <a:pt x="746759" y="0"/>
                  </a:lnTo>
                  <a:close/>
                </a:path>
              </a:pathLst>
            </a:custGeom>
            <a:solidFill>
              <a:srgbClr val="ECCF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00928" y="3009900"/>
              <a:ext cx="198120" cy="198120"/>
            </a:xfrm>
            <a:custGeom>
              <a:avLst/>
              <a:gdLst/>
              <a:ahLst/>
              <a:cxnLst/>
              <a:rect l="l" t="t" r="r" b="b"/>
              <a:pathLst>
                <a:path w="198120" h="198119">
                  <a:moveTo>
                    <a:pt x="198120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198120" y="198120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153839" y="3050497"/>
            <a:ext cx="2667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843B0B"/>
                </a:solidFill>
                <a:latin typeface="Arial"/>
                <a:cs typeface="Arial"/>
              </a:rPr>
              <a:t>D</a:t>
            </a:r>
            <a:r>
              <a:rPr sz="600" b="1" dirty="0">
                <a:solidFill>
                  <a:srgbClr val="843B0B"/>
                </a:solidFill>
                <a:latin typeface="Arial"/>
                <a:cs typeface="Arial"/>
              </a:rPr>
              <a:t>ise</a:t>
            </a:r>
            <a:r>
              <a:rPr sz="600" b="1" spc="-10" dirty="0">
                <a:solidFill>
                  <a:srgbClr val="843B0B"/>
                </a:solidFill>
                <a:latin typeface="Arial"/>
                <a:cs typeface="Arial"/>
              </a:rPr>
              <a:t>ñ</a:t>
            </a:r>
            <a:r>
              <a:rPr sz="600" b="1" dirty="0">
                <a:solidFill>
                  <a:srgbClr val="843B0B"/>
                </a:solidFill>
                <a:latin typeface="Arial"/>
                <a:cs typeface="Arial"/>
              </a:rPr>
              <a:t>o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455664" y="2418588"/>
            <a:ext cx="2025650" cy="615950"/>
            <a:chOff x="6455664" y="2418588"/>
            <a:chExt cx="2025650" cy="615950"/>
          </a:xfrm>
        </p:grpSpPr>
        <p:sp>
          <p:nvSpPr>
            <p:cNvPr id="16" name="object 16"/>
            <p:cNvSpPr/>
            <p:nvPr/>
          </p:nvSpPr>
          <p:spPr>
            <a:xfrm>
              <a:off x="6993636" y="2618232"/>
              <a:ext cx="756285" cy="205740"/>
            </a:xfrm>
            <a:custGeom>
              <a:avLst/>
              <a:gdLst/>
              <a:ahLst/>
              <a:cxnLst/>
              <a:rect l="l" t="t" r="r" b="b"/>
              <a:pathLst>
                <a:path w="756284" h="205739">
                  <a:moveTo>
                    <a:pt x="755903" y="0"/>
                  </a:moveTo>
                  <a:lnTo>
                    <a:pt x="0" y="0"/>
                  </a:lnTo>
                  <a:lnTo>
                    <a:pt x="0" y="205739"/>
                  </a:lnTo>
                  <a:lnTo>
                    <a:pt x="755903" y="205739"/>
                  </a:lnTo>
                  <a:lnTo>
                    <a:pt x="755903" y="0"/>
                  </a:lnTo>
                  <a:close/>
                </a:path>
              </a:pathLst>
            </a:custGeom>
            <a:solidFill>
              <a:srgbClr val="ECCF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93636" y="2618232"/>
              <a:ext cx="196850" cy="198120"/>
            </a:xfrm>
            <a:custGeom>
              <a:avLst/>
              <a:gdLst/>
              <a:ahLst/>
              <a:cxnLst/>
              <a:rect l="l" t="t" r="r" b="b"/>
              <a:pathLst>
                <a:path w="196850" h="198119">
                  <a:moveTo>
                    <a:pt x="196596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196596" y="198120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55664" y="2828544"/>
              <a:ext cx="737870" cy="205740"/>
            </a:xfrm>
            <a:custGeom>
              <a:avLst/>
              <a:gdLst/>
              <a:ahLst/>
              <a:cxnLst/>
              <a:rect l="l" t="t" r="r" b="b"/>
              <a:pathLst>
                <a:path w="737870" h="205739">
                  <a:moveTo>
                    <a:pt x="737615" y="0"/>
                  </a:moveTo>
                  <a:lnTo>
                    <a:pt x="0" y="0"/>
                  </a:lnTo>
                  <a:lnTo>
                    <a:pt x="0" y="205739"/>
                  </a:lnTo>
                  <a:lnTo>
                    <a:pt x="737615" y="205739"/>
                  </a:lnTo>
                  <a:lnTo>
                    <a:pt x="737615" y="0"/>
                  </a:lnTo>
                  <a:close/>
                </a:path>
              </a:pathLst>
            </a:custGeom>
            <a:solidFill>
              <a:srgbClr val="ECCF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55664" y="2828544"/>
              <a:ext cx="198120" cy="198120"/>
            </a:xfrm>
            <a:custGeom>
              <a:avLst/>
              <a:gdLst/>
              <a:ahLst/>
              <a:cxnLst/>
              <a:rect l="l" t="t" r="r" b="b"/>
              <a:pathLst>
                <a:path w="198120" h="198119">
                  <a:moveTo>
                    <a:pt x="198119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198119" y="198120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562088" y="2418588"/>
              <a:ext cx="919480" cy="205740"/>
            </a:xfrm>
            <a:custGeom>
              <a:avLst/>
              <a:gdLst/>
              <a:ahLst/>
              <a:cxnLst/>
              <a:rect l="l" t="t" r="r" b="b"/>
              <a:pathLst>
                <a:path w="919479" h="205739">
                  <a:moveTo>
                    <a:pt x="918972" y="0"/>
                  </a:moveTo>
                  <a:lnTo>
                    <a:pt x="0" y="0"/>
                  </a:lnTo>
                  <a:lnTo>
                    <a:pt x="0" y="205739"/>
                  </a:lnTo>
                  <a:lnTo>
                    <a:pt x="918972" y="205739"/>
                  </a:lnTo>
                  <a:lnTo>
                    <a:pt x="918972" y="0"/>
                  </a:lnTo>
                  <a:close/>
                </a:path>
              </a:pathLst>
            </a:custGeom>
            <a:solidFill>
              <a:srgbClr val="ECCF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62088" y="2418588"/>
              <a:ext cx="198120" cy="198120"/>
            </a:xfrm>
            <a:custGeom>
              <a:avLst/>
              <a:gdLst/>
              <a:ahLst/>
              <a:cxnLst/>
              <a:rect l="l" t="t" r="r" b="b"/>
              <a:pathLst>
                <a:path w="198120" h="198119">
                  <a:moveTo>
                    <a:pt x="198120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198120" y="198120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829393" y="2458430"/>
            <a:ext cx="4095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843B0B"/>
                </a:solidFill>
                <a:latin typeface="Arial"/>
                <a:cs typeface="Arial"/>
              </a:rPr>
              <a:t>S</a:t>
            </a:r>
            <a:r>
              <a:rPr sz="600" b="1" dirty="0">
                <a:solidFill>
                  <a:srgbClr val="843B0B"/>
                </a:solidFill>
                <a:latin typeface="Arial"/>
                <a:cs typeface="Arial"/>
              </a:rPr>
              <a:t>e</a:t>
            </a:r>
            <a:r>
              <a:rPr sz="600" b="1" spc="5" dirty="0">
                <a:solidFill>
                  <a:srgbClr val="843B0B"/>
                </a:solidFill>
                <a:latin typeface="Arial"/>
                <a:cs typeface="Arial"/>
              </a:rPr>
              <a:t>g</a:t>
            </a:r>
            <a:r>
              <a:rPr sz="600" b="1" spc="-10" dirty="0">
                <a:solidFill>
                  <a:srgbClr val="843B0B"/>
                </a:solidFill>
                <a:latin typeface="Arial"/>
                <a:cs typeface="Arial"/>
              </a:rPr>
              <a:t>u</a:t>
            </a:r>
            <a:r>
              <a:rPr sz="600" b="1" dirty="0">
                <a:solidFill>
                  <a:srgbClr val="843B0B"/>
                </a:solidFill>
                <a:latin typeface="Arial"/>
                <a:cs typeface="Arial"/>
              </a:rPr>
              <a:t>i</a:t>
            </a:r>
            <a:r>
              <a:rPr sz="600" b="1" spc="-10" dirty="0">
                <a:solidFill>
                  <a:srgbClr val="843B0B"/>
                </a:solidFill>
                <a:latin typeface="Arial"/>
                <a:cs typeface="Arial"/>
              </a:rPr>
              <a:t>m</a:t>
            </a:r>
            <a:r>
              <a:rPr sz="600" b="1" dirty="0">
                <a:solidFill>
                  <a:srgbClr val="843B0B"/>
                </a:solidFill>
                <a:latin typeface="Arial"/>
                <a:cs typeface="Arial"/>
              </a:rPr>
              <a:t>ie</a:t>
            </a:r>
            <a:r>
              <a:rPr sz="600" b="1" spc="-10" dirty="0">
                <a:solidFill>
                  <a:srgbClr val="843B0B"/>
                </a:solidFill>
                <a:latin typeface="Arial"/>
                <a:cs typeface="Arial"/>
              </a:rPr>
              <a:t>nt</a:t>
            </a:r>
            <a:endParaRPr sz="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29393" y="2549870"/>
            <a:ext cx="469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843B0B"/>
                </a:solidFill>
                <a:latin typeface="Arial"/>
                <a:cs typeface="Arial"/>
              </a:rPr>
              <a:t>o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152644" y="3208020"/>
            <a:ext cx="958850" cy="205740"/>
            <a:chOff x="5152644" y="3208020"/>
            <a:chExt cx="958850" cy="205740"/>
          </a:xfrm>
        </p:grpSpPr>
        <p:sp>
          <p:nvSpPr>
            <p:cNvPr id="25" name="object 25"/>
            <p:cNvSpPr/>
            <p:nvPr/>
          </p:nvSpPr>
          <p:spPr>
            <a:xfrm>
              <a:off x="5340096" y="3208020"/>
              <a:ext cx="771525" cy="205740"/>
            </a:xfrm>
            <a:custGeom>
              <a:avLst/>
              <a:gdLst/>
              <a:ahLst/>
              <a:cxnLst/>
              <a:rect l="l" t="t" r="r" b="b"/>
              <a:pathLst>
                <a:path w="771525" h="205739">
                  <a:moveTo>
                    <a:pt x="771144" y="0"/>
                  </a:moveTo>
                  <a:lnTo>
                    <a:pt x="0" y="0"/>
                  </a:lnTo>
                  <a:lnTo>
                    <a:pt x="0" y="205739"/>
                  </a:lnTo>
                  <a:lnTo>
                    <a:pt x="771144" y="205739"/>
                  </a:lnTo>
                  <a:lnTo>
                    <a:pt x="771144" y="0"/>
                  </a:lnTo>
                  <a:close/>
                </a:path>
              </a:pathLst>
            </a:custGeom>
            <a:solidFill>
              <a:srgbClr val="ECCF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52644" y="3208020"/>
              <a:ext cx="203200" cy="198120"/>
            </a:xfrm>
            <a:custGeom>
              <a:avLst/>
              <a:gdLst/>
              <a:ahLst/>
              <a:cxnLst/>
              <a:rect l="l" t="t" r="r" b="b"/>
              <a:pathLst>
                <a:path w="203200" h="198120">
                  <a:moveTo>
                    <a:pt x="202691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202691" y="198120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962985" y="3019463"/>
            <a:ext cx="768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59165" y="2627464"/>
            <a:ext cx="768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22436" y="2841000"/>
            <a:ext cx="812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23755" y="2427842"/>
            <a:ext cx="481965" cy="344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95"/>
              </a:spcBef>
            </a:pPr>
            <a:r>
              <a:rPr sz="600" b="1" spc="-5" dirty="0">
                <a:solidFill>
                  <a:srgbClr val="843B0B"/>
                </a:solidFill>
                <a:latin typeface="Arial"/>
                <a:cs typeface="Arial"/>
              </a:rPr>
              <a:t>Despliegue</a:t>
            </a:r>
            <a:endParaRPr sz="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11092" y="3267697"/>
            <a:ext cx="653415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  <a:tabLst>
                <a:tab pos="198755" algn="l"/>
              </a:tabLst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r>
              <a:rPr sz="900" b="1" spc="-7" baseline="4629" dirty="0">
                <a:solidFill>
                  <a:srgbClr val="843B0B"/>
                </a:solidFill>
                <a:latin typeface="Arial"/>
                <a:cs typeface="Arial"/>
              </a:rPr>
              <a:t>Preparación</a:t>
            </a:r>
            <a:endParaRPr sz="900" baseline="4629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335333" y="2611945"/>
            <a:ext cx="3147695" cy="2085339"/>
            <a:chOff x="5335333" y="2611945"/>
            <a:chExt cx="3147695" cy="2085339"/>
          </a:xfrm>
        </p:grpSpPr>
        <p:sp>
          <p:nvSpPr>
            <p:cNvPr id="33" name="object 33"/>
            <p:cNvSpPr/>
            <p:nvPr/>
          </p:nvSpPr>
          <p:spPr>
            <a:xfrm>
              <a:off x="5696712" y="4440935"/>
              <a:ext cx="243840" cy="256540"/>
            </a:xfrm>
            <a:custGeom>
              <a:avLst/>
              <a:gdLst/>
              <a:ahLst/>
              <a:cxnLst/>
              <a:rect l="l" t="t" r="r" b="b"/>
              <a:pathLst>
                <a:path w="243839" h="256539">
                  <a:moveTo>
                    <a:pt x="121920" y="0"/>
                  </a:moveTo>
                  <a:lnTo>
                    <a:pt x="74462" y="10060"/>
                  </a:lnTo>
                  <a:lnTo>
                    <a:pt x="35709" y="37495"/>
                  </a:lnTo>
                  <a:lnTo>
                    <a:pt x="9580" y="78186"/>
                  </a:lnTo>
                  <a:lnTo>
                    <a:pt x="0" y="128016"/>
                  </a:lnTo>
                  <a:lnTo>
                    <a:pt x="9580" y="177845"/>
                  </a:lnTo>
                  <a:lnTo>
                    <a:pt x="35709" y="218536"/>
                  </a:lnTo>
                  <a:lnTo>
                    <a:pt x="74462" y="245971"/>
                  </a:lnTo>
                  <a:lnTo>
                    <a:pt x="121920" y="256032"/>
                  </a:lnTo>
                  <a:lnTo>
                    <a:pt x="169377" y="245971"/>
                  </a:lnTo>
                  <a:lnTo>
                    <a:pt x="208130" y="218536"/>
                  </a:lnTo>
                  <a:lnTo>
                    <a:pt x="234259" y="177845"/>
                  </a:lnTo>
                  <a:lnTo>
                    <a:pt x="243840" y="128016"/>
                  </a:lnTo>
                  <a:lnTo>
                    <a:pt x="234259" y="78186"/>
                  </a:lnTo>
                  <a:lnTo>
                    <a:pt x="208130" y="37495"/>
                  </a:lnTo>
                  <a:lnTo>
                    <a:pt x="169377" y="1006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340096" y="3406139"/>
              <a:ext cx="0" cy="818515"/>
            </a:xfrm>
            <a:custGeom>
              <a:avLst/>
              <a:gdLst/>
              <a:ahLst/>
              <a:cxnLst/>
              <a:rect l="l" t="t" r="r" b="b"/>
              <a:pathLst>
                <a:path h="818514">
                  <a:moveTo>
                    <a:pt x="0" y="0"/>
                  </a:moveTo>
                  <a:lnTo>
                    <a:pt x="0" y="818184"/>
                  </a:lnTo>
                </a:path>
              </a:pathLst>
            </a:custGeom>
            <a:ln w="952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099048" y="3194303"/>
              <a:ext cx="0" cy="1025525"/>
            </a:xfrm>
            <a:custGeom>
              <a:avLst/>
              <a:gdLst/>
              <a:ahLst/>
              <a:cxnLst/>
              <a:rect l="l" t="t" r="r" b="b"/>
              <a:pathLst>
                <a:path h="1025525">
                  <a:moveTo>
                    <a:pt x="0" y="0"/>
                  </a:moveTo>
                  <a:lnTo>
                    <a:pt x="0" y="1024978"/>
                  </a:lnTo>
                </a:path>
              </a:pathLst>
            </a:custGeom>
            <a:ln w="952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647688" y="3034283"/>
              <a:ext cx="0" cy="1196340"/>
            </a:xfrm>
            <a:custGeom>
              <a:avLst/>
              <a:gdLst/>
              <a:ahLst/>
              <a:cxnLst/>
              <a:rect l="l" t="t" r="r" b="b"/>
              <a:pathLst>
                <a:path h="1196339">
                  <a:moveTo>
                    <a:pt x="0" y="0"/>
                  </a:moveTo>
                  <a:lnTo>
                    <a:pt x="0" y="1195806"/>
                  </a:lnTo>
                </a:path>
              </a:pathLst>
            </a:custGeom>
            <a:ln w="952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90232" y="2816351"/>
              <a:ext cx="0" cy="1400810"/>
            </a:xfrm>
            <a:custGeom>
              <a:avLst/>
              <a:gdLst/>
              <a:ahLst/>
              <a:cxnLst/>
              <a:rect l="l" t="t" r="r" b="b"/>
              <a:pathLst>
                <a:path h="1400810">
                  <a:moveTo>
                    <a:pt x="0" y="0"/>
                  </a:moveTo>
                  <a:lnTo>
                    <a:pt x="0" y="1400797"/>
                  </a:lnTo>
                </a:path>
              </a:pathLst>
            </a:custGeom>
            <a:ln w="952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44968" y="2616707"/>
              <a:ext cx="0" cy="1605915"/>
            </a:xfrm>
            <a:custGeom>
              <a:avLst/>
              <a:gdLst/>
              <a:ahLst/>
              <a:cxnLst/>
              <a:rect l="l" t="t" r="r" b="b"/>
              <a:pathLst>
                <a:path h="1605914">
                  <a:moveTo>
                    <a:pt x="0" y="0"/>
                  </a:moveTo>
                  <a:lnTo>
                    <a:pt x="0" y="1605800"/>
                  </a:lnTo>
                </a:path>
              </a:pathLst>
            </a:custGeom>
            <a:ln w="952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083808" y="2991611"/>
              <a:ext cx="1679575" cy="1026160"/>
            </a:xfrm>
            <a:custGeom>
              <a:avLst/>
              <a:gdLst/>
              <a:ahLst/>
              <a:cxnLst/>
              <a:rect l="l" t="t" r="r" b="b"/>
              <a:pathLst>
                <a:path w="1679575" h="1026160">
                  <a:moveTo>
                    <a:pt x="33528" y="998448"/>
                  </a:moveTo>
                  <a:lnTo>
                    <a:pt x="26022" y="990600"/>
                  </a:lnTo>
                  <a:lnTo>
                    <a:pt x="7505" y="990600"/>
                  </a:lnTo>
                  <a:lnTo>
                    <a:pt x="0" y="998448"/>
                  </a:lnTo>
                  <a:lnTo>
                    <a:pt x="0" y="1008126"/>
                  </a:lnTo>
                  <a:lnTo>
                    <a:pt x="0" y="1017803"/>
                  </a:lnTo>
                  <a:lnTo>
                    <a:pt x="7505" y="1025652"/>
                  </a:lnTo>
                  <a:lnTo>
                    <a:pt x="26022" y="1025652"/>
                  </a:lnTo>
                  <a:lnTo>
                    <a:pt x="33528" y="1017803"/>
                  </a:lnTo>
                  <a:lnTo>
                    <a:pt x="33528" y="998448"/>
                  </a:lnTo>
                  <a:close/>
                </a:path>
                <a:path w="1679575" h="1026160">
                  <a:moveTo>
                    <a:pt x="582168" y="649795"/>
                  </a:moveTo>
                  <a:lnTo>
                    <a:pt x="574662" y="641604"/>
                  </a:lnTo>
                  <a:lnTo>
                    <a:pt x="556145" y="641604"/>
                  </a:lnTo>
                  <a:lnTo>
                    <a:pt x="548640" y="649795"/>
                  </a:lnTo>
                  <a:lnTo>
                    <a:pt x="548640" y="659892"/>
                  </a:lnTo>
                  <a:lnTo>
                    <a:pt x="548640" y="669988"/>
                  </a:lnTo>
                  <a:lnTo>
                    <a:pt x="556145" y="678180"/>
                  </a:lnTo>
                  <a:lnTo>
                    <a:pt x="574662" y="678180"/>
                  </a:lnTo>
                  <a:lnTo>
                    <a:pt x="582168" y="669988"/>
                  </a:lnTo>
                  <a:lnTo>
                    <a:pt x="582168" y="649795"/>
                  </a:lnTo>
                  <a:close/>
                </a:path>
                <a:path w="1679575" h="1026160">
                  <a:moveTo>
                    <a:pt x="1124712" y="273024"/>
                  </a:moveTo>
                  <a:lnTo>
                    <a:pt x="1116863" y="265176"/>
                  </a:lnTo>
                  <a:lnTo>
                    <a:pt x="1097508" y="265176"/>
                  </a:lnTo>
                  <a:lnTo>
                    <a:pt x="1089660" y="273024"/>
                  </a:lnTo>
                  <a:lnTo>
                    <a:pt x="1089660" y="282702"/>
                  </a:lnTo>
                  <a:lnTo>
                    <a:pt x="1089660" y="292379"/>
                  </a:lnTo>
                  <a:lnTo>
                    <a:pt x="1097508" y="300228"/>
                  </a:lnTo>
                  <a:lnTo>
                    <a:pt x="1116863" y="300228"/>
                  </a:lnTo>
                  <a:lnTo>
                    <a:pt x="1124712" y="292379"/>
                  </a:lnTo>
                  <a:lnTo>
                    <a:pt x="1124712" y="273024"/>
                  </a:lnTo>
                  <a:close/>
                </a:path>
                <a:path w="1679575" h="1026160">
                  <a:moveTo>
                    <a:pt x="1679448" y="7848"/>
                  </a:moveTo>
                  <a:lnTo>
                    <a:pt x="1671599" y="0"/>
                  </a:lnTo>
                  <a:lnTo>
                    <a:pt x="1652244" y="0"/>
                  </a:lnTo>
                  <a:lnTo>
                    <a:pt x="1644396" y="7848"/>
                  </a:lnTo>
                  <a:lnTo>
                    <a:pt x="1644396" y="17526"/>
                  </a:lnTo>
                  <a:lnTo>
                    <a:pt x="1644396" y="27203"/>
                  </a:lnTo>
                  <a:lnTo>
                    <a:pt x="1652244" y="35052"/>
                  </a:lnTo>
                  <a:lnTo>
                    <a:pt x="1671599" y="35052"/>
                  </a:lnTo>
                  <a:lnTo>
                    <a:pt x="1679448" y="27203"/>
                  </a:lnTo>
                  <a:lnTo>
                    <a:pt x="1679448" y="78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478012" y="2624327"/>
              <a:ext cx="0" cy="1605915"/>
            </a:xfrm>
            <a:custGeom>
              <a:avLst/>
              <a:gdLst/>
              <a:ahLst/>
              <a:cxnLst/>
              <a:rect l="l" t="t" r="r" b="b"/>
              <a:pathLst>
                <a:path h="1605914">
                  <a:moveTo>
                    <a:pt x="0" y="0"/>
                  </a:moveTo>
                  <a:lnTo>
                    <a:pt x="0" y="1605800"/>
                  </a:lnTo>
                </a:path>
              </a:pathLst>
            </a:custGeom>
            <a:ln w="9525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8506469" y="4129537"/>
            <a:ext cx="9144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b="1" spc="-5" dirty="0">
                <a:solidFill>
                  <a:srgbClr val="572807"/>
                </a:solidFill>
                <a:latin typeface="Calibri"/>
                <a:cs typeface="Calibri"/>
              </a:rPr>
              <a:t>0%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341620" y="4283963"/>
            <a:ext cx="3139440" cy="127000"/>
          </a:xfrm>
          <a:custGeom>
            <a:avLst/>
            <a:gdLst/>
            <a:ahLst/>
            <a:cxnLst/>
            <a:rect l="l" t="t" r="r" b="b"/>
            <a:pathLst>
              <a:path w="3139440" h="127000">
                <a:moveTo>
                  <a:pt x="3139440" y="63246"/>
                </a:moveTo>
                <a:lnTo>
                  <a:pt x="3076194" y="0"/>
                </a:lnTo>
                <a:lnTo>
                  <a:pt x="2875788" y="0"/>
                </a:lnTo>
                <a:lnTo>
                  <a:pt x="2875788" y="61722"/>
                </a:lnTo>
                <a:lnTo>
                  <a:pt x="2814066" y="0"/>
                </a:lnTo>
                <a:lnTo>
                  <a:pt x="2612136" y="0"/>
                </a:lnTo>
                <a:lnTo>
                  <a:pt x="2612136" y="57150"/>
                </a:lnTo>
                <a:lnTo>
                  <a:pt x="2554986" y="0"/>
                </a:lnTo>
                <a:lnTo>
                  <a:pt x="2353056" y="0"/>
                </a:lnTo>
                <a:lnTo>
                  <a:pt x="2353056" y="57150"/>
                </a:lnTo>
                <a:lnTo>
                  <a:pt x="2295906" y="0"/>
                </a:lnTo>
                <a:lnTo>
                  <a:pt x="2093976" y="0"/>
                </a:lnTo>
                <a:lnTo>
                  <a:pt x="2093976" y="61722"/>
                </a:lnTo>
                <a:lnTo>
                  <a:pt x="2032254" y="0"/>
                </a:lnTo>
                <a:lnTo>
                  <a:pt x="1830324" y="0"/>
                </a:lnTo>
                <a:lnTo>
                  <a:pt x="1830324" y="60198"/>
                </a:lnTo>
                <a:lnTo>
                  <a:pt x="1770126" y="0"/>
                </a:lnTo>
                <a:lnTo>
                  <a:pt x="1568196" y="0"/>
                </a:lnTo>
                <a:lnTo>
                  <a:pt x="1568196" y="61722"/>
                </a:lnTo>
                <a:lnTo>
                  <a:pt x="1506474" y="0"/>
                </a:lnTo>
                <a:lnTo>
                  <a:pt x="1304544" y="0"/>
                </a:lnTo>
                <a:lnTo>
                  <a:pt x="1304544" y="60198"/>
                </a:lnTo>
                <a:lnTo>
                  <a:pt x="1244346" y="0"/>
                </a:lnTo>
                <a:lnTo>
                  <a:pt x="1042416" y="0"/>
                </a:lnTo>
                <a:lnTo>
                  <a:pt x="1042416" y="58674"/>
                </a:lnTo>
                <a:lnTo>
                  <a:pt x="983742" y="0"/>
                </a:lnTo>
                <a:lnTo>
                  <a:pt x="781812" y="0"/>
                </a:lnTo>
                <a:lnTo>
                  <a:pt x="781812" y="57150"/>
                </a:lnTo>
                <a:lnTo>
                  <a:pt x="724662" y="0"/>
                </a:lnTo>
                <a:lnTo>
                  <a:pt x="522732" y="0"/>
                </a:lnTo>
                <a:lnTo>
                  <a:pt x="522732" y="60198"/>
                </a:lnTo>
                <a:lnTo>
                  <a:pt x="462534" y="0"/>
                </a:lnTo>
                <a:lnTo>
                  <a:pt x="260604" y="0"/>
                </a:lnTo>
                <a:lnTo>
                  <a:pt x="260604" y="58674"/>
                </a:lnTo>
                <a:lnTo>
                  <a:pt x="201930" y="0"/>
                </a:lnTo>
                <a:lnTo>
                  <a:pt x="0" y="0"/>
                </a:lnTo>
                <a:lnTo>
                  <a:pt x="0" y="126492"/>
                </a:lnTo>
                <a:lnTo>
                  <a:pt x="201930" y="126492"/>
                </a:lnTo>
                <a:lnTo>
                  <a:pt x="260604" y="67818"/>
                </a:lnTo>
                <a:lnTo>
                  <a:pt x="260604" y="126492"/>
                </a:lnTo>
                <a:lnTo>
                  <a:pt x="462534" y="126492"/>
                </a:lnTo>
                <a:lnTo>
                  <a:pt x="522732" y="66294"/>
                </a:lnTo>
                <a:lnTo>
                  <a:pt x="522732" y="126492"/>
                </a:lnTo>
                <a:lnTo>
                  <a:pt x="724662" y="126492"/>
                </a:lnTo>
                <a:lnTo>
                  <a:pt x="781812" y="69342"/>
                </a:lnTo>
                <a:lnTo>
                  <a:pt x="781812" y="126492"/>
                </a:lnTo>
                <a:lnTo>
                  <a:pt x="983742" y="126492"/>
                </a:lnTo>
                <a:lnTo>
                  <a:pt x="1042416" y="67818"/>
                </a:lnTo>
                <a:lnTo>
                  <a:pt x="1042416" y="126492"/>
                </a:lnTo>
                <a:lnTo>
                  <a:pt x="1244346" y="126492"/>
                </a:lnTo>
                <a:lnTo>
                  <a:pt x="1304544" y="66294"/>
                </a:lnTo>
                <a:lnTo>
                  <a:pt x="1304544" y="126492"/>
                </a:lnTo>
                <a:lnTo>
                  <a:pt x="1506474" y="126492"/>
                </a:lnTo>
                <a:lnTo>
                  <a:pt x="1568196" y="64770"/>
                </a:lnTo>
                <a:lnTo>
                  <a:pt x="1568196" y="126492"/>
                </a:lnTo>
                <a:lnTo>
                  <a:pt x="1770126" y="126492"/>
                </a:lnTo>
                <a:lnTo>
                  <a:pt x="1830324" y="66294"/>
                </a:lnTo>
                <a:lnTo>
                  <a:pt x="1830324" y="126492"/>
                </a:lnTo>
                <a:lnTo>
                  <a:pt x="2032254" y="126492"/>
                </a:lnTo>
                <a:lnTo>
                  <a:pt x="2093976" y="64770"/>
                </a:lnTo>
                <a:lnTo>
                  <a:pt x="2093976" y="126492"/>
                </a:lnTo>
                <a:lnTo>
                  <a:pt x="2295906" y="126492"/>
                </a:lnTo>
                <a:lnTo>
                  <a:pt x="2353056" y="69342"/>
                </a:lnTo>
                <a:lnTo>
                  <a:pt x="2353056" y="126492"/>
                </a:lnTo>
                <a:lnTo>
                  <a:pt x="2554986" y="126492"/>
                </a:lnTo>
                <a:lnTo>
                  <a:pt x="2612136" y="69342"/>
                </a:lnTo>
                <a:lnTo>
                  <a:pt x="2612136" y="126492"/>
                </a:lnTo>
                <a:lnTo>
                  <a:pt x="2814066" y="126492"/>
                </a:lnTo>
                <a:lnTo>
                  <a:pt x="2875788" y="64770"/>
                </a:lnTo>
                <a:lnTo>
                  <a:pt x="2875788" y="126492"/>
                </a:lnTo>
                <a:lnTo>
                  <a:pt x="3076194" y="126492"/>
                </a:lnTo>
                <a:lnTo>
                  <a:pt x="3139440" y="63246"/>
                </a:lnTo>
                <a:close/>
              </a:path>
            </a:pathLst>
          </a:custGeom>
          <a:solidFill>
            <a:srgbClr val="F6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382123" y="4262155"/>
            <a:ext cx="30162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824355" algn="l"/>
              </a:tabLst>
            </a:pP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E</a:t>
            </a:r>
            <a:r>
              <a:rPr sz="800" spc="-5" dirty="0">
                <a:solidFill>
                  <a:srgbClr val="843B0B"/>
                </a:solidFill>
                <a:latin typeface="Calibri"/>
                <a:cs typeface="Calibri"/>
              </a:rPr>
              <a:t>n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e    </a:t>
            </a:r>
            <a:r>
              <a:rPr sz="800" spc="-2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F</a:t>
            </a:r>
            <a:r>
              <a:rPr sz="800" spc="-5" dirty="0">
                <a:solidFill>
                  <a:srgbClr val="843B0B"/>
                </a:solidFill>
                <a:latin typeface="Calibri"/>
                <a:cs typeface="Calibri"/>
              </a:rPr>
              <a:t>e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b   </a:t>
            </a:r>
            <a:r>
              <a:rPr sz="800" spc="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843B0B"/>
                </a:solidFill>
                <a:latin typeface="Calibri"/>
                <a:cs typeface="Calibri"/>
              </a:rPr>
              <a:t>Ma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r   </a:t>
            </a:r>
            <a:r>
              <a:rPr sz="800" spc="-30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A</a:t>
            </a:r>
            <a:r>
              <a:rPr sz="800" spc="-5" dirty="0">
                <a:solidFill>
                  <a:srgbClr val="843B0B"/>
                </a:solidFill>
                <a:latin typeface="Calibri"/>
                <a:cs typeface="Calibri"/>
              </a:rPr>
              <a:t>b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r    </a:t>
            </a:r>
            <a:r>
              <a:rPr sz="800" spc="-30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843B0B"/>
                </a:solidFill>
                <a:latin typeface="Calibri"/>
                <a:cs typeface="Calibri"/>
              </a:rPr>
              <a:t>Ma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y   </a:t>
            </a:r>
            <a:r>
              <a:rPr sz="800" spc="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843B0B"/>
                </a:solidFill>
                <a:latin typeface="Calibri"/>
                <a:cs typeface="Calibri"/>
              </a:rPr>
              <a:t>Ju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n    </a:t>
            </a:r>
            <a:r>
              <a:rPr sz="800" spc="7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843B0B"/>
                </a:solidFill>
                <a:latin typeface="Calibri"/>
                <a:cs typeface="Calibri"/>
              </a:rPr>
              <a:t>Ju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l	A</a:t>
            </a:r>
            <a:r>
              <a:rPr sz="800" spc="5" dirty="0">
                <a:solidFill>
                  <a:srgbClr val="843B0B"/>
                </a:solidFill>
                <a:latin typeface="Calibri"/>
                <a:cs typeface="Calibri"/>
              </a:rPr>
              <a:t>g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o   </a:t>
            </a:r>
            <a:r>
              <a:rPr sz="800" spc="70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S</a:t>
            </a:r>
            <a:r>
              <a:rPr sz="800" spc="-5" dirty="0">
                <a:solidFill>
                  <a:srgbClr val="843B0B"/>
                </a:solidFill>
                <a:latin typeface="Calibri"/>
                <a:cs typeface="Calibri"/>
              </a:rPr>
              <a:t>e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p   </a:t>
            </a:r>
            <a:r>
              <a:rPr sz="800" spc="7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843B0B"/>
                </a:solidFill>
                <a:latin typeface="Calibri"/>
                <a:cs typeface="Calibri"/>
              </a:rPr>
              <a:t>Oc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t    </a:t>
            </a:r>
            <a:r>
              <a:rPr sz="800" spc="5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843B0B"/>
                </a:solidFill>
                <a:latin typeface="Calibri"/>
                <a:cs typeface="Calibri"/>
              </a:rPr>
              <a:t>No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v    </a:t>
            </a:r>
            <a:r>
              <a:rPr sz="800" spc="-90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sz="800" spc="-5" dirty="0">
                <a:solidFill>
                  <a:srgbClr val="843B0B"/>
                </a:solidFill>
                <a:latin typeface="Calibri"/>
                <a:cs typeface="Calibri"/>
              </a:rPr>
              <a:t>Di</a:t>
            </a:r>
            <a:r>
              <a:rPr sz="800" dirty="0">
                <a:solidFill>
                  <a:srgbClr val="843B0B"/>
                </a:solidFill>
                <a:latin typeface="Calibri"/>
                <a:cs typeface="Calibri"/>
              </a:rPr>
              <a:t>c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316982" y="2636329"/>
            <a:ext cx="3170555" cy="2071370"/>
            <a:chOff x="5316982" y="2636329"/>
            <a:chExt cx="3170555" cy="2071370"/>
          </a:xfrm>
        </p:grpSpPr>
        <p:sp>
          <p:nvSpPr>
            <p:cNvPr id="45" name="object 45"/>
            <p:cNvSpPr/>
            <p:nvPr/>
          </p:nvSpPr>
          <p:spPr>
            <a:xfrm>
              <a:off x="6281928" y="4442460"/>
              <a:ext cx="243840" cy="256540"/>
            </a:xfrm>
            <a:custGeom>
              <a:avLst/>
              <a:gdLst/>
              <a:ahLst/>
              <a:cxnLst/>
              <a:rect l="l" t="t" r="r" b="b"/>
              <a:pathLst>
                <a:path w="243840" h="256539">
                  <a:moveTo>
                    <a:pt x="121920" y="0"/>
                  </a:moveTo>
                  <a:lnTo>
                    <a:pt x="74462" y="10060"/>
                  </a:lnTo>
                  <a:lnTo>
                    <a:pt x="35709" y="37495"/>
                  </a:lnTo>
                  <a:lnTo>
                    <a:pt x="9580" y="78186"/>
                  </a:lnTo>
                  <a:lnTo>
                    <a:pt x="0" y="128016"/>
                  </a:lnTo>
                  <a:lnTo>
                    <a:pt x="9580" y="177845"/>
                  </a:lnTo>
                  <a:lnTo>
                    <a:pt x="35709" y="218536"/>
                  </a:lnTo>
                  <a:lnTo>
                    <a:pt x="74462" y="245971"/>
                  </a:lnTo>
                  <a:lnTo>
                    <a:pt x="121920" y="256032"/>
                  </a:lnTo>
                  <a:lnTo>
                    <a:pt x="169377" y="245971"/>
                  </a:lnTo>
                  <a:lnTo>
                    <a:pt x="208130" y="218536"/>
                  </a:lnTo>
                  <a:lnTo>
                    <a:pt x="234259" y="177845"/>
                  </a:lnTo>
                  <a:lnTo>
                    <a:pt x="243840" y="128016"/>
                  </a:lnTo>
                  <a:lnTo>
                    <a:pt x="234259" y="78186"/>
                  </a:lnTo>
                  <a:lnTo>
                    <a:pt x="208130" y="37495"/>
                  </a:lnTo>
                  <a:lnTo>
                    <a:pt x="169377" y="1006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798564" y="4450080"/>
              <a:ext cx="243840" cy="256540"/>
            </a:xfrm>
            <a:custGeom>
              <a:avLst/>
              <a:gdLst/>
              <a:ahLst/>
              <a:cxnLst/>
              <a:rect l="l" t="t" r="r" b="b"/>
              <a:pathLst>
                <a:path w="243840" h="256539">
                  <a:moveTo>
                    <a:pt x="121920" y="0"/>
                  </a:moveTo>
                  <a:lnTo>
                    <a:pt x="74462" y="10060"/>
                  </a:lnTo>
                  <a:lnTo>
                    <a:pt x="35709" y="37495"/>
                  </a:lnTo>
                  <a:lnTo>
                    <a:pt x="9580" y="78186"/>
                  </a:lnTo>
                  <a:lnTo>
                    <a:pt x="0" y="128016"/>
                  </a:lnTo>
                  <a:lnTo>
                    <a:pt x="9580" y="177845"/>
                  </a:lnTo>
                  <a:lnTo>
                    <a:pt x="35709" y="218536"/>
                  </a:lnTo>
                  <a:lnTo>
                    <a:pt x="74462" y="245971"/>
                  </a:lnTo>
                  <a:lnTo>
                    <a:pt x="121920" y="256032"/>
                  </a:lnTo>
                  <a:lnTo>
                    <a:pt x="169377" y="245971"/>
                  </a:lnTo>
                  <a:lnTo>
                    <a:pt x="208130" y="218536"/>
                  </a:lnTo>
                  <a:lnTo>
                    <a:pt x="234259" y="177845"/>
                  </a:lnTo>
                  <a:lnTo>
                    <a:pt x="243840" y="128016"/>
                  </a:lnTo>
                  <a:lnTo>
                    <a:pt x="234259" y="78186"/>
                  </a:lnTo>
                  <a:lnTo>
                    <a:pt x="208130" y="37495"/>
                  </a:lnTo>
                  <a:lnTo>
                    <a:pt x="169377" y="1006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855448" y="4452683"/>
              <a:ext cx="195580" cy="255270"/>
            </a:xfrm>
            <a:custGeom>
              <a:avLst/>
              <a:gdLst/>
              <a:ahLst/>
              <a:cxnLst/>
              <a:rect l="l" t="t" r="r" b="b"/>
              <a:pathLst>
                <a:path w="195579" h="255270">
                  <a:moveTo>
                    <a:pt x="53213" y="0"/>
                  </a:moveTo>
                  <a:lnTo>
                    <a:pt x="69608" y="126936"/>
                  </a:lnTo>
                  <a:lnTo>
                    <a:pt x="0" y="233832"/>
                  </a:lnTo>
                  <a:lnTo>
                    <a:pt x="19903" y="244655"/>
                  </a:lnTo>
                  <a:lnTo>
                    <a:pt x="41221" y="251687"/>
                  </a:lnTo>
                  <a:lnTo>
                    <a:pt x="63429" y="254801"/>
                  </a:lnTo>
                  <a:lnTo>
                    <a:pt x="86004" y="253872"/>
                  </a:lnTo>
                  <a:lnTo>
                    <a:pt x="133535" y="237437"/>
                  </a:lnTo>
                  <a:lnTo>
                    <a:pt x="169889" y="204962"/>
                  </a:lnTo>
                  <a:lnTo>
                    <a:pt x="191558" y="161061"/>
                  </a:lnTo>
                  <a:lnTo>
                    <a:pt x="195033" y="110350"/>
                  </a:lnTo>
                  <a:lnTo>
                    <a:pt x="178794" y="62238"/>
                  </a:lnTo>
                  <a:lnTo>
                    <a:pt x="146702" y="25442"/>
                  </a:lnTo>
                  <a:lnTo>
                    <a:pt x="103320" y="3513"/>
                  </a:lnTo>
                  <a:lnTo>
                    <a:pt x="53213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647688" y="2641092"/>
              <a:ext cx="1830705" cy="1015365"/>
            </a:xfrm>
            <a:custGeom>
              <a:avLst/>
              <a:gdLst/>
              <a:ahLst/>
              <a:cxnLst/>
              <a:rect l="l" t="t" r="r" b="b"/>
              <a:pathLst>
                <a:path w="1830704" h="1015364">
                  <a:moveTo>
                    <a:pt x="0" y="1014984"/>
                  </a:moveTo>
                  <a:lnTo>
                    <a:pt x="543979" y="639140"/>
                  </a:lnTo>
                  <a:lnTo>
                    <a:pt x="589749" y="613161"/>
                  </a:lnTo>
                  <a:lnTo>
                    <a:pt x="635628" y="588525"/>
                  </a:lnTo>
                  <a:lnTo>
                    <a:pt x="681602" y="565041"/>
                  </a:lnTo>
                  <a:lnTo>
                    <a:pt x="727653" y="542516"/>
                  </a:lnTo>
                  <a:lnTo>
                    <a:pt x="773766" y="520759"/>
                  </a:lnTo>
                  <a:lnTo>
                    <a:pt x="819926" y="499578"/>
                  </a:lnTo>
                  <a:lnTo>
                    <a:pt x="866117" y="478780"/>
                  </a:lnTo>
                  <a:lnTo>
                    <a:pt x="912323" y="458175"/>
                  </a:lnTo>
                  <a:lnTo>
                    <a:pt x="958529" y="437570"/>
                  </a:lnTo>
                  <a:lnTo>
                    <a:pt x="1004718" y="416773"/>
                  </a:lnTo>
                  <a:lnTo>
                    <a:pt x="1050877" y="395593"/>
                  </a:lnTo>
                  <a:lnTo>
                    <a:pt x="1096987" y="373837"/>
                  </a:lnTo>
                  <a:lnTo>
                    <a:pt x="1830324" y="0"/>
                  </a:lnTo>
                </a:path>
              </a:pathLst>
            </a:custGeom>
            <a:ln w="9525">
              <a:solidFill>
                <a:srgbClr val="FF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323332" y="3541776"/>
              <a:ext cx="1671955" cy="672465"/>
            </a:xfrm>
            <a:custGeom>
              <a:avLst/>
              <a:gdLst/>
              <a:ahLst/>
              <a:cxnLst/>
              <a:rect l="l" t="t" r="r" b="b"/>
              <a:pathLst>
                <a:path w="1671954" h="672464">
                  <a:moveTo>
                    <a:pt x="0" y="672084"/>
                  </a:moveTo>
                  <a:lnTo>
                    <a:pt x="774065" y="462076"/>
                  </a:lnTo>
                  <a:lnTo>
                    <a:pt x="823876" y="439543"/>
                  </a:lnTo>
                  <a:lnTo>
                    <a:pt x="871380" y="415496"/>
                  </a:lnTo>
                  <a:lnTo>
                    <a:pt x="916878" y="390133"/>
                  </a:lnTo>
                  <a:lnTo>
                    <a:pt x="960671" y="363651"/>
                  </a:lnTo>
                  <a:lnTo>
                    <a:pt x="1003059" y="336249"/>
                  </a:lnTo>
                  <a:lnTo>
                    <a:pt x="1044343" y="308122"/>
                  </a:lnTo>
                  <a:lnTo>
                    <a:pt x="1084825" y="279469"/>
                  </a:lnTo>
                  <a:lnTo>
                    <a:pt x="1124806" y="250486"/>
                  </a:lnTo>
                  <a:lnTo>
                    <a:pt x="1164586" y="221372"/>
                  </a:lnTo>
                  <a:lnTo>
                    <a:pt x="1204467" y="192323"/>
                  </a:lnTo>
                  <a:lnTo>
                    <a:pt x="1244749" y="163537"/>
                  </a:lnTo>
                  <a:lnTo>
                    <a:pt x="1285733" y="135211"/>
                  </a:lnTo>
                  <a:lnTo>
                    <a:pt x="1327721" y="107543"/>
                  </a:lnTo>
                  <a:lnTo>
                    <a:pt x="1671827" y="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319772" y="4442460"/>
              <a:ext cx="916305" cy="264160"/>
            </a:xfrm>
            <a:custGeom>
              <a:avLst/>
              <a:gdLst/>
              <a:ahLst/>
              <a:cxnLst/>
              <a:rect l="l" t="t" r="r" b="b"/>
              <a:pathLst>
                <a:path w="916304" h="264160">
                  <a:moveTo>
                    <a:pt x="242316" y="135636"/>
                  </a:moveTo>
                  <a:lnTo>
                    <a:pt x="232791" y="85813"/>
                  </a:lnTo>
                  <a:lnTo>
                    <a:pt x="206819" y="45123"/>
                  </a:lnTo>
                  <a:lnTo>
                    <a:pt x="168313" y="17691"/>
                  </a:lnTo>
                  <a:lnTo>
                    <a:pt x="121158" y="7620"/>
                  </a:lnTo>
                  <a:lnTo>
                    <a:pt x="73990" y="17691"/>
                  </a:lnTo>
                  <a:lnTo>
                    <a:pt x="35483" y="45123"/>
                  </a:lnTo>
                  <a:lnTo>
                    <a:pt x="9512" y="85813"/>
                  </a:lnTo>
                  <a:lnTo>
                    <a:pt x="0" y="135636"/>
                  </a:lnTo>
                  <a:lnTo>
                    <a:pt x="9512" y="185470"/>
                  </a:lnTo>
                  <a:lnTo>
                    <a:pt x="35483" y="226161"/>
                  </a:lnTo>
                  <a:lnTo>
                    <a:pt x="73990" y="253593"/>
                  </a:lnTo>
                  <a:lnTo>
                    <a:pt x="121158" y="263652"/>
                  </a:lnTo>
                  <a:lnTo>
                    <a:pt x="168313" y="253593"/>
                  </a:lnTo>
                  <a:lnTo>
                    <a:pt x="206819" y="226161"/>
                  </a:lnTo>
                  <a:lnTo>
                    <a:pt x="232791" y="185470"/>
                  </a:lnTo>
                  <a:lnTo>
                    <a:pt x="242316" y="135636"/>
                  </a:lnTo>
                  <a:close/>
                </a:path>
                <a:path w="916304" h="264160">
                  <a:moveTo>
                    <a:pt x="915924" y="128016"/>
                  </a:moveTo>
                  <a:lnTo>
                    <a:pt x="906335" y="78193"/>
                  </a:lnTo>
                  <a:lnTo>
                    <a:pt x="880211" y="37503"/>
                  </a:lnTo>
                  <a:lnTo>
                    <a:pt x="841451" y="10071"/>
                  </a:lnTo>
                  <a:lnTo>
                    <a:pt x="794004" y="0"/>
                  </a:lnTo>
                  <a:lnTo>
                    <a:pt x="746544" y="10071"/>
                  </a:lnTo>
                  <a:lnTo>
                    <a:pt x="707783" y="37503"/>
                  </a:lnTo>
                  <a:lnTo>
                    <a:pt x="681659" y="78193"/>
                  </a:lnTo>
                  <a:lnTo>
                    <a:pt x="672084" y="128016"/>
                  </a:lnTo>
                  <a:lnTo>
                    <a:pt x="681659" y="177850"/>
                  </a:lnTo>
                  <a:lnTo>
                    <a:pt x="707783" y="218541"/>
                  </a:lnTo>
                  <a:lnTo>
                    <a:pt x="746544" y="245973"/>
                  </a:lnTo>
                  <a:lnTo>
                    <a:pt x="794004" y="256032"/>
                  </a:lnTo>
                  <a:lnTo>
                    <a:pt x="841451" y="245973"/>
                  </a:lnTo>
                  <a:lnTo>
                    <a:pt x="880211" y="218541"/>
                  </a:lnTo>
                  <a:lnTo>
                    <a:pt x="906335" y="177850"/>
                  </a:lnTo>
                  <a:lnTo>
                    <a:pt x="915924" y="128016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984493" y="3541776"/>
              <a:ext cx="1499870" cy="0"/>
            </a:xfrm>
            <a:custGeom>
              <a:avLst/>
              <a:gdLst/>
              <a:ahLst/>
              <a:cxnLst/>
              <a:rect l="l" t="t" r="r" b="b"/>
              <a:pathLst>
                <a:path w="1499870">
                  <a:moveTo>
                    <a:pt x="1499336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995160" y="3541776"/>
              <a:ext cx="0" cy="693420"/>
            </a:xfrm>
            <a:custGeom>
              <a:avLst/>
              <a:gdLst/>
              <a:ahLst/>
              <a:cxnLst/>
              <a:rect l="l" t="t" r="r" b="b"/>
              <a:pathLst>
                <a:path h="693420">
                  <a:moveTo>
                    <a:pt x="0" y="0"/>
                  </a:moveTo>
                  <a:lnTo>
                    <a:pt x="0" y="693420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8512230" y="3373031"/>
            <a:ext cx="125095" cy="22352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75"/>
              </a:spcBef>
            </a:pPr>
            <a:r>
              <a:rPr sz="500" b="1" spc="-5" dirty="0">
                <a:solidFill>
                  <a:srgbClr val="572807"/>
                </a:solidFill>
                <a:latin typeface="Calibri"/>
                <a:cs typeface="Calibri"/>
              </a:rPr>
              <a:t>50%</a:t>
            </a:r>
            <a:endParaRPr sz="500">
              <a:latin typeface="Calibri"/>
              <a:cs typeface="Calibri"/>
            </a:endParaRPr>
          </a:p>
          <a:p>
            <a:pPr marL="1905">
              <a:lnSpc>
                <a:spcPct val="100000"/>
              </a:lnSpc>
              <a:spcBef>
                <a:spcPts val="180"/>
              </a:spcBef>
            </a:pPr>
            <a:r>
              <a:rPr sz="500" b="1" spc="-5" dirty="0">
                <a:solidFill>
                  <a:srgbClr val="C00000"/>
                </a:solidFill>
                <a:latin typeface="Calibri"/>
                <a:cs typeface="Calibri"/>
              </a:rPr>
              <a:t>45%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320284" y="4216909"/>
            <a:ext cx="3276600" cy="6350"/>
          </a:xfrm>
          <a:custGeom>
            <a:avLst/>
            <a:gdLst/>
            <a:ahLst/>
            <a:cxnLst/>
            <a:rect l="l" t="t" r="r" b="b"/>
            <a:pathLst>
              <a:path w="3276600" h="6350">
                <a:moveTo>
                  <a:pt x="0" y="5727"/>
                </a:moveTo>
                <a:lnTo>
                  <a:pt x="3276574" y="0"/>
                </a:lnTo>
              </a:path>
            </a:pathLst>
          </a:custGeom>
          <a:ln w="634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6131316" y="3984668"/>
            <a:ext cx="123189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b="1" spc="-5" dirty="0">
                <a:solidFill>
                  <a:srgbClr val="572807"/>
                </a:solidFill>
                <a:latin typeface="Calibri"/>
                <a:cs typeface="Calibri"/>
              </a:rPr>
              <a:t>23%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673528" y="3626415"/>
            <a:ext cx="123189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b="1" spc="-5" dirty="0">
                <a:solidFill>
                  <a:srgbClr val="572807"/>
                </a:solidFill>
                <a:latin typeface="Calibri"/>
                <a:cs typeface="Calibri"/>
              </a:rPr>
              <a:t>45%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156123" y="4573964"/>
            <a:ext cx="4400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980" marR="5080" indent="-94615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% </a:t>
            </a:r>
            <a:r>
              <a:rPr sz="700" spc="-10" dirty="0">
                <a:solidFill>
                  <a:srgbClr val="572807"/>
                </a:solidFill>
                <a:latin typeface="Calibri"/>
                <a:cs typeface="Calibri"/>
              </a:rPr>
              <a:t>E</a:t>
            </a: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je</a:t>
            </a:r>
            <a:r>
              <a:rPr sz="700" dirty="0">
                <a:solidFill>
                  <a:srgbClr val="572807"/>
                </a:solidFill>
                <a:latin typeface="Calibri"/>
                <a:cs typeface="Calibri"/>
              </a:rPr>
              <a:t>c</a:t>
            </a:r>
            <a:r>
              <a:rPr sz="700" spc="-15" dirty="0">
                <a:solidFill>
                  <a:srgbClr val="572807"/>
                </a:solidFill>
                <a:latin typeface="Calibri"/>
                <a:cs typeface="Calibri"/>
              </a:rPr>
              <a:t>u</a:t>
            </a:r>
            <a:r>
              <a:rPr sz="700" dirty="0">
                <a:solidFill>
                  <a:srgbClr val="572807"/>
                </a:solidFill>
                <a:latin typeface="Calibri"/>
                <a:cs typeface="Calibri"/>
              </a:rPr>
              <a:t>c</a:t>
            </a:r>
            <a:r>
              <a:rPr sz="700" spc="-10" dirty="0">
                <a:solidFill>
                  <a:srgbClr val="572807"/>
                </a:solidFill>
                <a:latin typeface="Calibri"/>
                <a:cs typeface="Calibri"/>
              </a:rPr>
              <a:t>i</a:t>
            </a:r>
            <a:r>
              <a:rPr sz="700" dirty="0">
                <a:solidFill>
                  <a:srgbClr val="572807"/>
                </a:solidFill>
                <a:latin typeface="Calibri"/>
                <a:cs typeface="Calibri"/>
              </a:rPr>
              <a:t>ó</a:t>
            </a: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n  </a:t>
            </a:r>
            <a:r>
              <a:rPr sz="700" spc="-10" dirty="0">
                <a:solidFill>
                  <a:srgbClr val="572807"/>
                </a:solidFill>
                <a:latin typeface="Calibri"/>
                <a:cs typeface="Calibri"/>
              </a:rPr>
              <a:t>etapas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711133" y="4719687"/>
            <a:ext cx="268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72807"/>
                </a:solidFill>
                <a:latin typeface="Calibri"/>
                <a:cs typeface="Calibri"/>
              </a:rPr>
              <a:t>100%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279776" y="4704142"/>
            <a:ext cx="2686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72807"/>
                </a:solidFill>
                <a:latin typeface="Calibri"/>
                <a:cs typeface="Calibri"/>
              </a:rPr>
              <a:t>100%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823158" y="4711228"/>
            <a:ext cx="210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72807"/>
                </a:solidFill>
                <a:latin typeface="Calibri"/>
                <a:cs typeface="Calibri"/>
              </a:rPr>
              <a:t>65%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392486" y="4704142"/>
            <a:ext cx="1524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72807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010393" y="4685054"/>
            <a:ext cx="1524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72807"/>
                </a:solidFill>
                <a:latin typeface="Calibri"/>
                <a:cs typeface="Calibri"/>
              </a:rPr>
              <a:t>0%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952135" y="2943401"/>
            <a:ext cx="4902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indent="3175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% Ejecución </a:t>
            </a:r>
            <a:r>
              <a:rPr sz="700" dirty="0">
                <a:solidFill>
                  <a:srgbClr val="572807"/>
                </a:solidFill>
                <a:latin typeface="Calibri"/>
                <a:cs typeface="Calibri"/>
              </a:rPr>
              <a:t> </a:t>
            </a:r>
            <a:r>
              <a:rPr sz="700" spc="-15" dirty="0">
                <a:solidFill>
                  <a:srgbClr val="572807"/>
                </a:solidFill>
                <a:latin typeface="Calibri"/>
                <a:cs typeface="Calibri"/>
              </a:rPr>
              <a:t>p</a:t>
            </a:r>
            <a:r>
              <a:rPr sz="700" spc="-10" dirty="0">
                <a:solidFill>
                  <a:srgbClr val="572807"/>
                </a:solidFill>
                <a:latin typeface="Calibri"/>
                <a:cs typeface="Calibri"/>
              </a:rPr>
              <a:t>r</a:t>
            </a: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es</a:t>
            </a:r>
            <a:r>
              <a:rPr sz="700" spc="-15" dirty="0">
                <a:solidFill>
                  <a:srgbClr val="572807"/>
                </a:solidFill>
                <a:latin typeface="Calibri"/>
                <a:cs typeface="Calibri"/>
              </a:rPr>
              <a:t>upu</a:t>
            </a: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es</a:t>
            </a:r>
            <a:r>
              <a:rPr sz="700" spc="-15" dirty="0">
                <a:solidFill>
                  <a:srgbClr val="572807"/>
                </a:solidFill>
                <a:latin typeface="Calibri"/>
                <a:cs typeface="Calibri"/>
              </a:rPr>
              <a:t>t</a:t>
            </a: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ad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173115" y="3156779"/>
            <a:ext cx="4699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011998" y="4101160"/>
            <a:ext cx="2863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572807"/>
                </a:solidFill>
                <a:latin typeface="Calibri"/>
                <a:cs typeface="Calibri"/>
              </a:rPr>
              <a:t>J</a:t>
            </a:r>
            <a:r>
              <a:rPr sz="700" spc="-15" dirty="0">
                <a:solidFill>
                  <a:srgbClr val="572807"/>
                </a:solidFill>
                <a:latin typeface="Calibri"/>
                <a:cs typeface="Calibri"/>
              </a:rPr>
              <a:t>u</a:t>
            </a:r>
            <a:r>
              <a:rPr sz="700" spc="-10" dirty="0">
                <a:solidFill>
                  <a:srgbClr val="572807"/>
                </a:solidFill>
                <a:latin typeface="Calibri"/>
                <a:cs typeface="Calibri"/>
              </a:rPr>
              <a:t>li</a:t>
            </a: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o</a:t>
            </a:r>
            <a:r>
              <a:rPr sz="700" spc="25" dirty="0">
                <a:solidFill>
                  <a:srgbClr val="572807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2807"/>
                </a:solidFill>
                <a:latin typeface="Calibri"/>
                <a:cs typeface="Calibri"/>
              </a:rPr>
              <a:t>1</a:t>
            </a: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6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137469" y="3247711"/>
            <a:ext cx="344805" cy="254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195" indent="-36830">
              <a:lnSpc>
                <a:spcPct val="100000"/>
              </a:lnSpc>
              <a:spcBef>
                <a:spcPts val="105"/>
              </a:spcBef>
              <a:buChar char="•"/>
              <a:tabLst>
                <a:tab pos="36830" algn="l"/>
              </a:tabLst>
            </a:pP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Programa</a:t>
            </a:r>
            <a:endParaRPr sz="500">
              <a:latin typeface="Arial MT"/>
              <a:cs typeface="Arial MT"/>
            </a:endParaRPr>
          </a:p>
          <a:p>
            <a:pPr marL="36195" indent="-36830">
              <a:lnSpc>
                <a:spcPct val="100000"/>
              </a:lnSpc>
              <a:buChar char="•"/>
              <a:tabLst>
                <a:tab pos="36830" algn="l"/>
              </a:tabLst>
            </a:pP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Funciones</a:t>
            </a:r>
            <a:endParaRPr sz="500">
              <a:latin typeface="Arial MT"/>
              <a:cs typeface="Arial MT"/>
            </a:endParaRPr>
          </a:p>
          <a:p>
            <a:pPr marL="36195" indent="-36830">
              <a:lnSpc>
                <a:spcPct val="100000"/>
              </a:lnSpc>
              <a:buChar char="•"/>
              <a:tabLst>
                <a:tab pos="36830" algn="l"/>
              </a:tabLst>
            </a:pP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M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a</a:t>
            </a: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t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e</a:t>
            </a: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r</a:t>
            </a:r>
            <a:r>
              <a:rPr sz="500" spc="5" dirty="0">
                <a:solidFill>
                  <a:srgbClr val="843B0B"/>
                </a:solidFill>
                <a:latin typeface="Arial MT"/>
                <a:cs typeface="Arial MT"/>
              </a:rPr>
              <a:t>i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a</a:t>
            </a:r>
            <a:r>
              <a:rPr sz="500" spc="5" dirty="0">
                <a:solidFill>
                  <a:srgbClr val="843B0B"/>
                </a:solidFill>
                <a:latin typeface="Arial MT"/>
                <a:cs typeface="Arial MT"/>
              </a:rPr>
              <a:t>l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es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365750" y="3479513"/>
            <a:ext cx="1297940" cy="17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195" indent="-36830">
              <a:lnSpc>
                <a:spcPct val="100000"/>
              </a:lnSpc>
              <a:spcBef>
                <a:spcPts val="105"/>
              </a:spcBef>
              <a:buChar char="•"/>
              <a:tabLst>
                <a:tab pos="36830" algn="l"/>
              </a:tabLst>
            </a:pP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Estimación</a:t>
            </a:r>
            <a:r>
              <a:rPr sz="500" spc="-4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necesidades</a:t>
            </a:r>
            <a:r>
              <a:rPr sz="500" spc="27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50" baseline="5555" dirty="0">
                <a:solidFill>
                  <a:srgbClr val="843B0B"/>
                </a:solidFill>
                <a:latin typeface="Arial MT"/>
                <a:cs typeface="Arial MT"/>
              </a:rPr>
              <a:t>•</a:t>
            </a:r>
            <a:r>
              <a:rPr sz="750" spc="-44" baseline="5555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50" spc="-7" baseline="5555" dirty="0">
                <a:solidFill>
                  <a:srgbClr val="843B0B"/>
                </a:solidFill>
                <a:latin typeface="Arial MT"/>
                <a:cs typeface="Arial MT"/>
              </a:rPr>
              <a:t>Especificaciones</a:t>
            </a:r>
            <a:endParaRPr sz="750" baseline="5555">
              <a:latin typeface="Arial MT"/>
              <a:cs typeface="Arial MT"/>
            </a:endParaRPr>
          </a:p>
          <a:p>
            <a:pPr marL="36195" indent="-36830">
              <a:lnSpc>
                <a:spcPct val="100000"/>
              </a:lnSpc>
              <a:buChar char="•"/>
              <a:tabLst>
                <a:tab pos="36830" algn="l"/>
              </a:tabLst>
            </a:pP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Con</a:t>
            </a:r>
            <a:r>
              <a:rPr sz="500" spc="15" dirty="0">
                <a:solidFill>
                  <a:srgbClr val="843B0B"/>
                </a:solidFill>
                <a:latin typeface="Arial MT"/>
                <a:cs typeface="Arial MT"/>
              </a:rPr>
              <a:t>f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o</a:t>
            </a: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rm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ació</a:t>
            </a: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n</a:t>
            </a:r>
            <a:r>
              <a:rPr sz="500" spc="-4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equ</a:t>
            </a:r>
            <a:r>
              <a:rPr sz="500" spc="5" dirty="0">
                <a:solidFill>
                  <a:srgbClr val="843B0B"/>
                </a:solidFill>
                <a:latin typeface="Arial MT"/>
                <a:cs typeface="Arial MT"/>
              </a:rPr>
              <a:t>i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pos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663908" y="3052649"/>
            <a:ext cx="582930" cy="254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195" indent="-36830">
              <a:lnSpc>
                <a:spcPct val="100000"/>
              </a:lnSpc>
              <a:spcBef>
                <a:spcPts val="105"/>
              </a:spcBef>
              <a:buChar char="•"/>
              <a:tabLst>
                <a:tab pos="36830" algn="l"/>
              </a:tabLst>
            </a:pP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Pruebas</a:t>
            </a:r>
            <a:r>
              <a:rPr sz="500" spc="-3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prototipos</a:t>
            </a:r>
            <a:endParaRPr sz="500">
              <a:latin typeface="Arial MT"/>
              <a:cs typeface="Arial MT"/>
            </a:endParaRPr>
          </a:p>
          <a:p>
            <a:pPr marL="36195" indent="-36830">
              <a:lnSpc>
                <a:spcPct val="100000"/>
              </a:lnSpc>
              <a:buChar char="•"/>
              <a:tabLst>
                <a:tab pos="36830" algn="l"/>
              </a:tabLst>
            </a:pP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Ajustes</a:t>
            </a:r>
            <a:endParaRPr sz="500">
              <a:latin typeface="Arial MT"/>
              <a:cs typeface="Arial MT"/>
            </a:endParaRPr>
          </a:p>
          <a:p>
            <a:pPr marL="36195" indent="-36830">
              <a:lnSpc>
                <a:spcPct val="100000"/>
              </a:lnSpc>
              <a:buChar char="•"/>
              <a:tabLst>
                <a:tab pos="36830" algn="l"/>
              </a:tabLst>
            </a:pP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Piloto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219213" y="2836878"/>
            <a:ext cx="277495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195" indent="-36830">
              <a:lnSpc>
                <a:spcPct val="100000"/>
              </a:lnSpc>
              <a:spcBef>
                <a:spcPts val="105"/>
              </a:spcBef>
              <a:buChar char="•"/>
              <a:tabLst>
                <a:tab pos="36830" algn="l"/>
              </a:tabLst>
            </a:pP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M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on</a:t>
            </a: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t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a</a:t>
            </a:r>
            <a:r>
              <a:rPr sz="500" spc="5" dirty="0">
                <a:solidFill>
                  <a:srgbClr val="843B0B"/>
                </a:solidFill>
                <a:latin typeface="Arial MT"/>
                <a:cs typeface="Arial MT"/>
              </a:rPr>
              <a:t>j</a:t>
            </a: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e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663332" y="2873062"/>
            <a:ext cx="91566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843B0B"/>
                </a:solidFill>
                <a:latin typeface="Arial"/>
                <a:cs typeface="Arial"/>
              </a:rPr>
              <a:t>C</a:t>
            </a:r>
            <a:r>
              <a:rPr sz="600" b="1" spc="5" dirty="0">
                <a:solidFill>
                  <a:srgbClr val="843B0B"/>
                </a:solidFill>
                <a:latin typeface="Arial"/>
                <a:cs typeface="Arial"/>
              </a:rPr>
              <a:t>o</a:t>
            </a:r>
            <a:r>
              <a:rPr sz="600" b="1" spc="-10" dirty="0">
                <a:solidFill>
                  <a:srgbClr val="843B0B"/>
                </a:solidFill>
                <a:latin typeface="Arial"/>
                <a:cs typeface="Arial"/>
              </a:rPr>
              <a:t>n</a:t>
            </a:r>
            <a:r>
              <a:rPr sz="600" b="1" dirty="0">
                <a:solidFill>
                  <a:srgbClr val="843B0B"/>
                </a:solidFill>
                <a:latin typeface="Arial"/>
                <a:cs typeface="Arial"/>
              </a:rPr>
              <a:t>st</a:t>
            </a:r>
            <a:r>
              <a:rPr sz="600" b="1" spc="-10" dirty="0">
                <a:solidFill>
                  <a:srgbClr val="843B0B"/>
                </a:solidFill>
                <a:latin typeface="Arial"/>
                <a:cs typeface="Arial"/>
              </a:rPr>
              <a:t>ru</a:t>
            </a:r>
            <a:r>
              <a:rPr sz="600" b="1" dirty="0">
                <a:solidFill>
                  <a:srgbClr val="843B0B"/>
                </a:solidFill>
                <a:latin typeface="Arial"/>
                <a:cs typeface="Arial"/>
              </a:rPr>
              <a:t>cci</a:t>
            </a:r>
            <a:r>
              <a:rPr sz="600" b="1" spc="5" dirty="0">
                <a:solidFill>
                  <a:srgbClr val="843B0B"/>
                </a:solidFill>
                <a:latin typeface="Arial"/>
                <a:cs typeface="Arial"/>
              </a:rPr>
              <a:t>ó</a:t>
            </a:r>
            <a:r>
              <a:rPr sz="600" b="1" dirty="0">
                <a:solidFill>
                  <a:srgbClr val="843B0B"/>
                </a:solidFill>
                <a:latin typeface="Arial"/>
                <a:cs typeface="Arial"/>
              </a:rPr>
              <a:t>n </a:t>
            </a:r>
            <a:r>
              <a:rPr sz="600" b="1" spc="-30" dirty="0">
                <a:solidFill>
                  <a:srgbClr val="843B0B"/>
                </a:solidFill>
                <a:latin typeface="Arial"/>
                <a:cs typeface="Arial"/>
              </a:rPr>
              <a:t> </a:t>
            </a:r>
            <a:r>
              <a:rPr sz="750" baseline="-22222" dirty="0">
                <a:solidFill>
                  <a:srgbClr val="843B0B"/>
                </a:solidFill>
                <a:latin typeface="Arial MT"/>
                <a:cs typeface="Arial MT"/>
              </a:rPr>
              <a:t>•</a:t>
            </a:r>
            <a:r>
              <a:rPr sz="750" spc="-44" baseline="-22222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750" spc="-7" baseline="-22222" dirty="0">
                <a:solidFill>
                  <a:srgbClr val="843B0B"/>
                </a:solidFill>
                <a:latin typeface="Arial MT"/>
                <a:cs typeface="Arial MT"/>
              </a:rPr>
              <a:t>Pue</a:t>
            </a:r>
            <a:r>
              <a:rPr sz="750" spc="-22" baseline="-22222" dirty="0">
                <a:solidFill>
                  <a:srgbClr val="843B0B"/>
                </a:solidFill>
                <a:latin typeface="Arial MT"/>
                <a:cs typeface="Arial MT"/>
              </a:rPr>
              <a:t>s</a:t>
            </a:r>
            <a:r>
              <a:rPr sz="750" baseline="-22222" dirty="0">
                <a:solidFill>
                  <a:srgbClr val="843B0B"/>
                </a:solidFill>
                <a:latin typeface="Arial MT"/>
                <a:cs typeface="Arial MT"/>
              </a:rPr>
              <a:t>ta </a:t>
            </a:r>
            <a:r>
              <a:rPr sz="750" spc="-7" baseline="-22222" dirty="0">
                <a:solidFill>
                  <a:srgbClr val="843B0B"/>
                </a:solidFill>
                <a:latin typeface="Arial MT"/>
                <a:cs typeface="Arial MT"/>
              </a:rPr>
              <a:t>en</a:t>
            </a:r>
            <a:endParaRPr sz="750" baseline="-22222">
              <a:latin typeface="Arial MT"/>
              <a:cs typeface="Arial M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254253" y="2913048"/>
            <a:ext cx="5359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funcionamiento</a:t>
            </a:r>
            <a:r>
              <a:rPr sz="500" spc="50" dirty="0">
                <a:solidFill>
                  <a:srgbClr val="843B0B"/>
                </a:solidFill>
                <a:latin typeface="Arial MT"/>
                <a:cs typeface="Arial MT"/>
              </a:rPr>
              <a:t> </a:t>
            </a:r>
            <a:r>
              <a:rPr sz="1650" baseline="252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endParaRPr sz="1650" baseline="2525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788964" y="2635115"/>
            <a:ext cx="889000" cy="178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195" indent="-36830">
              <a:lnSpc>
                <a:spcPct val="100000"/>
              </a:lnSpc>
              <a:spcBef>
                <a:spcPts val="105"/>
              </a:spcBef>
              <a:buChar char="•"/>
              <a:tabLst>
                <a:tab pos="36830" algn="l"/>
                <a:tab pos="746125" algn="l"/>
              </a:tabLst>
            </a:pP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E</a:t>
            </a:r>
            <a:r>
              <a:rPr sz="500" spc="20" dirty="0">
                <a:solidFill>
                  <a:srgbClr val="843B0B"/>
                </a:solidFill>
                <a:latin typeface="Arial MT"/>
                <a:cs typeface="Arial MT"/>
              </a:rPr>
              <a:t>v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a</a:t>
            </a:r>
            <a:r>
              <a:rPr sz="500" spc="5" dirty="0">
                <a:solidFill>
                  <a:srgbClr val="843B0B"/>
                </a:solidFill>
                <a:latin typeface="Arial MT"/>
                <a:cs typeface="Arial MT"/>
              </a:rPr>
              <a:t>l</a:t>
            </a: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uació</a:t>
            </a:r>
            <a:r>
              <a:rPr sz="500" dirty="0">
                <a:solidFill>
                  <a:srgbClr val="843B0B"/>
                </a:solidFill>
                <a:latin typeface="Arial MT"/>
                <a:cs typeface="Arial MT"/>
              </a:rPr>
              <a:t>n	</a:t>
            </a:r>
            <a:r>
              <a:rPr sz="750" b="1" spc="-7" baseline="5555" dirty="0">
                <a:solidFill>
                  <a:srgbClr val="572807"/>
                </a:solidFill>
                <a:latin typeface="Calibri"/>
                <a:cs typeface="Calibri"/>
              </a:rPr>
              <a:t>100%</a:t>
            </a:r>
            <a:endParaRPr sz="750" baseline="5555">
              <a:latin typeface="Calibri"/>
              <a:cs typeface="Calibri"/>
            </a:endParaRPr>
          </a:p>
          <a:p>
            <a:pPr marL="36195" indent="-36830">
              <a:lnSpc>
                <a:spcPct val="100000"/>
              </a:lnSpc>
              <a:buChar char="•"/>
              <a:tabLst>
                <a:tab pos="36830" algn="l"/>
              </a:tabLst>
            </a:pPr>
            <a:r>
              <a:rPr sz="500" spc="-5" dirty="0">
                <a:solidFill>
                  <a:srgbClr val="843B0B"/>
                </a:solidFill>
                <a:latin typeface="Arial MT"/>
                <a:cs typeface="Arial MT"/>
              </a:rPr>
              <a:t>Recomendaciones</a:t>
            </a:r>
            <a:endParaRPr sz="500">
              <a:latin typeface="Arial MT"/>
              <a:cs typeface="Arial MT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6979919" y="3444113"/>
            <a:ext cx="1504950" cy="412115"/>
            <a:chOff x="6979919" y="3444113"/>
            <a:chExt cx="1504950" cy="412115"/>
          </a:xfrm>
        </p:grpSpPr>
        <p:sp>
          <p:nvSpPr>
            <p:cNvPr id="74" name="object 74"/>
            <p:cNvSpPr/>
            <p:nvPr/>
          </p:nvSpPr>
          <p:spPr>
            <a:xfrm>
              <a:off x="7450835" y="3599688"/>
              <a:ext cx="243840" cy="256540"/>
            </a:xfrm>
            <a:custGeom>
              <a:avLst/>
              <a:gdLst/>
              <a:ahLst/>
              <a:cxnLst/>
              <a:rect l="l" t="t" r="r" b="b"/>
              <a:pathLst>
                <a:path w="243840" h="256539">
                  <a:moveTo>
                    <a:pt x="121920" y="0"/>
                  </a:moveTo>
                  <a:lnTo>
                    <a:pt x="74462" y="10060"/>
                  </a:lnTo>
                  <a:lnTo>
                    <a:pt x="35709" y="37495"/>
                  </a:lnTo>
                  <a:lnTo>
                    <a:pt x="9580" y="78186"/>
                  </a:lnTo>
                  <a:lnTo>
                    <a:pt x="0" y="128016"/>
                  </a:lnTo>
                  <a:lnTo>
                    <a:pt x="9580" y="177845"/>
                  </a:lnTo>
                  <a:lnTo>
                    <a:pt x="35709" y="218536"/>
                  </a:lnTo>
                  <a:lnTo>
                    <a:pt x="74462" y="245971"/>
                  </a:lnTo>
                  <a:lnTo>
                    <a:pt x="121920" y="256032"/>
                  </a:lnTo>
                  <a:lnTo>
                    <a:pt x="169377" y="245971"/>
                  </a:lnTo>
                  <a:lnTo>
                    <a:pt x="208130" y="218536"/>
                  </a:lnTo>
                  <a:lnTo>
                    <a:pt x="234259" y="177845"/>
                  </a:lnTo>
                  <a:lnTo>
                    <a:pt x="243840" y="128016"/>
                  </a:lnTo>
                  <a:lnTo>
                    <a:pt x="234259" y="78186"/>
                  </a:lnTo>
                  <a:lnTo>
                    <a:pt x="208130" y="37495"/>
                  </a:lnTo>
                  <a:lnTo>
                    <a:pt x="169377" y="1006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6568" y="3601358"/>
              <a:ext cx="125577" cy="245148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8450580" y="3447288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3407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979919" y="3521964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59" h="35560">
                  <a:moveTo>
                    <a:pt x="27203" y="0"/>
                  </a:moveTo>
                  <a:lnTo>
                    <a:pt x="7848" y="0"/>
                  </a:lnTo>
                  <a:lnTo>
                    <a:pt x="0" y="7848"/>
                  </a:lnTo>
                  <a:lnTo>
                    <a:pt x="0" y="17525"/>
                  </a:lnTo>
                  <a:lnTo>
                    <a:pt x="0" y="27203"/>
                  </a:lnTo>
                  <a:lnTo>
                    <a:pt x="7848" y="35051"/>
                  </a:lnTo>
                  <a:lnTo>
                    <a:pt x="27203" y="35051"/>
                  </a:lnTo>
                  <a:lnTo>
                    <a:pt x="35052" y="27203"/>
                  </a:lnTo>
                  <a:lnTo>
                    <a:pt x="35052" y="7848"/>
                  </a:lnTo>
                  <a:lnTo>
                    <a:pt x="272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6982266" y="3551361"/>
            <a:ext cx="728345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ts val="790"/>
              </a:lnSpc>
              <a:spcBef>
                <a:spcPts val="95"/>
              </a:spcBef>
            </a:pP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%</a:t>
            </a:r>
            <a:r>
              <a:rPr sz="700" spc="-30" dirty="0">
                <a:solidFill>
                  <a:srgbClr val="572807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Ejecución</a:t>
            </a:r>
            <a:endParaRPr sz="700">
              <a:latin typeface="Calibri"/>
              <a:cs typeface="Calibri"/>
            </a:endParaRPr>
          </a:p>
          <a:p>
            <a:pPr marL="80010">
              <a:lnSpc>
                <a:spcPts val="900"/>
              </a:lnSpc>
            </a:pP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total</a:t>
            </a:r>
            <a:r>
              <a:rPr sz="700" spc="30" dirty="0">
                <a:solidFill>
                  <a:srgbClr val="572807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a</a:t>
            </a:r>
            <a:r>
              <a:rPr sz="700" spc="15" dirty="0">
                <a:solidFill>
                  <a:srgbClr val="572807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la</a:t>
            </a:r>
            <a:r>
              <a:rPr sz="700" spc="285" dirty="0">
                <a:solidFill>
                  <a:srgbClr val="572807"/>
                </a:solidFill>
                <a:latin typeface="Calibri"/>
                <a:cs typeface="Calibri"/>
              </a:rPr>
              <a:t>  </a:t>
            </a:r>
            <a:r>
              <a:rPr sz="1200" b="1" baseline="-6944" dirty="0">
                <a:solidFill>
                  <a:srgbClr val="C00000"/>
                </a:solidFill>
                <a:latin typeface="Calibri"/>
                <a:cs typeface="Calibri"/>
              </a:rPr>
              <a:t>45%</a:t>
            </a:r>
            <a:endParaRPr sz="1200" baseline="-6944">
              <a:latin typeface="Calibri"/>
              <a:cs typeface="Calibri"/>
            </a:endParaRPr>
          </a:p>
          <a:p>
            <a:pPr marL="139065">
              <a:lnSpc>
                <a:spcPts val="830"/>
              </a:lnSpc>
            </a:pPr>
            <a:r>
              <a:rPr sz="700" spc="-5" dirty="0">
                <a:solidFill>
                  <a:srgbClr val="572807"/>
                </a:solidFill>
                <a:latin typeface="Calibri"/>
                <a:cs typeface="Calibri"/>
              </a:rPr>
              <a:t>fecha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736280" y="5545091"/>
            <a:ext cx="29165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Calibri"/>
                <a:cs typeface="Calibri"/>
              </a:rPr>
              <a:t>Ejemplo</a:t>
            </a:r>
            <a:r>
              <a:rPr sz="700" spc="2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Indicadores</a:t>
            </a:r>
            <a:r>
              <a:rPr sz="700" spc="3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seguimiento</a:t>
            </a:r>
            <a:r>
              <a:rPr sz="700" spc="5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Proyectos</a:t>
            </a:r>
            <a:r>
              <a:rPr sz="700" spc="4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del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Plan</a:t>
            </a:r>
            <a:r>
              <a:rPr sz="700" spc="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de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Acción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DEMOS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80" name="object 8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58840" y="6091428"/>
            <a:ext cx="2639567" cy="766571"/>
          </a:xfrm>
          <a:prstGeom prst="rect">
            <a:avLst/>
          </a:prstGeom>
        </p:spPr>
      </p:pic>
      <p:sp>
        <p:nvSpPr>
          <p:cNvPr id="81" name="object 81"/>
          <p:cNvSpPr txBox="1">
            <a:spLocks noGrp="1"/>
          </p:cNvSpPr>
          <p:nvPr>
            <p:ph type="title"/>
          </p:nvPr>
        </p:nvSpPr>
        <p:spPr>
          <a:xfrm>
            <a:off x="635358" y="963781"/>
            <a:ext cx="31559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8. Seguimiento</a:t>
            </a:r>
            <a:r>
              <a:rPr spc="-10" dirty="0"/>
              <a:t> </a:t>
            </a:r>
            <a:r>
              <a:rPr spc="-5" dirty="0"/>
              <a:t>a</a:t>
            </a:r>
            <a:r>
              <a:rPr dirty="0"/>
              <a:t> </a:t>
            </a:r>
            <a:r>
              <a:rPr spc="-5" dirty="0"/>
              <a:t>partir</a:t>
            </a:r>
            <a:r>
              <a:rPr spc="-1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10" dirty="0"/>
              <a:t>indicadores</a:t>
            </a:r>
          </a:p>
        </p:txBody>
      </p:sp>
      <p:grpSp>
        <p:nvGrpSpPr>
          <p:cNvPr id="82" name="Grupo 81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83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4797" y="1538150"/>
            <a:ext cx="3660140" cy="3907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8.3.</a:t>
            </a:r>
            <a:r>
              <a:rPr sz="1600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C00000"/>
                </a:solidFill>
                <a:latin typeface="Calibri"/>
                <a:cs typeface="Calibri"/>
              </a:rPr>
              <a:t>Resultados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impactos de la ejecución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DEMOS </a:t>
            </a:r>
            <a:r>
              <a:rPr sz="1100" spc="-10" dirty="0">
                <a:latin typeface="Calibri"/>
                <a:cs typeface="Calibri"/>
              </a:rPr>
              <a:t>sobre las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condiciones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generales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ciudad,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sector</a:t>
            </a:r>
            <a:r>
              <a:rPr sz="1100" dirty="0">
                <a:latin typeface="Calibri"/>
                <a:cs typeface="Calibri"/>
              </a:rPr>
              <a:t> 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localidad</a:t>
            </a:r>
            <a:r>
              <a:rPr sz="1100" dirty="0">
                <a:latin typeface="Calibri"/>
                <a:cs typeface="Calibri"/>
              </a:rPr>
              <a:t> en </a:t>
            </a:r>
            <a:r>
              <a:rPr sz="1100" spc="-10" dirty="0">
                <a:latin typeface="Calibri"/>
                <a:cs typeface="Calibri"/>
              </a:rPr>
              <a:t>cuanto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determinada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variable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estratégica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miden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medio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Indicadores</a:t>
            </a:r>
            <a:r>
              <a:rPr sz="11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Resultado</a:t>
            </a:r>
            <a:r>
              <a:rPr sz="1100" spc="-5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Indicadores de Resultado </a:t>
            </a:r>
            <a:r>
              <a:rPr sz="1100" spc="-10" dirty="0">
                <a:latin typeface="Calibri"/>
                <a:cs typeface="Calibri"/>
              </a:rPr>
              <a:t>no se </a:t>
            </a:r>
            <a:r>
              <a:rPr sz="1100" spc="-5" dirty="0">
                <a:latin typeface="Calibri"/>
                <a:cs typeface="Calibri"/>
              </a:rPr>
              <a:t>refieren necesariamente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metas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Plan de Acción DEMOS; </a:t>
            </a:r>
            <a:r>
              <a:rPr sz="1100" spc="-10" dirty="0">
                <a:latin typeface="Calibri"/>
                <a:cs typeface="Calibri"/>
              </a:rPr>
              <a:t>su </a:t>
            </a:r>
            <a:r>
              <a:rPr sz="1100" spc="-5" dirty="0">
                <a:latin typeface="Calibri"/>
                <a:cs typeface="Calibri"/>
              </a:rPr>
              <a:t>propósito es establecer en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qué </a:t>
            </a:r>
            <a:r>
              <a:rPr sz="1100" dirty="0">
                <a:latin typeface="Calibri"/>
                <a:cs typeface="Calibri"/>
              </a:rPr>
              <a:t>medida </a:t>
            </a:r>
            <a:r>
              <a:rPr sz="1100" spc="-5" dirty="0">
                <a:latin typeface="Calibri"/>
                <a:cs typeface="Calibri"/>
              </a:rPr>
              <a:t>la ejecución de procesos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productos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10" dirty="0">
                <a:latin typeface="Calibri"/>
                <a:cs typeface="Calibri"/>
              </a:rPr>
              <a:t>DEMOS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afecta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indicadores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escalas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mayores.</a:t>
            </a:r>
            <a:endParaRPr sz="11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Las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unidades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medida</a:t>
            </a:r>
            <a:r>
              <a:rPr sz="11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Indicadores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Resultado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normalmente </a:t>
            </a:r>
            <a:r>
              <a:rPr sz="1100" spc="-10" dirty="0">
                <a:latin typeface="Calibri"/>
                <a:cs typeface="Calibri"/>
              </a:rPr>
              <a:t>son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expresiones de proporción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porcentajes </a:t>
            </a:r>
            <a:r>
              <a:rPr sz="1100" dirty="0">
                <a:latin typeface="Calibri"/>
                <a:cs typeface="Calibri"/>
              </a:rPr>
              <a:t> o</a:t>
            </a:r>
            <a:r>
              <a:rPr sz="1100" spc="-5" dirty="0">
                <a:latin typeface="Calibri"/>
                <a:cs typeface="Calibri"/>
              </a:rPr>
              <a:t> unidades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habitante,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otras.</a:t>
            </a:r>
            <a:endParaRPr sz="1100">
              <a:latin typeface="Calibri"/>
              <a:cs typeface="Calibri"/>
            </a:endParaRPr>
          </a:p>
          <a:p>
            <a:pPr marL="12700" marR="5080" indent="-635" algn="just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Calibri"/>
                <a:cs typeface="Calibri"/>
              </a:rPr>
              <a:t>Los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valores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indicadores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pueden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expresarse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como 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variación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nuevo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valor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total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 objeto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medición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(por </a:t>
            </a:r>
            <a:r>
              <a:rPr sz="1100" spc="-5" dirty="0">
                <a:latin typeface="Calibri"/>
                <a:cs typeface="Calibri"/>
              </a:rPr>
              <a:t> ejemplo,</a:t>
            </a:r>
            <a:r>
              <a:rPr sz="1100" dirty="0">
                <a:latin typeface="Calibri"/>
                <a:cs typeface="Calibri"/>
              </a:rPr>
              <a:t> nueva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oferta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público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verde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5" dirty="0">
                <a:latin typeface="Calibri"/>
                <a:cs typeface="Calibri"/>
              </a:rPr>
              <a:t>m2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por </a:t>
            </a:r>
            <a:r>
              <a:rPr sz="1100" spc="-5" dirty="0">
                <a:latin typeface="Calibri"/>
                <a:cs typeface="Calibri"/>
              </a:rPr>
              <a:t> habitante</a:t>
            </a:r>
            <a:r>
              <a:rPr sz="1100" dirty="0">
                <a:latin typeface="Calibri"/>
                <a:cs typeface="Calibri"/>
              </a:rPr>
              <a:t> 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incremento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área</a:t>
            </a:r>
            <a:r>
              <a:rPr sz="1100" dirty="0">
                <a:latin typeface="Calibri"/>
                <a:cs typeface="Calibri"/>
              </a:rPr>
              <a:t> verde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habitante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 </a:t>
            </a:r>
            <a:r>
              <a:rPr sz="1100" dirty="0">
                <a:latin typeface="Calibri"/>
                <a:cs typeface="Calibri"/>
              </a:rPr>
              <a:t> porcentaje).</a:t>
            </a:r>
            <a:endParaRPr sz="1100">
              <a:latin typeface="Calibri"/>
              <a:cs typeface="Calibri"/>
            </a:endParaRPr>
          </a:p>
          <a:p>
            <a:pPr marL="13335" marR="5080" algn="just">
              <a:lnSpc>
                <a:spcPct val="100000"/>
              </a:lnSpc>
              <a:spcBef>
                <a:spcPts val="480"/>
              </a:spcBef>
            </a:pPr>
            <a:r>
              <a:rPr sz="1100" spc="-5" dirty="0">
                <a:latin typeface="Calibri"/>
                <a:cs typeface="Calibri"/>
              </a:rPr>
              <a:t>Si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desea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establecer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impactos</a:t>
            </a:r>
            <a:r>
              <a:rPr sz="1100" dirty="0">
                <a:latin typeface="Calibri"/>
                <a:cs typeface="Calibri"/>
              </a:rPr>
              <a:t> 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sobre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determinadas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condiciones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generales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necesario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estadísticas</a:t>
            </a:r>
            <a:r>
              <a:rPr sz="11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1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línea base</a:t>
            </a:r>
            <a:r>
              <a:rPr sz="11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generadas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5" dirty="0">
                <a:latin typeface="Calibri"/>
                <a:cs typeface="Calibri"/>
              </a:rPr>
              <a:t> fuentes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externas.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8840" y="6091428"/>
            <a:ext cx="2639567" cy="7665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50864" y="5396861"/>
            <a:ext cx="15563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Ejemplo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Indicadores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resultado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DADEP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2017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5358" y="963781"/>
            <a:ext cx="31559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8. Seguimiento</a:t>
            </a:r>
            <a:r>
              <a:rPr spc="-10" dirty="0"/>
              <a:t> </a:t>
            </a:r>
            <a:r>
              <a:rPr spc="-5" dirty="0"/>
              <a:t>a</a:t>
            </a:r>
            <a:r>
              <a:rPr dirty="0"/>
              <a:t> </a:t>
            </a:r>
            <a:r>
              <a:rPr spc="-5" dirty="0"/>
              <a:t>partir</a:t>
            </a:r>
            <a:r>
              <a:rPr spc="-15"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10" dirty="0"/>
              <a:t>indicadores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5795" y="1856232"/>
            <a:ext cx="3267455" cy="3541775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8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093" y="1243021"/>
            <a:ext cx="1181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C00000"/>
                </a:solidFill>
              </a:rPr>
              <a:t>1.4.</a:t>
            </a:r>
            <a:r>
              <a:rPr spc="-55" dirty="0">
                <a:solidFill>
                  <a:srgbClr val="C00000"/>
                </a:solidFill>
              </a:rPr>
              <a:t> </a:t>
            </a:r>
            <a:r>
              <a:rPr spc="-5" dirty="0">
                <a:solidFill>
                  <a:srgbClr val="C00000"/>
                </a:solidFill>
              </a:rPr>
              <a:t>Principios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1093" y="2122544"/>
            <a:ext cx="1152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9875" algn="l"/>
              </a:tabLst>
            </a:pP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1.	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Sostenibilidad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1093" y="2334379"/>
            <a:ext cx="3461385" cy="8648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Asegurar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mejoramiento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continuo</a:t>
            </a:r>
            <a:r>
              <a:rPr sz="1100" spc="-5" dirty="0">
                <a:latin typeface="Calibri"/>
                <a:cs typeface="Calibri"/>
              </a:rPr>
              <a:t>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preservación,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continuidad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disfrute del espacio </a:t>
            </a:r>
            <a:r>
              <a:rPr sz="1100" spc="-10" dirty="0">
                <a:latin typeface="Calibri"/>
                <a:cs typeface="Calibri"/>
              </a:rPr>
              <a:t>público </a:t>
            </a:r>
            <a:r>
              <a:rPr sz="1100" spc="-5" dirty="0">
                <a:latin typeface="Calibri"/>
                <a:cs typeface="Calibri"/>
              </a:rPr>
              <a:t>mediante su </a:t>
            </a:r>
            <a:r>
              <a:rPr sz="1100" spc="-10" dirty="0">
                <a:latin typeface="Calibri"/>
                <a:cs typeface="Calibri"/>
              </a:rPr>
              <a:t>uso </a:t>
            </a:r>
            <a:r>
              <a:rPr sz="1100" spc="-5" dirty="0">
                <a:latin typeface="Calibri"/>
                <a:cs typeface="Calibri"/>
              </a:rPr>
              <a:t> adecuado,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control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administración,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</a:t>
            </a:r>
            <a:r>
              <a:rPr sz="1100" spc="-5" dirty="0">
                <a:latin typeface="Calibri"/>
                <a:cs typeface="Calibri"/>
              </a:rPr>
              <a:t> esquemas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de 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participación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comunidad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cooperación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público-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privada.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953" y="3371229"/>
            <a:ext cx="3461385" cy="9404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45"/>
              </a:spcBef>
            </a:pP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2.</a:t>
            </a:r>
            <a:r>
              <a:rPr sz="1200" spc="4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Gobernabilidad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234"/>
              </a:spcBef>
            </a:pPr>
            <a:r>
              <a:rPr sz="1100" spc="-5" dirty="0">
                <a:latin typeface="Calibri"/>
                <a:cs typeface="Calibri"/>
              </a:rPr>
              <a:t>Garantizar la estabilidad </a:t>
            </a:r>
            <a:r>
              <a:rPr sz="1100" spc="-10" dirty="0">
                <a:latin typeface="Calibri"/>
                <a:cs typeface="Calibri"/>
              </a:rPr>
              <a:t>institucional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política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efectividad </a:t>
            </a:r>
            <a:r>
              <a:rPr sz="1100" dirty="0">
                <a:latin typeface="Calibri"/>
                <a:cs typeface="Calibri"/>
              </a:rPr>
              <a:t> en </a:t>
            </a:r>
            <a:r>
              <a:rPr sz="1100" spc="-5" dirty="0">
                <a:latin typeface="Calibri"/>
                <a:cs typeface="Calibri"/>
              </a:rPr>
              <a:t>la toma de decisiones para garantizar la preservación del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derecho colectivo al disfrute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espacio </a:t>
            </a:r>
            <a:r>
              <a:rPr sz="1100" spc="-10" dirty="0">
                <a:latin typeface="Calibri"/>
                <a:cs typeface="Calibri"/>
              </a:rPr>
              <a:t>público </a:t>
            </a:r>
            <a:r>
              <a:rPr sz="1100" spc="-5" dirty="0">
                <a:latin typeface="Calibri"/>
                <a:cs typeface="Calibri"/>
              </a:rPr>
              <a:t>de la ciudad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satisfacción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demandas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sociales.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0953" y="4353349"/>
            <a:ext cx="3460750" cy="107061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  <a:tabLst>
                <a:tab pos="269875" algn="l"/>
              </a:tabLst>
            </a:pP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3.	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Gobernanza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725"/>
              </a:spcBef>
            </a:pPr>
            <a:r>
              <a:rPr sz="1100" spc="-5" dirty="0">
                <a:latin typeface="Calibri"/>
                <a:cs typeface="Calibri"/>
              </a:rPr>
              <a:t>Promover</a:t>
            </a:r>
            <a:r>
              <a:rPr sz="1100" dirty="0">
                <a:latin typeface="Calibri"/>
                <a:cs typeface="Calibri"/>
              </a:rPr>
              <a:t> 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económico,</a:t>
            </a:r>
            <a:r>
              <a:rPr sz="1100" spc="-5" dirty="0">
                <a:latin typeface="Calibri"/>
                <a:cs typeface="Calibri"/>
              </a:rPr>
              <a:t> social</a:t>
            </a:r>
            <a:r>
              <a:rPr sz="1100" dirty="0">
                <a:latin typeface="Calibri"/>
                <a:cs typeface="Calibri"/>
              </a:rPr>
              <a:t> 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institucional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duradero promoviendo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-5" dirty="0">
                <a:latin typeface="Calibri"/>
                <a:cs typeface="Calibri"/>
              </a:rPr>
              <a:t>equilibrio entre </a:t>
            </a:r>
            <a:r>
              <a:rPr sz="1100" spc="-10" dirty="0">
                <a:latin typeface="Calibri"/>
                <a:cs typeface="Calibri"/>
              </a:rPr>
              <a:t>la </a:t>
            </a:r>
            <a:r>
              <a:rPr sz="1100" spc="-5" dirty="0">
                <a:latin typeface="Calibri"/>
                <a:cs typeface="Calibri"/>
              </a:rPr>
              <a:t>Administración,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sociedad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civil</a:t>
            </a:r>
            <a:r>
              <a:rPr sz="1100" dirty="0">
                <a:latin typeface="Calibri"/>
                <a:cs typeface="Calibri"/>
              </a:rPr>
              <a:t> 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las</a:t>
            </a:r>
            <a:r>
              <a:rPr sz="1100" spc="-5" dirty="0">
                <a:latin typeface="Calibri"/>
                <a:cs typeface="Calibri"/>
              </a:rPr>
              <a:t> condiciones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sociales,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económicas</a:t>
            </a:r>
            <a:r>
              <a:rPr sz="1100" dirty="0">
                <a:latin typeface="Calibri"/>
                <a:cs typeface="Calibri"/>
              </a:rPr>
              <a:t> 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ambientales.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1233" y="1615564"/>
            <a:ext cx="775525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Las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actuaciones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desarrollen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Distritos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Especiales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Organización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Sectorial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DEMOS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deben</a:t>
            </a:r>
            <a:r>
              <a:rPr sz="1100" spc="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observar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todas </a:t>
            </a:r>
            <a:r>
              <a:rPr sz="1100" spc="-5" dirty="0">
                <a:latin typeface="Calibri"/>
                <a:cs typeface="Calibri"/>
              </a:rPr>
              <a:t> las </a:t>
            </a:r>
            <a:r>
              <a:rPr sz="1100" dirty="0">
                <a:latin typeface="Calibri"/>
                <a:cs typeface="Calibri"/>
              </a:rPr>
              <a:t>normas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constitucionales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legales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aplicables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función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administrativa,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adicionalmente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cumplir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siguientes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principios: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5154" y="2169586"/>
            <a:ext cx="20599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9875" algn="l"/>
              </a:tabLst>
            </a:pP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4.	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Cooperación</a:t>
            </a:r>
            <a:r>
              <a:rPr sz="12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público-privada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25014" y="2495721"/>
            <a:ext cx="368871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Generar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sinergias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entre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la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administración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distrital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comunidades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organizadas,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asociaciones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cívicas,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gremiales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otras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entidades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sin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ánimo</a:t>
            </a:r>
            <a:r>
              <a:rPr sz="1100" spc="-5" dirty="0">
                <a:latin typeface="Calibri"/>
                <a:cs typeface="Calibri"/>
              </a:rPr>
              <a:t> de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lucro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para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mejoramiento,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mantenimiento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 administración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25154" y="3234529"/>
            <a:ext cx="3686810" cy="73533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  <a:tabLst>
                <a:tab pos="269875" algn="l"/>
              </a:tabLst>
            </a:pP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5.	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Presencia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y debida</a:t>
            </a:r>
            <a:r>
              <a:rPr sz="1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ocupación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C00000"/>
                </a:solidFill>
                <a:latin typeface="Calibri"/>
                <a:cs typeface="Calibri"/>
              </a:rPr>
              <a:t>del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espacio</a:t>
            </a:r>
            <a:r>
              <a:rPr sz="12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público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725"/>
              </a:spcBef>
            </a:pPr>
            <a:r>
              <a:rPr sz="1100" spc="-5" dirty="0">
                <a:latin typeface="Calibri"/>
                <a:cs typeface="Calibri"/>
              </a:rPr>
              <a:t>Fomentar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empoderamiento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los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ciudadanos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para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hacer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uso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eficiente,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ordenado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responsable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9264" y="4090416"/>
            <a:ext cx="3581399" cy="1671814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7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9556" y="1637884"/>
            <a:ext cx="3529329" cy="35610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5585" indent="-172720">
              <a:lnSpc>
                <a:spcPct val="100000"/>
              </a:lnSpc>
              <a:spcBef>
                <a:spcPts val="105"/>
              </a:spcBef>
              <a:buClr>
                <a:srgbClr val="C00000"/>
              </a:buClr>
              <a:buFont typeface="Wingdings"/>
              <a:buChar char=""/>
              <a:tabLst>
                <a:tab pos="236220" algn="l"/>
              </a:tabLst>
            </a:pP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Derechos</a:t>
            </a:r>
            <a:r>
              <a:rPr sz="14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400" spc="-10" dirty="0">
                <a:solidFill>
                  <a:srgbClr val="C00000"/>
                </a:solidFill>
                <a:latin typeface="Calibri"/>
                <a:cs typeface="Calibri"/>
              </a:rPr>
              <a:t> deberes </a:t>
            </a:r>
            <a:r>
              <a:rPr sz="1400" spc="-5" dirty="0">
                <a:solidFill>
                  <a:srgbClr val="C00000"/>
                </a:solidFill>
                <a:latin typeface="Calibri"/>
                <a:cs typeface="Calibri"/>
              </a:rPr>
              <a:t>del DADEP</a:t>
            </a:r>
            <a:endParaRPr sz="1400">
              <a:latin typeface="Calibri"/>
              <a:cs typeface="Calibri"/>
            </a:endParaRPr>
          </a:p>
          <a:p>
            <a:pPr marL="192405" marR="8255" indent="-180340">
              <a:lnSpc>
                <a:spcPct val="107300"/>
              </a:lnSpc>
              <a:spcBef>
                <a:spcPts val="1140"/>
              </a:spcBef>
              <a:buAutoNum type="arabicPeriod"/>
              <a:tabLst>
                <a:tab pos="193040" algn="l"/>
              </a:tabLst>
            </a:pPr>
            <a:r>
              <a:rPr sz="1100" spc="-5" dirty="0">
                <a:latin typeface="Calibri"/>
                <a:cs typeface="Calibri"/>
              </a:rPr>
              <a:t>Velar </a:t>
            </a:r>
            <a:r>
              <a:rPr sz="1100" dirty="0">
                <a:latin typeface="Calibri"/>
                <a:cs typeface="Calibri"/>
              </a:rPr>
              <a:t>por </a:t>
            </a:r>
            <a:r>
              <a:rPr sz="1100" spc="-5" dirty="0">
                <a:latin typeface="Calibri"/>
                <a:cs typeface="Calibri"/>
              </a:rPr>
              <a:t>la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protección de la integridad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del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espacio público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</a:t>
            </a:r>
            <a:r>
              <a:rPr sz="1100" spc="-5" dirty="0">
                <a:latin typeface="Calibri"/>
                <a:cs typeface="Calibri"/>
              </a:rPr>
              <a:t> destinación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común.</a:t>
            </a:r>
            <a:endParaRPr sz="1100">
              <a:latin typeface="Calibri"/>
              <a:cs typeface="Calibri"/>
            </a:endParaRPr>
          </a:p>
          <a:p>
            <a:pPr marL="192405" marR="20320" indent="-180340">
              <a:lnSpc>
                <a:spcPct val="107000"/>
              </a:lnSpc>
              <a:spcBef>
                <a:spcPts val="605"/>
              </a:spcBef>
              <a:buAutoNum type="arabicPeriod"/>
              <a:tabLst>
                <a:tab pos="19304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Contratar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o convenir </a:t>
            </a:r>
            <a:r>
              <a:rPr sz="1100" dirty="0">
                <a:latin typeface="Calibri"/>
                <a:cs typeface="Calibri"/>
              </a:rPr>
              <a:t>con </a:t>
            </a:r>
            <a:r>
              <a:rPr sz="1100" spc="-5" dirty="0">
                <a:latin typeface="Calibri"/>
                <a:cs typeface="Calibri"/>
              </a:rPr>
              <a:t>particulares la administración, </a:t>
            </a:r>
            <a:r>
              <a:rPr sz="1100" dirty="0">
                <a:latin typeface="Calibri"/>
                <a:cs typeface="Calibri"/>
              </a:rPr>
              <a:t>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mantenimiento </a:t>
            </a:r>
            <a:r>
              <a:rPr sz="1100" dirty="0">
                <a:latin typeface="Calibri"/>
                <a:cs typeface="Calibri"/>
              </a:rPr>
              <a:t>y el </a:t>
            </a:r>
            <a:r>
              <a:rPr sz="1100" spc="-5" dirty="0">
                <a:latin typeface="Calibri"/>
                <a:cs typeface="Calibri"/>
              </a:rPr>
              <a:t>aprovechamiento económico de </a:t>
            </a:r>
            <a:r>
              <a:rPr sz="1100" dirty="0">
                <a:latin typeface="Calibri"/>
                <a:cs typeface="Calibri"/>
              </a:rPr>
              <a:t>los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espacios </a:t>
            </a:r>
            <a:r>
              <a:rPr sz="1100" spc="-5" dirty="0">
                <a:latin typeface="Calibri"/>
                <a:cs typeface="Calibri"/>
              </a:rPr>
              <a:t>públicos de la ciudad dentro de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polígonos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especí-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ficos</a:t>
            </a:r>
            <a:r>
              <a:rPr sz="1100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 delimitados</a:t>
            </a:r>
            <a:r>
              <a:rPr sz="1100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marco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Decreto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552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2018.</a:t>
            </a:r>
            <a:endParaRPr sz="1100">
              <a:latin typeface="Calibri"/>
              <a:cs typeface="Calibri"/>
            </a:endParaRPr>
          </a:p>
          <a:p>
            <a:pPr marL="192405" marR="12700" indent="-180340" algn="just">
              <a:lnSpc>
                <a:spcPct val="106800"/>
              </a:lnSpc>
              <a:spcBef>
                <a:spcPts val="605"/>
              </a:spcBef>
              <a:buAutoNum type="arabicPeriod"/>
              <a:tabLst>
                <a:tab pos="19304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Aprobar la delimitación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polígonos </a:t>
            </a:r>
            <a:r>
              <a:rPr sz="1100" dirty="0">
                <a:latin typeface="Calibri"/>
                <a:cs typeface="Calibri"/>
              </a:rPr>
              <a:t>en cuyos espacios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públicos </a:t>
            </a:r>
            <a:r>
              <a:rPr sz="1100" dirty="0">
                <a:latin typeface="Calibri"/>
                <a:cs typeface="Calibri"/>
              </a:rPr>
              <a:t>se </a:t>
            </a:r>
            <a:r>
              <a:rPr sz="1100" spc="-5" dirty="0">
                <a:latin typeface="Calibri"/>
                <a:cs typeface="Calibri"/>
              </a:rPr>
              <a:t>permitirá la realización de actividades de </a:t>
            </a:r>
            <a:r>
              <a:rPr sz="1100" dirty="0">
                <a:latin typeface="Calibri"/>
                <a:cs typeface="Calibri"/>
              </a:rPr>
              <a:t>apro-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vechamiento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económico.</a:t>
            </a:r>
            <a:endParaRPr sz="1100">
              <a:latin typeface="Calibri"/>
              <a:cs typeface="Calibri"/>
            </a:endParaRPr>
          </a:p>
          <a:p>
            <a:pPr marL="192405" marR="79375" indent="-180340" algn="just">
              <a:lnSpc>
                <a:spcPct val="106800"/>
              </a:lnSpc>
              <a:spcBef>
                <a:spcPts val="605"/>
              </a:spcBef>
              <a:buAutoNum type="arabicPeriod"/>
              <a:tabLst>
                <a:tab pos="193040" algn="l"/>
              </a:tabLst>
            </a:pPr>
            <a:r>
              <a:rPr sz="1100" spc="-5" dirty="0">
                <a:latin typeface="Calibri"/>
                <a:cs typeface="Calibri"/>
              </a:rPr>
              <a:t>Tipificar las diferentes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modalidades de aprovechamiento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económico </a:t>
            </a:r>
            <a:r>
              <a:rPr sz="1100" spc="-5" dirty="0">
                <a:latin typeface="Calibri"/>
                <a:cs typeface="Calibri"/>
              </a:rPr>
              <a:t>admisibles </a:t>
            </a:r>
            <a:r>
              <a:rPr sz="1100" dirty="0">
                <a:latin typeface="Calibri"/>
                <a:cs typeface="Calibri"/>
              </a:rPr>
              <a:t>en </a:t>
            </a:r>
            <a:r>
              <a:rPr sz="1100" spc="-5" dirty="0">
                <a:latin typeface="Calibri"/>
                <a:cs typeface="Calibri"/>
              </a:rPr>
              <a:t>cada polígono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espacio público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autorizado.</a:t>
            </a:r>
            <a:endParaRPr sz="1100">
              <a:latin typeface="Calibri"/>
              <a:cs typeface="Calibri"/>
            </a:endParaRPr>
          </a:p>
          <a:p>
            <a:pPr marL="192405" marR="5080" indent="-180340">
              <a:lnSpc>
                <a:spcPct val="107000"/>
              </a:lnSpc>
              <a:spcBef>
                <a:spcPts val="600"/>
              </a:spcBef>
              <a:buAutoNum type="arabicPeriod"/>
              <a:tabLst>
                <a:tab pos="19304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Aprobar la ubicación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delimitación 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los elementos cons-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titutivos </a:t>
            </a:r>
            <a:r>
              <a:rPr sz="1100" dirty="0">
                <a:latin typeface="Calibri"/>
                <a:cs typeface="Calibri"/>
              </a:rPr>
              <a:t>y </a:t>
            </a:r>
            <a:r>
              <a:rPr sz="1100" spc="-5" dirty="0">
                <a:latin typeface="Calibri"/>
                <a:cs typeface="Calibri"/>
              </a:rPr>
              <a:t>complementarios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espacio público </a:t>
            </a:r>
            <a:r>
              <a:rPr sz="1100" dirty="0">
                <a:latin typeface="Calibri"/>
                <a:cs typeface="Calibri"/>
              </a:rPr>
              <a:t>con </a:t>
            </a:r>
            <a:r>
              <a:rPr sz="1100" spc="-5" dirty="0">
                <a:latin typeface="Calibri"/>
                <a:cs typeface="Calibri"/>
              </a:rPr>
              <a:t>capa-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cidad para generar aprovechamiento económico al </a:t>
            </a:r>
            <a:r>
              <a:rPr sz="1100" dirty="0">
                <a:latin typeface="Calibri"/>
                <a:cs typeface="Calibri"/>
              </a:rPr>
              <a:t>inte-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 </a:t>
            </a:r>
            <a:r>
              <a:rPr sz="1100" spc="-5" dirty="0">
                <a:latin typeface="Calibri"/>
                <a:cs typeface="Calibri"/>
              </a:rPr>
              <a:t>polígono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autorizado.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1093" y="1243021"/>
            <a:ext cx="15093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1.5.</a:t>
            </a:r>
            <a:r>
              <a:rPr spc="-50" dirty="0"/>
              <a:t> </a:t>
            </a:r>
            <a:r>
              <a:rPr spc="-10" dirty="0"/>
              <a:t>Compromisos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25153" y="1985851"/>
            <a:ext cx="3680460" cy="204703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92405" marR="195580" indent="-180340" algn="just">
              <a:lnSpc>
                <a:spcPct val="107300"/>
              </a:lnSpc>
              <a:spcBef>
                <a:spcPts val="100"/>
              </a:spcBef>
              <a:buAutoNum type="arabicPeriod" startAt="6"/>
              <a:tabLst>
                <a:tab pos="193040" algn="l"/>
              </a:tabLst>
            </a:pPr>
            <a:r>
              <a:rPr sz="1100" spc="-5" dirty="0">
                <a:latin typeface="Calibri"/>
                <a:cs typeface="Calibri"/>
              </a:rPr>
              <a:t>Definir la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temporalidad de las actividades permitidas </a:t>
            </a:r>
            <a:r>
              <a:rPr sz="1100" dirty="0">
                <a:latin typeface="Calibri"/>
                <a:cs typeface="Calibri"/>
              </a:rPr>
              <a:t>en el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espacio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público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polígono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autorizado.</a:t>
            </a:r>
            <a:endParaRPr lang="es-ES" sz="1100" dirty="0">
              <a:latin typeface="Calibri"/>
              <a:ea typeface="Calibri"/>
              <a:cs typeface="Calibri"/>
            </a:endParaRPr>
          </a:p>
          <a:p>
            <a:pPr marL="241300" marR="5080" indent="-229235" algn="just">
              <a:lnSpc>
                <a:spcPct val="106800"/>
              </a:lnSpc>
              <a:spcBef>
                <a:spcPts val="605"/>
              </a:spcBef>
              <a:buAutoNum type="arabicPeriod" startAt="6"/>
              <a:tabLst>
                <a:tab pos="241300" algn="l"/>
              </a:tabLst>
            </a:pPr>
            <a:r>
              <a:rPr sz="1100" spc="-5" dirty="0">
                <a:latin typeface="Calibri"/>
                <a:cs typeface="Calibri"/>
              </a:rPr>
              <a:t>Hacer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seguimiento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control a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la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ejecución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los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presupues- 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tos 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planes de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acción </a:t>
            </a:r>
            <a:r>
              <a:rPr sz="1100" spc="-5" dirty="0">
                <a:latin typeface="Calibri"/>
                <a:cs typeface="Calibri"/>
              </a:rPr>
              <a:t>aprobados para la </a:t>
            </a:r>
            <a:r>
              <a:rPr sz="1100" dirty="0">
                <a:latin typeface="Calibri"/>
                <a:cs typeface="Calibri"/>
              </a:rPr>
              <a:t>ejecución del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DEMOS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velar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cabal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cumplimiento.</a:t>
            </a:r>
            <a:endParaRPr sz="1100" dirty="0">
              <a:latin typeface="Calibri"/>
              <a:ea typeface="Calibri"/>
              <a:cs typeface="Calibri"/>
            </a:endParaRPr>
          </a:p>
          <a:p>
            <a:pPr marL="241300" marR="66675" indent="-228600" algn="just">
              <a:lnSpc>
                <a:spcPct val="106800"/>
              </a:lnSpc>
              <a:spcBef>
                <a:spcPts val="605"/>
              </a:spcBef>
              <a:buAutoNum type="arabicPeriod" startAt="6"/>
              <a:tabLst>
                <a:tab pos="241300" algn="l"/>
              </a:tabLst>
            </a:pP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Exigir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evaluar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los soportes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técnicos, jurídicos </a:t>
            </a:r>
            <a:r>
              <a:rPr sz="11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1100" spc="-5" dirty="0">
                <a:solidFill>
                  <a:srgbClr val="C00000"/>
                </a:solidFill>
                <a:latin typeface="Calibri"/>
                <a:cs typeface="Calibri"/>
              </a:rPr>
              <a:t>financieros</a:t>
            </a:r>
            <a:r>
              <a:rPr lang="es-ES" sz="1100" spc="-5" dirty="0">
                <a:solidFill>
                  <a:srgbClr val="C00000"/>
                </a:solidFill>
                <a:latin typeface="Calibri"/>
                <a:cs typeface="Calibri"/>
              </a:rPr>
              <a:t> </a:t>
            </a:r>
            <a:r>
              <a:rPr sz="1100" spc="-2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los informes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dirty="0">
                <a:latin typeface="Calibri"/>
                <a:cs typeface="Calibri"/>
              </a:rPr>
              <a:t>ejecución </a:t>
            </a:r>
            <a:r>
              <a:rPr sz="1100" spc="-5" dirty="0">
                <a:latin typeface="Calibri"/>
                <a:cs typeface="Calibri"/>
              </a:rPr>
              <a:t>presupuestal de </a:t>
            </a:r>
            <a:r>
              <a:rPr sz="1100" dirty="0">
                <a:latin typeface="Calibri"/>
                <a:cs typeface="Calibri"/>
              </a:rPr>
              <a:t>los </a:t>
            </a:r>
            <a:r>
              <a:rPr sz="1100" spc="-5" dirty="0">
                <a:latin typeface="Calibri"/>
                <a:cs typeface="Calibri"/>
              </a:rPr>
              <a:t>planes de</a:t>
            </a:r>
            <a:r>
              <a:rPr lang="es-ES" sz="1100" spc="-5" dirty="0">
                <a:latin typeface="Calibri"/>
                <a:cs typeface="Calibri"/>
              </a:rPr>
              <a:t> </a:t>
            </a:r>
            <a:r>
              <a:rPr sz="1100" dirty="0">
                <a:latin typeface="Calibri"/>
                <a:cs typeface="Calibri"/>
              </a:rPr>
              <a:t> acción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propuestos.</a:t>
            </a:r>
            <a:endParaRPr lang="es-CO" sz="1100" spc="-5" dirty="0">
              <a:latin typeface="Calibri"/>
              <a:ea typeface="Calibri"/>
              <a:cs typeface="Calibri"/>
            </a:endParaRPr>
          </a:p>
          <a:p>
            <a:pPr marL="241300" marR="66675" indent="-228600" algn="just">
              <a:lnSpc>
                <a:spcPct val="106800"/>
              </a:lnSpc>
              <a:spcBef>
                <a:spcPts val="605"/>
              </a:spcBef>
              <a:buAutoNum type="arabicPeriod" startAt="6"/>
              <a:tabLst>
                <a:tab pos="241300" algn="l"/>
              </a:tabLst>
            </a:pPr>
            <a:r>
              <a:rPr lang="es-ES" sz="1100" spc="-5" dirty="0">
                <a:cs typeface="Calibri"/>
              </a:rPr>
              <a:t>Tramitar la </a:t>
            </a:r>
            <a:r>
              <a:rPr lang="es-ES" sz="1100" dirty="0">
                <a:solidFill>
                  <a:srgbClr val="C00000"/>
                </a:solidFill>
                <a:latin typeface="Calibri"/>
                <a:cs typeface="Calibri"/>
              </a:rPr>
              <a:t>publicación de los informes semestrales  </a:t>
            </a:r>
            <a:r>
              <a:rPr lang="es-ES" sz="1100" spc="-5" dirty="0">
                <a:cs typeface="Calibri"/>
              </a:rPr>
              <a:t>en  la  </a:t>
            </a:r>
            <a:r>
              <a:rPr lang="es-ES" sz="1100" spc="-5" dirty="0">
                <a:ea typeface="+mn-lt"/>
                <a:cs typeface="+mn-lt"/>
              </a:rPr>
              <a:t>página WEB del DADEP</a:t>
            </a:r>
            <a:endParaRPr lang="es-CO" sz="1100" spc="-5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8172" y="6047232"/>
            <a:ext cx="2639567" cy="76655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724400" y="4134527"/>
            <a:ext cx="3657600" cy="1668780"/>
            <a:chOff x="4835652" y="3747515"/>
            <a:chExt cx="3657600" cy="16687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5652" y="3747515"/>
              <a:ext cx="3657599" cy="15895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3780" y="4786883"/>
              <a:ext cx="1109471" cy="629411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EAFD59A-B559-42B6-AC5E-65D5B50D820D}"/>
              </a:ext>
            </a:extLst>
          </p:cNvPr>
          <p:cNvGrpSpPr/>
          <p:nvPr/>
        </p:nvGrpSpPr>
        <p:grpSpPr>
          <a:xfrm>
            <a:off x="7070904" y="21123"/>
            <a:ext cx="1981835" cy="790173"/>
            <a:chOff x="0" y="-497099"/>
            <a:chExt cx="3372503" cy="2415036"/>
          </a:xfrm>
        </p:grpSpPr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88D4D65C-4161-489B-9617-B75E6F5F4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97099"/>
              <a:ext cx="1912625" cy="237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Código SG/MIPG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Vigencia desde 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C00000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Versión</a:t>
              </a:r>
              <a:endParaRPr lang="es-CO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uadro de texto 2">
              <a:extLst>
                <a:ext uri="{FF2B5EF4-FFF2-40B4-BE49-F238E27FC236}">
                  <a16:creationId xmlns:a16="http://schemas.microsoft.com/office/drawing/2014/main" id="{A2AC189D-F4F9-47CE-A077-D1D77AA78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762" y="-486556"/>
              <a:ext cx="1681741" cy="240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127-GUIAP-02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 smtClean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04</a:t>
              </a:r>
              <a:r>
                <a:rPr lang="es-ES" sz="1050" dirty="0" smtClean="0">
                  <a:solidFill>
                    <a:srgbClr val="171717"/>
                  </a:solidFill>
                  <a:effectLst/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/07/2023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s-ES" sz="1050" dirty="0">
                  <a:solidFill>
                    <a:srgbClr val="171717"/>
                  </a:solidFill>
                  <a:latin typeface="Museo Sans Condensed" panose="020000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13801</Words>
  <Application>Microsoft Office PowerPoint</Application>
  <PresentationFormat>Presentación en pantalla (4:3)</PresentationFormat>
  <Paragraphs>3080</Paragraphs>
  <Slides>71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81" baseType="lpstr">
      <vt:lpstr>Arial</vt:lpstr>
      <vt:lpstr>Arial MT</vt:lpstr>
      <vt:lpstr>Calibri</vt:lpstr>
      <vt:lpstr>Calibri Light</vt:lpstr>
      <vt:lpstr>Museo Sans Condensed</vt:lpstr>
      <vt:lpstr>Symbol</vt:lpstr>
      <vt:lpstr>Times New Roman</vt:lpstr>
      <vt:lpstr>Trebuchet MS</vt:lpstr>
      <vt:lpstr>Wingdings</vt:lpstr>
      <vt:lpstr>Office Theme</vt:lpstr>
      <vt:lpstr>Presentación de PowerPoint</vt:lpstr>
      <vt:lpstr>Introducción</vt:lpstr>
      <vt:lpstr>CONTENIDO</vt:lpstr>
      <vt:lpstr>1. ¿QUÉ ES UN DEMOS?</vt:lpstr>
      <vt:lpstr>1.2. Beneficios de los DEMOS</vt:lpstr>
      <vt:lpstr>1.2. Beneficios de los DEMOS</vt:lpstr>
      <vt:lpstr>1.3. Misión de los Demos</vt:lpstr>
      <vt:lpstr>1.4. Principios</vt:lpstr>
      <vt:lpstr>1.5. Compromisos</vt:lpstr>
      <vt:lpstr>1.6. Financiación DEMOS</vt:lpstr>
      <vt:lpstr>1.7. El proceso DEMOS</vt:lpstr>
      <vt:lpstr>1.8. Cadenas de valor</vt:lpstr>
      <vt:lpstr>1.9. Casos de éxito</vt:lpstr>
      <vt:lpstr>2.  PREDIAGNÓSTICO DEMOS</vt:lpstr>
      <vt:lpstr>2.2. Actividades Prediagnóstico</vt:lpstr>
      <vt:lpstr>2.3. Constitución de la Asociación DEMOS</vt:lpstr>
      <vt:lpstr>2.4. Ruta Metodológica</vt:lpstr>
      <vt:lpstr>2.5. Visión y Misión</vt:lpstr>
      <vt:lpstr>2.6. Problemática</vt:lpstr>
      <vt:lpstr>2.7. Ponderación y priorización de problemas</vt:lpstr>
      <vt:lpstr>2.8. Formulación de los Objetivos</vt:lpstr>
      <vt:lpstr>2.9. Líneas Estratégicas</vt:lpstr>
      <vt:lpstr>2.10. Componentes DEMOS</vt:lpstr>
      <vt:lpstr>2.11. Matriz Estratégica</vt:lpstr>
      <vt:lpstr>2.12. Pertinencia de las estrategias</vt:lpstr>
      <vt:lpstr>2.13. Sector y escala</vt:lpstr>
      <vt:lpstr>2.14. Definición de Espacios DEMOS</vt:lpstr>
      <vt:lpstr>3. DIAGNÓSTICO DEMOS</vt:lpstr>
      <vt:lpstr>3.2 Identificación de actores</vt:lpstr>
      <vt:lpstr>3.3. Diagnóstico de espacios públicos</vt:lpstr>
      <vt:lpstr>3.3. Diagnóstico de espacios públicos</vt:lpstr>
      <vt:lpstr>3.3. Diagnóstico de espacios públicos</vt:lpstr>
      <vt:lpstr>3.3. Diagnóstico de espacios públicos</vt:lpstr>
      <vt:lpstr>3.4. Estrategia de intervención</vt:lpstr>
      <vt:lpstr>4. PLAN DE ACCIÓN</vt:lpstr>
      <vt:lpstr>4. PLAN DE ACCIÓN</vt:lpstr>
      <vt:lpstr>4.2. Análisis de contextos</vt:lpstr>
      <vt:lpstr>4.3. Metas del DEMOS</vt:lpstr>
      <vt:lpstr>4.4. Estrategia de inversión</vt:lpstr>
      <vt:lpstr>4.4. Estrategia de inversión</vt:lpstr>
      <vt:lpstr>4.5. Cronograma y presupuestos de ejecución</vt:lpstr>
      <vt:lpstr>5. APROBACIÓN INSTITUCIONAL</vt:lpstr>
      <vt:lpstr>KIT DEMOS DISTRITOS ESPECIALES DE MEJORAMIENTO Y ORGANIZACIÓN SECTORIAL</vt:lpstr>
      <vt:lpstr>KIT DEMOS: Caja de herramientas</vt:lpstr>
      <vt:lpstr>Presentación de PowerPoint</vt:lpstr>
      <vt:lpstr>Presentación de PowerPoint</vt:lpstr>
      <vt:lpstr>Presentación de PowerPoint</vt:lpstr>
      <vt:lpstr>4. Documentos solicitud de creación</vt:lpstr>
      <vt:lpstr>5. Componentes de caracterización del contexto 1</vt:lpstr>
      <vt:lpstr>5. Componentes de caracterización del contexto</vt:lpstr>
      <vt:lpstr>5. Componentes de caracterización del contexto</vt:lpstr>
      <vt:lpstr>6. Desarrollo de Líneas Estratégicas por Componentes DEMOS 1</vt:lpstr>
      <vt:lpstr>6. Desarrollo de Líneas Estratégicas por Componentes DEMOS 1</vt:lpstr>
      <vt:lpstr>6. Desarrollo de Líneas Estratégicas por Componentes DEMOS 1</vt:lpstr>
      <vt:lpstr>6. Desarrollo de Líneas Estratégicas por Componentes DEMOS 1</vt:lpstr>
      <vt:lpstr>6. Desarrollo de Líneas Estratégicas por Componentes DEMOS 1</vt:lpstr>
      <vt:lpstr>6. Desarrollo de Líneas Estratégicas por Componentes DEMOS 1</vt:lpstr>
      <vt:lpstr>6. Desarrollo de Líneas Estratégicas por Componentes DEMOS 1</vt:lpstr>
      <vt:lpstr>6. Desarrollo de Líneas Estratégicas por Componentes DEMOS 1</vt:lpstr>
      <vt:lpstr>6. Desarrollo de Líneas Estratégicas por Componentes DEMOS 1</vt:lpstr>
      <vt:lpstr>6. Desarrollo de Líneas Estratégicas por Componentes DEMOS 1</vt:lpstr>
      <vt:lpstr>6. Desarrollo de Líneas Estratégicas por Componentes DEMOS 1</vt:lpstr>
      <vt:lpstr>6. Desarrollo de Líneas Estratégicas por Componentes DEMOS 1</vt:lpstr>
      <vt:lpstr>6. Desarrollo de Líneas Estratégicas por Componentes DEMOS 1</vt:lpstr>
      <vt:lpstr>7. Elementos conceptuales</vt:lpstr>
      <vt:lpstr>7. Elementos conceptuales</vt:lpstr>
      <vt:lpstr>7. Elementos conceptuales</vt:lpstr>
      <vt:lpstr>7. Elementos conceptuales</vt:lpstr>
      <vt:lpstr>8. Seguimiento a partir de indicadores</vt:lpstr>
      <vt:lpstr>8. Seguimiento a partir de indicadores</vt:lpstr>
      <vt:lpstr>8. Seguimiento a partir de indicadores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Álvaro Niño Ramírez</dc:creator>
  <cp:lastModifiedBy>USUARIO</cp:lastModifiedBy>
  <cp:revision>49</cp:revision>
  <dcterms:created xsi:type="dcterms:W3CDTF">2023-06-29T22:49:38Z</dcterms:created>
  <dcterms:modified xsi:type="dcterms:W3CDTF">2023-07-05T18:25:56Z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2022-12-27T00:00:00Z</vt:filetime>
  </property>
  <property fmtid="{D5CDD505-2E9C-101B-9397-08002B2CF9AE}" pid="3" name="Creator">
    <vt:lpwstr>Acrobat PDFMaker 22 para PowerPoint</vt:lpwstr>
  </property>
  <property fmtid="{D5CDD505-2E9C-101B-9397-08002B2CF9AE}" pid="4" name="LastSaved">
    <vt:filetime>2023-06-29T00:00:00Z</vt:filetime>
  </property>
</Properties>
</file>